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charts/chart1.xml" ContentType="application/vnd.openxmlformats-officedocument.drawingml.char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Default Extension="fntdata" ContentType="application/x-fontdata"/>
  <Override PartName="/ppt/slides/slide23.xml" ContentType="application/vnd.openxmlformats-officedocument.presentationml.slide+xml"/>
  <Override PartName="/ppt/diagrams/layout1.xml" ContentType="application/vnd.openxmlformats-officedocument.drawingml.diagramLayout+xml"/>
  <Override PartName="/ppt/diagrams/quickStyle1.xml" ContentType="application/vnd.openxmlformats-officedocument.drawingml.diagramStyl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Default Extension="xlsx" ContentType="application/vnd.openxmlformats-officedocument.spreadsheetml.sheet"/>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diagrams/drawing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embedTrueTypeFonts="1" saveSubsetFonts="1">
  <p:sldMasterIdLst>
    <p:sldMasterId id="2147483648" r:id="rId1"/>
  </p:sldMasterIdLst>
  <p:notesMasterIdLst>
    <p:notesMasterId r:id="rId29"/>
  </p:notesMasterIdLst>
  <p:sldIdLst>
    <p:sldId id="256" r:id="rId2"/>
    <p:sldId id="257" r:id="rId3"/>
    <p:sldId id="259" r:id="rId4"/>
    <p:sldId id="258" r:id="rId5"/>
    <p:sldId id="260" r:id="rId6"/>
    <p:sldId id="262" r:id="rId7"/>
    <p:sldId id="277" r:id="rId8"/>
    <p:sldId id="261" r:id="rId9"/>
    <p:sldId id="263" r:id="rId10"/>
    <p:sldId id="264" r:id="rId11"/>
    <p:sldId id="267" r:id="rId12"/>
    <p:sldId id="266" r:id="rId13"/>
    <p:sldId id="265" r:id="rId14"/>
    <p:sldId id="269" r:id="rId15"/>
    <p:sldId id="279" r:id="rId16"/>
    <p:sldId id="280" r:id="rId17"/>
    <p:sldId id="268" r:id="rId18"/>
    <p:sldId id="270" r:id="rId19"/>
    <p:sldId id="271" r:id="rId20"/>
    <p:sldId id="272" r:id="rId21"/>
    <p:sldId id="274" r:id="rId22"/>
    <p:sldId id="278" r:id="rId23"/>
    <p:sldId id="275" r:id="rId24"/>
    <p:sldId id="283" r:id="rId25"/>
    <p:sldId id="276" r:id="rId26"/>
    <p:sldId id="281" r:id="rId27"/>
    <p:sldId id="282" r:id="rId28"/>
  </p:sldIdLst>
  <p:sldSz cx="9144000" cy="6858000" type="screen4x3"/>
  <p:notesSz cx="6858000" cy="9144000"/>
  <p:embeddedFontLst>
    <p:embeddedFont>
      <p:font typeface="Nightmare Hero"/>
      <p:regular r:id="rId30"/>
    </p:embeddedFont>
    <p:embeddedFont>
      <p:font typeface="Calibri"/>
      <p:regular r:id="rId31"/>
      <p:bold r:id="rId32"/>
      <p:italic r:id="rId33"/>
      <p:boldItalic r:id="rId34"/>
    </p:embeddedFont>
    <p:embeddedFont>
      <p:font typeface="Old English Text MT"/>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p:cViewPr>
        <p:scale>
          <a:sx n="60" d="100"/>
          <a:sy n="60" d="100"/>
        </p:scale>
        <p:origin x="-3848" y="-21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font" Target="fonts/font1.fntdata"/><Relationship Id="rId31" Type="http://schemas.openxmlformats.org/officeDocument/2006/relationships/font" Target="fonts/font2.fntdata"/><Relationship Id="rId32" Type="http://schemas.openxmlformats.org/officeDocument/2006/relationships/font" Target="fonts/font3.fntdata"/><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font" Target="fonts/font4.fntdata"/><Relationship Id="rId34" Type="http://schemas.openxmlformats.org/officeDocument/2006/relationships/font" Target="fonts/font5.fntdata"/><Relationship Id="rId35" Type="http://schemas.openxmlformats.org/officeDocument/2006/relationships/font" Target="fonts/font6.fntdata"/><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barChart>
        <c:barDir val="col"/>
        <c:grouping val="clustered"/>
        <c:ser>
          <c:idx val="0"/>
          <c:order val="0"/>
          <c:tx>
            <c:strRef>
              <c:f>Sheet1!$B$1</c:f>
              <c:strCache>
                <c:ptCount val="1"/>
                <c:pt idx="0">
                  <c:v>Ego</c:v>
                </c:pt>
              </c:strCache>
            </c:strRef>
          </c:tx>
          <c:cat>
            <c:strRef>
              <c:f>Sheet1!$A$2</c:f>
              <c:strCache>
                <c:ptCount val="1"/>
                <c:pt idx="0">
                  <c:v>Category 1</c:v>
                </c:pt>
              </c:strCache>
            </c:strRef>
          </c:cat>
          <c:val>
            <c:numRef>
              <c:f>Sheet1!$B$2</c:f>
              <c:numCache>
                <c:formatCode>General</c:formatCode>
                <c:ptCount val="1"/>
                <c:pt idx="0">
                  <c:v>13.0</c:v>
                </c:pt>
              </c:numCache>
            </c:numRef>
          </c:val>
        </c:ser>
        <c:ser>
          <c:idx val="1"/>
          <c:order val="1"/>
          <c:tx>
            <c:strRef>
              <c:f>Sheet1!$C$1</c:f>
              <c:strCache>
                <c:ptCount val="1"/>
                <c:pt idx="0">
                  <c:v>Guitar skills</c:v>
                </c:pt>
              </c:strCache>
            </c:strRef>
          </c:tx>
          <c:cat>
            <c:strRef>
              <c:f>Sheet1!$A$2</c:f>
              <c:strCache>
                <c:ptCount val="1"/>
                <c:pt idx="0">
                  <c:v>Category 1</c:v>
                </c:pt>
              </c:strCache>
            </c:strRef>
          </c:cat>
          <c:val>
            <c:numRef>
              <c:f>Sheet1!$C$2</c:f>
              <c:numCache>
                <c:formatCode>General</c:formatCode>
                <c:ptCount val="1"/>
                <c:pt idx="0">
                  <c:v>11.5</c:v>
                </c:pt>
              </c:numCache>
            </c:numRef>
          </c:val>
        </c:ser>
        <c:ser>
          <c:idx val="2"/>
          <c:order val="2"/>
          <c:tx>
            <c:strRef>
              <c:f>Sheet1!$D$1</c:f>
              <c:strCache>
                <c:ptCount val="1"/>
                <c:pt idx="0">
                  <c:v>Pleasure</c:v>
                </c:pt>
              </c:strCache>
            </c:strRef>
          </c:tx>
          <c:cat>
            <c:strRef>
              <c:f>Sheet1!$A$2</c:f>
              <c:strCache>
                <c:ptCount val="1"/>
                <c:pt idx="0">
                  <c:v>Category 1</c:v>
                </c:pt>
              </c:strCache>
            </c:strRef>
          </c:cat>
          <c:val>
            <c:numRef>
              <c:f>Sheet1!$D$2</c:f>
              <c:numCache>
                <c:formatCode>General</c:formatCode>
                <c:ptCount val="1"/>
                <c:pt idx="0">
                  <c:v>10.0</c:v>
                </c:pt>
              </c:numCache>
            </c:numRef>
          </c:val>
        </c:ser>
        <c:ser>
          <c:idx val="3"/>
          <c:order val="3"/>
          <c:tx>
            <c:strRef>
              <c:f>Sheet1!$E$1</c:f>
              <c:strCache>
                <c:ptCount val="1"/>
                <c:pt idx="0">
                  <c:v>Documentation</c:v>
                </c:pt>
              </c:strCache>
            </c:strRef>
          </c:tx>
          <c:cat>
            <c:strRef>
              <c:f>Sheet1!$A$2</c:f>
              <c:strCache>
                <c:ptCount val="1"/>
                <c:pt idx="0">
                  <c:v>Category 1</c:v>
                </c:pt>
              </c:strCache>
            </c:strRef>
          </c:cat>
          <c:val>
            <c:numRef>
              <c:f>Sheet1!$E$2</c:f>
              <c:numCache>
                <c:formatCode>General</c:formatCode>
                <c:ptCount val="1"/>
                <c:pt idx="0">
                  <c:v>7.0</c:v>
                </c:pt>
              </c:numCache>
            </c:numRef>
          </c:val>
        </c:ser>
        <c:ser>
          <c:idx val="4"/>
          <c:order val="4"/>
          <c:tx>
            <c:strRef>
              <c:f>Sheet1!$F$1</c:f>
              <c:strCache>
                <c:ptCount val="1"/>
                <c:pt idx="0">
                  <c:v>Documentary Skills</c:v>
                </c:pt>
              </c:strCache>
            </c:strRef>
          </c:tx>
          <c:cat>
            <c:strRef>
              <c:f>Sheet1!$A$2</c:f>
              <c:strCache>
                <c:ptCount val="1"/>
                <c:pt idx="0">
                  <c:v>Category 1</c:v>
                </c:pt>
              </c:strCache>
            </c:strRef>
          </c:cat>
          <c:val>
            <c:numRef>
              <c:f>Sheet1!$F$2</c:f>
              <c:numCache>
                <c:formatCode>General</c:formatCode>
                <c:ptCount val="1"/>
                <c:pt idx="0">
                  <c:v>4.0</c:v>
                </c:pt>
              </c:numCache>
            </c:numRef>
          </c:val>
        </c:ser>
        <c:ser>
          <c:idx val="5"/>
          <c:order val="5"/>
          <c:tx>
            <c:strRef>
              <c:f>Sheet1!$G$1</c:f>
              <c:strCache>
                <c:ptCount val="1"/>
                <c:pt idx="0">
                  <c:v>Beat Boredom</c:v>
                </c:pt>
              </c:strCache>
            </c:strRef>
          </c:tx>
          <c:cat>
            <c:strRef>
              <c:f>Sheet1!$A$2</c:f>
              <c:strCache>
                <c:ptCount val="1"/>
                <c:pt idx="0">
                  <c:v>Category 1</c:v>
                </c:pt>
              </c:strCache>
            </c:strRef>
          </c:cat>
          <c:val>
            <c:numRef>
              <c:f>Sheet1!$G$2</c:f>
              <c:numCache>
                <c:formatCode>General</c:formatCode>
                <c:ptCount val="1"/>
                <c:pt idx="0">
                  <c:v>2.0</c:v>
                </c:pt>
              </c:numCache>
            </c:numRef>
          </c:val>
        </c:ser>
        <c:ser>
          <c:idx val="6"/>
          <c:order val="6"/>
          <c:tx>
            <c:strRef>
              <c:f>Sheet1!$H$1</c:f>
              <c:strCache>
                <c:ptCount val="1"/>
                <c:pt idx="0">
                  <c:v>Returns</c:v>
                </c:pt>
              </c:strCache>
            </c:strRef>
          </c:tx>
          <c:cat>
            <c:strRef>
              <c:f>Sheet1!$A$2</c:f>
              <c:strCache>
                <c:ptCount val="1"/>
                <c:pt idx="0">
                  <c:v>Category 1</c:v>
                </c:pt>
              </c:strCache>
            </c:strRef>
          </c:cat>
          <c:val>
            <c:numRef>
              <c:f>Sheet1!$H$2</c:f>
              <c:numCache>
                <c:formatCode>General</c:formatCode>
                <c:ptCount val="1"/>
                <c:pt idx="0">
                  <c:v>1.5</c:v>
                </c:pt>
              </c:numCache>
            </c:numRef>
          </c:val>
        </c:ser>
        <c:ser>
          <c:idx val="7"/>
          <c:order val="7"/>
          <c:tx>
            <c:strRef>
              <c:f>Sheet1!$I$1</c:f>
              <c:strCache>
                <c:ptCount val="1"/>
                <c:pt idx="0">
                  <c:v>Cost savings</c:v>
                </c:pt>
              </c:strCache>
            </c:strRef>
          </c:tx>
          <c:cat>
            <c:strRef>
              <c:f>Sheet1!$A$2</c:f>
              <c:strCache>
                <c:ptCount val="1"/>
                <c:pt idx="0">
                  <c:v>Category 1</c:v>
                </c:pt>
              </c:strCache>
            </c:strRef>
          </c:cat>
          <c:val>
            <c:numRef>
              <c:f>Sheet1!$I$2</c:f>
              <c:numCache>
                <c:formatCode>General</c:formatCode>
                <c:ptCount val="1"/>
                <c:pt idx="0">
                  <c:v>1.0</c:v>
                </c:pt>
              </c:numCache>
            </c:numRef>
          </c:val>
        </c:ser>
        <c:axId val="528357128"/>
        <c:axId val="528123496"/>
      </c:barChart>
      <c:catAx>
        <c:axId val="528357128"/>
        <c:scaling>
          <c:orientation val="minMax"/>
        </c:scaling>
        <c:delete val="1"/>
        <c:axPos val="b"/>
        <c:tickLblPos val="none"/>
        <c:crossAx val="528123496"/>
        <c:crosses val="autoZero"/>
        <c:auto val="1"/>
        <c:lblAlgn val="ctr"/>
        <c:lblOffset val="100"/>
      </c:catAx>
      <c:valAx>
        <c:axId val="528123496"/>
        <c:scaling>
          <c:orientation val="minMax"/>
        </c:scaling>
        <c:axPos val="l"/>
        <c:majorGridlines/>
        <c:numFmt formatCode="General" sourceLinked="1"/>
        <c:tickLblPos val="nextTo"/>
        <c:txPr>
          <a:bodyPr/>
          <a:lstStyle/>
          <a:p>
            <a:pPr>
              <a:defRPr lang="en-GB"/>
            </a:pPr>
            <a:endParaRPr lang="en-US"/>
          </a:p>
        </c:txPr>
        <c:crossAx val="528357128"/>
        <c:crosses val="autoZero"/>
        <c:crossBetween val="between"/>
      </c:valAx>
    </c:plotArea>
    <c:legend>
      <c:legendPos val="r"/>
      <c:layout/>
      <c:txPr>
        <a:bodyPr/>
        <a:lstStyle/>
        <a:p>
          <a:pPr>
            <a:defRPr lang="en-GB"/>
          </a:pPr>
          <a:endParaRPr lang="en-US"/>
        </a:p>
      </c:txPr>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44186E-0662-4DC0-9D45-CA0F26FBB2B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3964502C-ADD6-414F-9B2C-1EA24BF145B4}">
      <dgm:prSet phldrT="[Text]"/>
      <dgm:spPr/>
      <dgm:t>
        <a:bodyPr/>
        <a:lstStyle/>
        <a:p>
          <a:r>
            <a:rPr lang="en-GB" dirty="0" smtClean="0"/>
            <a:t>Find</a:t>
          </a:r>
          <a:endParaRPr lang="en-GB" dirty="0"/>
        </a:p>
      </dgm:t>
    </dgm:pt>
    <dgm:pt modelId="{E897D944-2E66-41D5-95EC-23FA95890EFF}" type="parTrans" cxnId="{A7CC9A55-5539-4CC9-941A-2AC7383D04C3}">
      <dgm:prSet/>
      <dgm:spPr/>
      <dgm:t>
        <a:bodyPr/>
        <a:lstStyle/>
        <a:p>
          <a:endParaRPr lang="en-GB"/>
        </a:p>
      </dgm:t>
    </dgm:pt>
    <dgm:pt modelId="{95139373-9A8A-45AF-B5CD-124EE5B6F654}" type="sibTrans" cxnId="{A7CC9A55-5539-4CC9-941A-2AC7383D04C3}">
      <dgm:prSet/>
      <dgm:spPr/>
      <dgm:t>
        <a:bodyPr/>
        <a:lstStyle/>
        <a:p>
          <a:endParaRPr lang="en-GB"/>
        </a:p>
      </dgm:t>
    </dgm:pt>
    <dgm:pt modelId="{EB2899D6-FB33-441D-987D-AD5E5C3B83C8}">
      <dgm:prSet phldrT="[Text]"/>
      <dgm:spPr/>
      <dgm:t>
        <a:bodyPr/>
        <a:lstStyle/>
        <a:p>
          <a:r>
            <a:rPr lang="en-GB" dirty="0" smtClean="0"/>
            <a:t>Compose</a:t>
          </a:r>
          <a:endParaRPr lang="en-GB" dirty="0"/>
        </a:p>
      </dgm:t>
    </dgm:pt>
    <dgm:pt modelId="{590430CD-DE24-41CD-990F-F06F9175C472}" type="parTrans" cxnId="{7AF94F54-2E2E-49C6-BA06-8F88DA22D447}">
      <dgm:prSet/>
      <dgm:spPr/>
      <dgm:t>
        <a:bodyPr/>
        <a:lstStyle/>
        <a:p>
          <a:endParaRPr lang="en-GB"/>
        </a:p>
      </dgm:t>
    </dgm:pt>
    <dgm:pt modelId="{7A8E631F-B37D-4C12-95BA-5EE9D9020617}" type="sibTrans" cxnId="{7AF94F54-2E2E-49C6-BA06-8F88DA22D447}">
      <dgm:prSet/>
      <dgm:spPr/>
      <dgm:t>
        <a:bodyPr/>
        <a:lstStyle/>
        <a:p>
          <a:endParaRPr lang="en-GB"/>
        </a:p>
      </dgm:t>
    </dgm:pt>
    <dgm:pt modelId="{11024408-6757-4B0F-BD32-CFA4C49C1ADF}">
      <dgm:prSet phldrT="[Text]"/>
      <dgm:spPr/>
      <dgm:t>
        <a:bodyPr/>
        <a:lstStyle/>
        <a:p>
          <a:r>
            <a:rPr lang="en-GB" dirty="0" smtClean="0"/>
            <a:t>Adapt</a:t>
          </a:r>
          <a:endParaRPr lang="en-GB" dirty="0"/>
        </a:p>
      </dgm:t>
    </dgm:pt>
    <dgm:pt modelId="{AA2F0EF4-12A4-44A8-883A-6B8DD56C4E5D}" type="parTrans" cxnId="{A08E5052-D293-4AE0-813F-0AC31CCA5BA7}">
      <dgm:prSet/>
      <dgm:spPr/>
      <dgm:t>
        <a:bodyPr/>
        <a:lstStyle/>
        <a:p>
          <a:endParaRPr lang="en-GB"/>
        </a:p>
      </dgm:t>
    </dgm:pt>
    <dgm:pt modelId="{6087165F-EB2D-4AFE-AF01-CD53CFCA79B2}" type="sibTrans" cxnId="{A08E5052-D293-4AE0-813F-0AC31CCA5BA7}">
      <dgm:prSet/>
      <dgm:spPr/>
      <dgm:t>
        <a:bodyPr/>
        <a:lstStyle/>
        <a:p>
          <a:endParaRPr lang="en-GB"/>
        </a:p>
      </dgm:t>
    </dgm:pt>
    <dgm:pt modelId="{D057BFB5-5E80-417D-85E7-5CCF2F612506}">
      <dgm:prSet phldrT="[Text]"/>
      <dgm:spPr/>
      <dgm:t>
        <a:bodyPr/>
        <a:lstStyle/>
        <a:p>
          <a:r>
            <a:rPr lang="en-GB" dirty="0" smtClean="0"/>
            <a:t>Use</a:t>
          </a:r>
          <a:endParaRPr lang="en-GB" dirty="0"/>
        </a:p>
      </dgm:t>
    </dgm:pt>
    <dgm:pt modelId="{875D4776-2FCD-4E8E-856D-B4C31D66B1B9}" type="parTrans" cxnId="{FEBA2655-877B-4D70-BAC3-092629537292}">
      <dgm:prSet/>
      <dgm:spPr/>
      <dgm:t>
        <a:bodyPr/>
        <a:lstStyle/>
        <a:p>
          <a:endParaRPr lang="en-GB"/>
        </a:p>
      </dgm:t>
    </dgm:pt>
    <dgm:pt modelId="{CA786A0F-FA16-40C7-9943-B1982501B24F}" type="sibTrans" cxnId="{FEBA2655-877B-4D70-BAC3-092629537292}">
      <dgm:prSet/>
      <dgm:spPr/>
      <dgm:t>
        <a:bodyPr/>
        <a:lstStyle/>
        <a:p>
          <a:endParaRPr lang="en-GB"/>
        </a:p>
      </dgm:t>
    </dgm:pt>
    <dgm:pt modelId="{CE7317BD-CEC5-4A96-8369-1D1125C8EFA9}">
      <dgm:prSet phldrT="[Text]"/>
      <dgm:spPr/>
      <dgm:t>
        <a:bodyPr/>
        <a:lstStyle/>
        <a:p>
          <a:r>
            <a:rPr lang="en-GB" dirty="0" smtClean="0"/>
            <a:t>Share</a:t>
          </a:r>
          <a:endParaRPr lang="en-GB" dirty="0"/>
        </a:p>
      </dgm:t>
    </dgm:pt>
    <dgm:pt modelId="{00F2375C-9FB4-4BC7-A827-8770BF9D2C85}" type="parTrans" cxnId="{7BF58A09-0A19-4629-B020-9C4134F58C1E}">
      <dgm:prSet/>
      <dgm:spPr/>
      <dgm:t>
        <a:bodyPr/>
        <a:lstStyle/>
        <a:p>
          <a:endParaRPr lang="en-GB"/>
        </a:p>
      </dgm:t>
    </dgm:pt>
    <dgm:pt modelId="{1CE741CA-4419-4C21-8588-F19D2DB3F69D}" type="sibTrans" cxnId="{7BF58A09-0A19-4629-B020-9C4134F58C1E}">
      <dgm:prSet/>
      <dgm:spPr/>
      <dgm:t>
        <a:bodyPr/>
        <a:lstStyle/>
        <a:p>
          <a:endParaRPr lang="en-GB"/>
        </a:p>
      </dgm:t>
    </dgm:pt>
    <dgm:pt modelId="{3884665C-71AA-4ADD-B83D-564A36953AA5}" type="pres">
      <dgm:prSet presAssocID="{6B44186E-0662-4DC0-9D45-CA0F26FBB2B1}" presName="cycle" presStyleCnt="0">
        <dgm:presLayoutVars>
          <dgm:dir/>
          <dgm:resizeHandles val="exact"/>
        </dgm:presLayoutVars>
      </dgm:prSet>
      <dgm:spPr/>
      <dgm:t>
        <a:bodyPr/>
        <a:lstStyle/>
        <a:p>
          <a:endParaRPr lang="en-GB"/>
        </a:p>
      </dgm:t>
    </dgm:pt>
    <dgm:pt modelId="{D1E8A1A0-3A00-41D0-8D13-F7211354959F}" type="pres">
      <dgm:prSet presAssocID="{3964502C-ADD6-414F-9B2C-1EA24BF145B4}" presName="node" presStyleLbl="node1" presStyleIdx="0" presStyleCnt="5">
        <dgm:presLayoutVars>
          <dgm:bulletEnabled val="1"/>
        </dgm:presLayoutVars>
      </dgm:prSet>
      <dgm:spPr/>
      <dgm:t>
        <a:bodyPr/>
        <a:lstStyle/>
        <a:p>
          <a:endParaRPr lang="en-GB"/>
        </a:p>
      </dgm:t>
    </dgm:pt>
    <dgm:pt modelId="{1A875711-6057-4F80-A6CA-7830545A1129}" type="pres">
      <dgm:prSet presAssocID="{3964502C-ADD6-414F-9B2C-1EA24BF145B4}" presName="spNode" presStyleCnt="0"/>
      <dgm:spPr/>
    </dgm:pt>
    <dgm:pt modelId="{7D93B2F9-3AEF-464E-9241-E1BD3B673FFC}" type="pres">
      <dgm:prSet presAssocID="{95139373-9A8A-45AF-B5CD-124EE5B6F654}" presName="sibTrans" presStyleLbl="sibTrans1D1" presStyleIdx="0" presStyleCnt="5"/>
      <dgm:spPr/>
      <dgm:t>
        <a:bodyPr/>
        <a:lstStyle/>
        <a:p>
          <a:endParaRPr lang="en-GB"/>
        </a:p>
      </dgm:t>
    </dgm:pt>
    <dgm:pt modelId="{A8394A54-F261-4F3E-8845-2CF38EA77563}" type="pres">
      <dgm:prSet presAssocID="{EB2899D6-FB33-441D-987D-AD5E5C3B83C8}" presName="node" presStyleLbl="node1" presStyleIdx="1" presStyleCnt="5">
        <dgm:presLayoutVars>
          <dgm:bulletEnabled val="1"/>
        </dgm:presLayoutVars>
      </dgm:prSet>
      <dgm:spPr/>
      <dgm:t>
        <a:bodyPr/>
        <a:lstStyle/>
        <a:p>
          <a:endParaRPr lang="en-GB"/>
        </a:p>
      </dgm:t>
    </dgm:pt>
    <dgm:pt modelId="{27E55104-190F-4BA5-8937-FCC622286249}" type="pres">
      <dgm:prSet presAssocID="{EB2899D6-FB33-441D-987D-AD5E5C3B83C8}" presName="spNode" presStyleCnt="0"/>
      <dgm:spPr/>
    </dgm:pt>
    <dgm:pt modelId="{73B24B34-6C3F-4CDC-AA11-274C9A88D52D}" type="pres">
      <dgm:prSet presAssocID="{7A8E631F-B37D-4C12-95BA-5EE9D9020617}" presName="sibTrans" presStyleLbl="sibTrans1D1" presStyleIdx="1" presStyleCnt="5"/>
      <dgm:spPr/>
      <dgm:t>
        <a:bodyPr/>
        <a:lstStyle/>
        <a:p>
          <a:endParaRPr lang="en-GB"/>
        </a:p>
      </dgm:t>
    </dgm:pt>
    <dgm:pt modelId="{B8C23343-9404-499C-8EFE-C412D08ACF23}" type="pres">
      <dgm:prSet presAssocID="{11024408-6757-4B0F-BD32-CFA4C49C1ADF}" presName="node" presStyleLbl="node1" presStyleIdx="2" presStyleCnt="5">
        <dgm:presLayoutVars>
          <dgm:bulletEnabled val="1"/>
        </dgm:presLayoutVars>
      </dgm:prSet>
      <dgm:spPr/>
      <dgm:t>
        <a:bodyPr/>
        <a:lstStyle/>
        <a:p>
          <a:endParaRPr lang="en-GB"/>
        </a:p>
      </dgm:t>
    </dgm:pt>
    <dgm:pt modelId="{F919DFA4-92A0-443F-9886-9F7EBDC1D9FE}" type="pres">
      <dgm:prSet presAssocID="{11024408-6757-4B0F-BD32-CFA4C49C1ADF}" presName="spNode" presStyleCnt="0"/>
      <dgm:spPr/>
    </dgm:pt>
    <dgm:pt modelId="{B3E014DC-7B29-4399-B654-4B9B9160F50D}" type="pres">
      <dgm:prSet presAssocID="{6087165F-EB2D-4AFE-AF01-CD53CFCA79B2}" presName="sibTrans" presStyleLbl="sibTrans1D1" presStyleIdx="2" presStyleCnt="5"/>
      <dgm:spPr/>
      <dgm:t>
        <a:bodyPr/>
        <a:lstStyle/>
        <a:p>
          <a:endParaRPr lang="en-GB"/>
        </a:p>
      </dgm:t>
    </dgm:pt>
    <dgm:pt modelId="{7944390F-3C07-4FBA-8003-B01FF44F0EC5}" type="pres">
      <dgm:prSet presAssocID="{D057BFB5-5E80-417D-85E7-5CCF2F612506}" presName="node" presStyleLbl="node1" presStyleIdx="3" presStyleCnt="5">
        <dgm:presLayoutVars>
          <dgm:bulletEnabled val="1"/>
        </dgm:presLayoutVars>
      </dgm:prSet>
      <dgm:spPr/>
      <dgm:t>
        <a:bodyPr/>
        <a:lstStyle/>
        <a:p>
          <a:endParaRPr lang="en-GB"/>
        </a:p>
      </dgm:t>
    </dgm:pt>
    <dgm:pt modelId="{078BBEBD-31EA-434A-995F-4B8014C8AC03}" type="pres">
      <dgm:prSet presAssocID="{D057BFB5-5E80-417D-85E7-5CCF2F612506}" presName="spNode" presStyleCnt="0"/>
      <dgm:spPr/>
    </dgm:pt>
    <dgm:pt modelId="{6BCD41B6-0165-4A9B-88AB-8658E59AA383}" type="pres">
      <dgm:prSet presAssocID="{CA786A0F-FA16-40C7-9943-B1982501B24F}" presName="sibTrans" presStyleLbl="sibTrans1D1" presStyleIdx="3" presStyleCnt="5"/>
      <dgm:spPr/>
      <dgm:t>
        <a:bodyPr/>
        <a:lstStyle/>
        <a:p>
          <a:endParaRPr lang="en-GB"/>
        </a:p>
      </dgm:t>
    </dgm:pt>
    <dgm:pt modelId="{3CA101C6-9727-42A9-A6F0-74F64E68DD3C}" type="pres">
      <dgm:prSet presAssocID="{CE7317BD-CEC5-4A96-8369-1D1125C8EFA9}" presName="node" presStyleLbl="node1" presStyleIdx="4" presStyleCnt="5">
        <dgm:presLayoutVars>
          <dgm:bulletEnabled val="1"/>
        </dgm:presLayoutVars>
      </dgm:prSet>
      <dgm:spPr/>
      <dgm:t>
        <a:bodyPr/>
        <a:lstStyle/>
        <a:p>
          <a:endParaRPr lang="en-GB"/>
        </a:p>
      </dgm:t>
    </dgm:pt>
    <dgm:pt modelId="{5F48405F-C67B-4624-BD8D-340CCDA86E37}" type="pres">
      <dgm:prSet presAssocID="{CE7317BD-CEC5-4A96-8369-1D1125C8EFA9}" presName="spNode" presStyleCnt="0"/>
      <dgm:spPr/>
    </dgm:pt>
    <dgm:pt modelId="{4EEB0C61-91D1-4F8F-B9E8-11B5D0D720EA}" type="pres">
      <dgm:prSet presAssocID="{1CE741CA-4419-4C21-8588-F19D2DB3F69D}" presName="sibTrans" presStyleLbl="sibTrans1D1" presStyleIdx="4" presStyleCnt="5"/>
      <dgm:spPr/>
      <dgm:t>
        <a:bodyPr/>
        <a:lstStyle/>
        <a:p>
          <a:endParaRPr lang="en-GB"/>
        </a:p>
      </dgm:t>
    </dgm:pt>
  </dgm:ptLst>
  <dgm:cxnLst>
    <dgm:cxn modelId="{FEBA2655-877B-4D70-BAC3-092629537292}" srcId="{6B44186E-0662-4DC0-9D45-CA0F26FBB2B1}" destId="{D057BFB5-5E80-417D-85E7-5CCF2F612506}" srcOrd="3" destOrd="0" parTransId="{875D4776-2FCD-4E8E-856D-B4C31D66B1B9}" sibTransId="{CA786A0F-FA16-40C7-9943-B1982501B24F}"/>
    <dgm:cxn modelId="{02242D41-BA91-43ED-9119-D140F91B019E}" type="presOf" srcId="{7A8E631F-B37D-4C12-95BA-5EE9D9020617}" destId="{73B24B34-6C3F-4CDC-AA11-274C9A88D52D}" srcOrd="0" destOrd="0" presId="urn:microsoft.com/office/officeart/2005/8/layout/cycle5"/>
    <dgm:cxn modelId="{7AF94F54-2E2E-49C6-BA06-8F88DA22D447}" srcId="{6B44186E-0662-4DC0-9D45-CA0F26FBB2B1}" destId="{EB2899D6-FB33-441D-987D-AD5E5C3B83C8}" srcOrd="1" destOrd="0" parTransId="{590430CD-DE24-41CD-990F-F06F9175C472}" sibTransId="{7A8E631F-B37D-4C12-95BA-5EE9D9020617}"/>
    <dgm:cxn modelId="{179C6158-890D-46FE-B367-B1CD1F52ADE0}" type="presOf" srcId="{6087165F-EB2D-4AFE-AF01-CD53CFCA79B2}" destId="{B3E014DC-7B29-4399-B654-4B9B9160F50D}" srcOrd="0" destOrd="0" presId="urn:microsoft.com/office/officeart/2005/8/layout/cycle5"/>
    <dgm:cxn modelId="{A08E5052-D293-4AE0-813F-0AC31CCA5BA7}" srcId="{6B44186E-0662-4DC0-9D45-CA0F26FBB2B1}" destId="{11024408-6757-4B0F-BD32-CFA4C49C1ADF}" srcOrd="2" destOrd="0" parTransId="{AA2F0EF4-12A4-44A8-883A-6B8DD56C4E5D}" sibTransId="{6087165F-EB2D-4AFE-AF01-CD53CFCA79B2}"/>
    <dgm:cxn modelId="{A7CC9A55-5539-4CC9-941A-2AC7383D04C3}" srcId="{6B44186E-0662-4DC0-9D45-CA0F26FBB2B1}" destId="{3964502C-ADD6-414F-9B2C-1EA24BF145B4}" srcOrd="0" destOrd="0" parTransId="{E897D944-2E66-41D5-95EC-23FA95890EFF}" sibTransId="{95139373-9A8A-45AF-B5CD-124EE5B6F654}"/>
    <dgm:cxn modelId="{4B8E3F63-AF02-4A91-8A1E-3F5162557554}" type="presOf" srcId="{EB2899D6-FB33-441D-987D-AD5E5C3B83C8}" destId="{A8394A54-F261-4F3E-8845-2CF38EA77563}" srcOrd="0" destOrd="0" presId="urn:microsoft.com/office/officeart/2005/8/layout/cycle5"/>
    <dgm:cxn modelId="{5454C44F-BAB6-4E81-8EA6-487E7B6410AA}" type="presOf" srcId="{1CE741CA-4419-4C21-8588-F19D2DB3F69D}" destId="{4EEB0C61-91D1-4F8F-B9E8-11B5D0D720EA}" srcOrd="0" destOrd="0" presId="urn:microsoft.com/office/officeart/2005/8/layout/cycle5"/>
    <dgm:cxn modelId="{98DEF9F3-3E53-4910-B487-E8BC99F60D91}" type="presOf" srcId="{CE7317BD-CEC5-4A96-8369-1D1125C8EFA9}" destId="{3CA101C6-9727-42A9-A6F0-74F64E68DD3C}" srcOrd="0" destOrd="0" presId="urn:microsoft.com/office/officeart/2005/8/layout/cycle5"/>
    <dgm:cxn modelId="{7BF58A09-0A19-4629-B020-9C4134F58C1E}" srcId="{6B44186E-0662-4DC0-9D45-CA0F26FBB2B1}" destId="{CE7317BD-CEC5-4A96-8369-1D1125C8EFA9}" srcOrd="4" destOrd="0" parTransId="{00F2375C-9FB4-4BC7-A827-8770BF9D2C85}" sibTransId="{1CE741CA-4419-4C21-8588-F19D2DB3F69D}"/>
    <dgm:cxn modelId="{877346FF-5EDE-4F05-8F32-54B8AB7934FF}" type="presOf" srcId="{D057BFB5-5E80-417D-85E7-5CCF2F612506}" destId="{7944390F-3C07-4FBA-8003-B01FF44F0EC5}" srcOrd="0" destOrd="0" presId="urn:microsoft.com/office/officeart/2005/8/layout/cycle5"/>
    <dgm:cxn modelId="{E57C1B06-8B34-4782-A82F-FB3C253D3BC8}" type="presOf" srcId="{95139373-9A8A-45AF-B5CD-124EE5B6F654}" destId="{7D93B2F9-3AEF-464E-9241-E1BD3B673FFC}" srcOrd="0" destOrd="0" presId="urn:microsoft.com/office/officeart/2005/8/layout/cycle5"/>
    <dgm:cxn modelId="{0BEB8523-B77C-4D2E-B66F-CC1D2E9707F7}" type="presOf" srcId="{6B44186E-0662-4DC0-9D45-CA0F26FBB2B1}" destId="{3884665C-71AA-4ADD-B83D-564A36953AA5}" srcOrd="0" destOrd="0" presId="urn:microsoft.com/office/officeart/2005/8/layout/cycle5"/>
    <dgm:cxn modelId="{FCC898E6-E423-4F82-A3D9-E9550DBC8344}" type="presOf" srcId="{11024408-6757-4B0F-BD32-CFA4C49C1ADF}" destId="{B8C23343-9404-499C-8EFE-C412D08ACF23}" srcOrd="0" destOrd="0" presId="urn:microsoft.com/office/officeart/2005/8/layout/cycle5"/>
    <dgm:cxn modelId="{F06D94D9-31BE-4626-8B5E-63F131C7F5DA}" type="presOf" srcId="{CA786A0F-FA16-40C7-9943-B1982501B24F}" destId="{6BCD41B6-0165-4A9B-88AB-8658E59AA383}" srcOrd="0" destOrd="0" presId="urn:microsoft.com/office/officeart/2005/8/layout/cycle5"/>
    <dgm:cxn modelId="{415EEDB8-62A9-4A0A-AA8C-28AC49D4856F}" type="presOf" srcId="{3964502C-ADD6-414F-9B2C-1EA24BF145B4}" destId="{D1E8A1A0-3A00-41D0-8D13-F7211354959F}" srcOrd="0" destOrd="0" presId="urn:microsoft.com/office/officeart/2005/8/layout/cycle5"/>
    <dgm:cxn modelId="{3F6C5290-2488-43E0-9BC2-A19D565A2F8E}" type="presParOf" srcId="{3884665C-71AA-4ADD-B83D-564A36953AA5}" destId="{D1E8A1A0-3A00-41D0-8D13-F7211354959F}" srcOrd="0" destOrd="0" presId="urn:microsoft.com/office/officeart/2005/8/layout/cycle5"/>
    <dgm:cxn modelId="{2CFB4F54-9AE2-4A25-A737-F3EAC0F5E4C9}" type="presParOf" srcId="{3884665C-71AA-4ADD-B83D-564A36953AA5}" destId="{1A875711-6057-4F80-A6CA-7830545A1129}" srcOrd="1" destOrd="0" presId="urn:microsoft.com/office/officeart/2005/8/layout/cycle5"/>
    <dgm:cxn modelId="{B828725B-76B9-4D50-9FEB-B261CF49698F}" type="presParOf" srcId="{3884665C-71AA-4ADD-B83D-564A36953AA5}" destId="{7D93B2F9-3AEF-464E-9241-E1BD3B673FFC}" srcOrd="2" destOrd="0" presId="urn:microsoft.com/office/officeart/2005/8/layout/cycle5"/>
    <dgm:cxn modelId="{0FF30C44-9EE6-4E09-9B93-BB59F0D89EDF}" type="presParOf" srcId="{3884665C-71AA-4ADD-B83D-564A36953AA5}" destId="{A8394A54-F261-4F3E-8845-2CF38EA77563}" srcOrd="3" destOrd="0" presId="urn:microsoft.com/office/officeart/2005/8/layout/cycle5"/>
    <dgm:cxn modelId="{B41A5A6C-C229-49E4-97A4-65237461568F}" type="presParOf" srcId="{3884665C-71AA-4ADD-B83D-564A36953AA5}" destId="{27E55104-190F-4BA5-8937-FCC622286249}" srcOrd="4" destOrd="0" presId="urn:microsoft.com/office/officeart/2005/8/layout/cycle5"/>
    <dgm:cxn modelId="{1E74D654-FD89-45E8-94A7-9773DCC129DC}" type="presParOf" srcId="{3884665C-71AA-4ADD-B83D-564A36953AA5}" destId="{73B24B34-6C3F-4CDC-AA11-274C9A88D52D}" srcOrd="5" destOrd="0" presId="urn:microsoft.com/office/officeart/2005/8/layout/cycle5"/>
    <dgm:cxn modelId="{99C20485-0A6F-4A42-A485-C18E485DE254}" type="presParOf" srcId="{3884665C-71AA-4ADD-B83D-564A36953AA5}" destId="{B8C23343-9404-499C-8EFE-C412D08ACF23}" srcOrd="6" destOrd="0" presId="urn:microsoft.com/office/officeart/2005/8/layout/cycle5"/>
    <dgm:cxn modelId="{73448193-9A59-41B8-837F-89891131412C}" type="presParOf" srcId="{3884665C-71AA-4ADD-B83D-564A36953AA5}" destId="{F919DFA4-92A0-443F-9886-9F7EBDC1D9FE}" srcOrd="7" destOrd="0" presId="urn:microsoft.com/office/officeart/2005/8/layout/cycle5"/>
    <dgm:cxn modelId="{B84764FF-CFD0-41FF-B25E-2B611EBF1D5B}" type="presParOf" srcId="{3884665C-71AA-4ADD-B83D-564A36953AA5}" destId="{B3E014DC-7B29-4399-B654-4B9B9160F50D}" srcOrd="8" destOrd="0" presId="urn:microsoft.com/office/officeart/2005/8/layout/cycle5"/>
    <dgm:cxn modelId="{BA1F604E-AD90-42CF-B8AB-127833CFA821}" type="presParOf" srcId="{3884665C-71AA-4ADD-B83D-564A36953AA5}" destId="{7944390F-3C07-4FBA-8003-B01FF44F0EC5}" srcOrd="9" destOrd="0" presId="urn:microsoft.com/office/officeart/2005/8/layout/cycle5"/>
    <dgm:cxn modelId="{D666612C-29E3-4852-AFE9-857C61F138F2}" type="presParOf" srcId="{3884665C-71AA-4ADD-B83D-564A36953AA5}" destId="{078BBEBD-31EA-434A-995F-4B8014C8AC03}" srcOrd="10" destOrd="0" presId="urn:microsoft.com/office/officeart/2005/8/layout/cycle5"/>
    <dgm:cxn modelId="{373861C2-EC0A-41ED-860E-FA7047B24250}" type="presParOf" srcId="{3884665C-71AA-4ADD-B83D-564A36953AA5}" destId="{6BCD41B6-0165-4A9B-88AB-8658E59AA383}" srcOrd="11" destOrd="0" presId="urn:microsoft.com/office/officeart/2005/8/layout/cycle5"/>
    <dgm:cxn modelId="{C1297C9A-A689-4757-B316-F9FFF97FB4C4}" type="presParOf" srcId="{3884665C-71AA-4ADD-B83D-564A36953AA5}" destId="{3CA101C6-9727-42A9-A6F0-74F64E68DD3C}" srcOrd="12" destOrd="0" presId="urn:microsoft.com/office/officeart/2005/8/layout/cycle5"/>
    <dgm:cxn modelId="{5C3FF37D-E187-466F-8EE0-243A65DB5666}" type="presParOf" srcId="{3884665C-71AA-4ADD-B83D-564A36953AA5}" destId="{5F48405F-C67B-4624-BD8D-340CCDA86E37}" srcOrd="13" destOrd="0" presId="urn:microsoft.com/office/officeart/2005/8/layout/cycle5"/>
    <dgm:cxn modelId="{0C4574C1-D6C8-418C-930D-FAACD3A4AF70}" type="presParOf" srcId="{3884665C-71AA-4ADD-B83D-564A36953AA5}" destId="{4EEB0C61-91D1-4F8F-B9E8-11B5D0D720EA}" srcOrd="14" destOrd="0" presId="urn:microsoft.com/office/officeart/2005/8/layout/cycle5"/>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E8A1A0-3A00-41D0-8D13-F7211354959F}">
      <dsp:nvSpPr>
        <dsp:cNvPr id="0" name=""/>
        <dsp:cNvSpPr/>
      </dsp:nvSpPr>
      <dsp:spPr>
        <a:xfrm>
          <a:off x="2380505" y="2370"/>
          <a:ext cx="1334988" cy="867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Find</a:t>
          </a:r>
          <a:endParaRPr lang="en-GB" sz="2200" kern="1200" dirty="0"/>
        </a:p>
      </dsp:txBody>
      <dsp:txXfrm>
        <a:off x="2380505" y="2370"/>
        <a:ext cx="1334988" cy="867742"/>
      </dsp:txXfrm>
    </dsp:sp>
    <dsp:sp modelId="{7D93B2F9-3AEF-464E-9241-E1BD3B673FFC}">
      <dsp:nvSpPr>
        <dsp:cNvPr id="0" name=""/>
        <dsp:cNvSpPr/>
      </dsp:nvSpPr>
      <dsp:spPr>
        <a:xfrm>
          <a:off x="1315405" y="436241"/>
          <a:ext cx="3465188" cy="3465188"/>
        </a:xfrm>
        <a:custGeom>
          <a:avLst/>
          <a:gdLst/>
          <a:ahLst/>
          <a:cxnLst/>
          <a:rect l="0" t="0" r="0" b="0"/>
          <a:pathLst>
            <a:path>
              <a:moveTo>
                <a:pt x="2578672" y="220630"/>
              </a:moveTo>
              <a:arcTo wR="1732594" hR="1732594" stAng="17953853" swAng="121087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8394A54-F261-4F3E-8845-2CF38EA77563}">
      <dsp:nvSpPr>
        <dsp:cNvPr id="0" name=""/>
        <dsp:cNvSpPr/>
      </dsp:nvSpPr>
      <dsp:spPr>
        <a:xfrm>
          <a:off x="4028301" y="1199563"/>
          <a:ext cx="1334988" cy="867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Compose</a:t>
          </a:r>
          <a:endParaRPr lang="en-GB" sz="2200" kern="1200" dirty="0"/>
        </a:p>
      </dsp:txBody>
      <dsp:txXfrm>
        <a:off x="4028301" y="1199563"/>
        <a:ext cx="1334988" cy="867742"/>
      </dsp:txXfrm>
    </dsp:sp>
    <dsp:sp modelId="{73B24B34-6C3F-4CDC-AA11-274C9A88D52D}">
      <dsp:nvSpPr>
        <dsp:cNvPr id="0" name=""/>
        <dsp:cNvSpPr/>
      </dsp:nvSpPr>
      <dsp:spPr>
        <a:xfrm>
          <a:off x="1315405" y="436241"/>
          <a:ext cx="3465188" cy="3465188"/>
        </a:xfrm>
        <a:custGeom>
          <a:avLst/>
          <a:gdLst/>
          <a:ahLst/>
          <a:cxnLst/>
          <a:rect l="0" t="0" r="0" b="0"/>
          <a:pathLst>
            <a:path>
              <a:moveTo>
                <a:pt x="3461025" y="1852639"/>
              </a:moveTo>
              <a:arcTo wR="1732594" hR="1732594" stAng="21838381" swAng="135921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8C23343-9404-499C-8EFE-C412D08ACF23}">
      <dsp:nvSpPr>
        <dsp:cNvPr id="0" name=""/>
        <dsp:cNvSpPr/>
      </dsp:nvSpPr>
      <dsp:spPr>
        <a:xfrm>
          <a:off x="3398899" y="3136663"/>
          <a:ext cx="1334988" cy="867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Adapt</a:t>
          </a:r>
          <a:endParaRPr lang="en-GB" sz="2200" kern="1200" dirty="0"/>
        </a:p>
      </dsp:txBody>
      <dsp:txXfrm>
        <a:off x="3398899" y="3136663"/>
        <a:ext cx="1334988" cy="867742"/>
      </dsp:txXfrm>
    </dsp:sp>
    <dsp:sp modelId="{B3E014DC-7B29-4399-B654-4B9B9160F50D}">
      <dsp:nvSpPr>
        <dsp:cNvPr id="0" name=""/>
        <dsp:cNvSpPr/>
      </dsp:nvSpPr>
      <dsp:spPr>
        <a:xfrm>
          <a:off x="1315405" y="436241"/>
          <a:ext cx="3465188" cy="3465188"/>
        </a:xfrm>
        <a:custGeom>
          <a:avLst/>
          <a:gdLst/>
          <a:ahLst/>
          <a:cxnLst/>
          <a:rect l="0" t="0" r="0" b="0"/>
          <a:pathLst>
            <a:path>
              <a:moveTo>
                <a:pt x="1945042" y="3452114"/>
              </a:moveTo>
              <a:arcTo wR="1732594" hR="1732594" stAng="4977406" swAng="84518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944390F-3C07-4FBA-8003-B01FF44F0EC5}">
      <dsp:nvSpPr>
        <dsp:cNvPr id="0" name=""/>
        <dsp:cNvSpPr/>
      </dsp:nvSpPr>
      <dsp:spPr>
        <a:xfrm>
          <a:off x="1362112" y="3136663"/>
          <a:ext cx="1334988" cy="867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Use</a:t>
          </a:r>
          <a:endParaRPr lang="en-GB" sz="2200" kern="1200" dirty="0"/>
        </a:p>
      </dsp:txBody>
      <dsp:txXfrm>
        <a:off x="1362112" y="3136663"/>
        <a:ext cx="1334988" cy="867742"/>
      </dsp:txXfrm>
    </dsp:sp>
    <dsp:sp modelId="{6BCD41B6-0165-4A9B-88AB-8658E59AA383}">
      <dsp:nvSpPr>
        <dsp:cNvPr id="0" name=""/>
        <dsp:cNvSpPr/>
      </dsp:nvSpPr>
      <dsp:spPr>
        <a:xfrm>
          <a:off x="1315405" y="436241"/>
          <a:ext cx="3465188" cy="3465188"/>
        </a:xfrm>
        <a:custGeom>
          <a:avLst/>
          <a:gdLst/>
          <a:ahLst/>
          <a:cxnLst/>
          <a:rect l="0" t="0" r="0" b="0"/>
          <a:pathLst>
            <a:path>
              <a:moveTo>
                <a:pt x="183747" y="2509097"/>
              </a:moveTo>
              <a:arcTo wR="1732594" hR="1732594" stAng="9202406" swAng="135921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CA101C6-9727-42A9-A6F0-74F64E68DD3C}">
      <dsp:nvSpPr>
        <dsp:cNvPr id="0" name=""/>
        <dsp:cNvSpPr/>
      </dsp:nvSpPr>
      <dsp:spPr>
        <a:xfrm>
          <a:off x="732710" y="1199563"/>
          <a:ext cx="1334988" cy="867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Share</a:t>
          </a:r>
          <a:endParaRPr lang="en-GB" sz="2200" kern="1200" dirty="0"/>
        </a:p>
      </dsp:txBody>
      <dsp:txXfrm>
        <a:off x="732710" y="1199563"/>
        <a:ext cx="1334988" cy="867742"/>
      </dsp:txXfrm>
    </dsp:sp>
    <dsp:sp modelId="{4EEB0C61-91D1-4F8F-B9E8-11B5D0D720EA}">
      <dsp:nvSpPr>
        <dsp:cNvPr id="0" name=""/>
        <dsp:cNvSpPr/>
      </dsp:nvSpPr>
      <dsp:spPr>
        <a:xfrm>
          <a:off x="1315405" y="436241"/>
          <a:ext cx="3465188" cy="3465188"/>
        </a:xfrm>
        <a:custGeom>
          <a:avLst/>
          <a:gdLst/>
          <a:ahLst/>
          <a:cxnLst/>
          <a:rect l="0" t="0" r="0" b="0"/>
          <a:pathLst>
            <a:path>
              <a:moveTo>
                <a:pt x="416846" y="605345"/>
              </a:moveTo>
              <a:arcTo wR="1732594" hR="1732594" stAng="13235271" swAng="121087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BA3687-71F7-477A-B524-57107E2FBD86}" type="datetimeFigureOut">
              <a:rPr lang="en-GB" smtClean="0"/>
              <a:pPr/>
              <a:t>5/31/11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46784E-B22F-4178-8367-259AEDCE7FE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“It seems to me that open educational resource apologists have created a related construct that might best be called “dark reuse.” The difference between dark matter and dark reuse is significant, however. While the dark matter construct was created to explain unanticipated-but-observed </a:t>
            </a:r>
            <a:r>
              <a:rPr lang="en-GB" dirty="0" err="1" smtClean="0"/>
              <a:t>behavior</a:t>
            </a:r>
            <a:r>
              <a:rPr lang="en-GB" dirty="0" smtClean="0"/>
              <a:t>, the dark reuse construct is created to explain anticipated-but-unobserved </a:t>
            </a:r>
            <a:r>
              <a:rPr lang="en-GB" dirty="0" err="1" smtClean="0"/>
              <a:t>behavior</a:t>
            </a:r>
            <a:r>
              <a:rPr lang="en-GB" dirty="0" smtClean="0"/>
              <a:t>. Rather than accepting the message of data which indicate that reuse is occurring only very infrequently, the apologists imagine an unobservable space offline in which reuse must surely be occurring.” (David Wiley)</a:t>
            </a:r>
            <a:endParaRPr lang="en-GB" dirty="0"/>
          </a:p>
        </p:txBody>
      </p:sp>
      <p:sp>
        <p:nvSpPr>
          <p:cNvPr id="4" name="Slide Number Placeholder 3"/>
          <p:cNvSpPr>
            <a:spLocks noGrp="1"/>
          </p:cNvSpPr>
          <p:nvPr>
            <p:ph type="sldNum" sz="quarter" idx="10"/>
          </p:nvPr>
        </p:nvSpPr>
        <p:spPr/>
        <p:txBody>
          <a:bodyPr/>
          <a:lstStyle/>
          <a:p>
            <a:fld id="{5E4BACFD-3CEA-4D70-A91A-4CE677A4CF00}"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2218E96-30F6-4BC1-A102-6152311DCC75}" type="datetimeFigureOut">
              <a:rPr lang="en-GB" smtClean="0"/>
              <a:pPr/>
              <a:t>5/31/11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D6D461-F829-4B04-A223-BC988701261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218E96-30F6-4BC1-A102-6152311DCC75}" type="datetimeFigureOut">
              <a:rPr lang="en-GB" smtClean="0"/>
              <a:pPr/>
              <a:t>5/31/11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D6D461-F829-4B04-A223-BC988701261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218E96-30F6-4BC1-A102-6152311DCC75}" type="datetimeFigureOut">
              <a:rPr lang="en-GB" smtClean="0"/>
              <a:pPr/>
              <a:t>5/31/11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D6D461-F829-4B04-A223-BC988701261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218E96-30F6-4BC1-A102-6152311DCC75}" type="datetimeFigureOut">
              <a:rPr lang="en-GB" smtClean="0"/>
              <a:pPr/>
              <a:t>5/31/11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D6D461-F829-4B04-A223-BC988701261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218E96-30F6-4BC1-A102-6152311DCC75}" type="datetimeFigureOut">
              <a:rPr lang="en-GB" smtClean="0"/>
              <a:pPr/>
              <a:t>5/31/11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D6D461-F829-4B04-A223-BC988701261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2218E96-30F6-4BC1-A102-6152311DCC75}" type="datetimeFigureOut">
              <a:rPr lang="en-GB" smtClean="0"/>
              <a:pPr/>
              <a:t>5/31/11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D6D461-F829-4B04-A223-BC988701261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2218E96-30F6-4BC1-A102-6152311DCC75}" type="datetimeFigureOut">
              <a:rPr lang="en-GB" smtClean="0"/>
              <a:pPr/>
              <a:t>5/31/11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D6D461-F829-4B04-A223-BC988701261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2218E96-30F6-4BC1-A102-6152311DCC75}" type="datetimeFigureOut">
              <a:rPr lang="en-GB" smtClean="0"/>
              <a:pPr/>
              <a:t>5/31/11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D6D461-F829-4B04-A223-BC988701261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218E96-30F6-4BC1-A102-6152311DCC75}" type="datetimeFigureOut">
              <a:rPr lang="en-GB" smtClean="0"/>
              <a:pPr/>
              <a:t>5/31/11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5D6D461-F829-4B04-A223-BC988701261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218E96-30F6-4BC1-A102-6152311DCC75}" type="datetimeFigureOut">
              <a:rPr lang="en-GB" smtClean="0"/>
              <a:pPr/>
              <a:t>5/31/11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D6D461-F829-4B04-A223-BC988701261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218E96-30F6-4BC1-A102-6152311DCC75}" type="datetimeFigureOut">
              <a:rPr lang="en-GB" smtClean="0"/>
              <a:pPr/>
              <a:t>5/31/11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D6D461-F829-4B04-A223-BC988701261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218E96-30F6-4BC1-A102-6152311DCC75}" type="datetimeFigureOut">
              <a:rPr lang="en-GB" smtClean="0"/>
              <a:pPr/>
              <a:t>5/31/11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6D461-F829-4B04-A223-BC988701261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755576" y="1772816"/>
            <a:ext cx="7772400" cy="2520279"/>
          </a:xfrm>
        </p:spPr>
        <p:txBody>
          <a:bodyPr>
            <a:noAutofit/>
          </a:bodyPr>
          <a:lstStyle/>
          <a:p>
            <a:r>
              <a:rPr lang="en-GB" sz="12800" dirty="0" smtClean="0">
                <a:solidFill>
                  <a:srgbClr val="FFFF00"/>
                </a:solidFill>
                <a:effectLst>
                  <a:outerShdw blurRad="38100" dist="38100" dir="2700000" algn="tl">
                    <a:srgbClr val="000000">
                      <a:alpha val="43137"/>
                    </a:srgbClr>
                  </a:outerShdw>
                </a:effectLst>
                <a:latin typeface="Nightmare Hero" pitchFamily="34" charset="0"/>
              </a:rPr>
              <a:t>OER HERO</a:t>
            </a:r>
            <a:endParaRPr lang="en-GB" sz="12800" dirty="0">
              <a:solidFill>
                <a:srgbClr val="FFFF00"/>
              </a:solidFill>
              <a:effectLst>
                <a:outerShdw blurRad="38100" dist="38100" dir="2700000" algn="tl">
                  <a:srgbClr val="000000">
                    <a:alpha val="43137"/>
                  </a:srgbClr>
                </a:outerShdw>
              </a:effectLst>
              <a:latin typeface="Nightmare Hero" pitchFamily="34" charset="0"/>
            </a:endParaRPr>
          </a:p>
        </p:txBody>
      </p:sp>
      <p:sp>
        <p:nvSpPr>
          <p:cNvPr id="4" name="TextBox 3"/>
          <p:cNvSpPr txBox="1"/>
          <p:nvPr/>
        </p:nvSpPr>
        <p:spPr>
          <a:xfrm>
            <a:off x="6668642" y="6627168"/>
            <a:ext cx="2475358" cy="230832"/>
          </a:xfrm>
          <a:prstGeom prst="rect">
            <a:avLst/>
          </a:prstGeom>
          <a:noFill/>
        </p:spPr>
        <p:txBody>
          <a:bodyPr wrap="none" rtlCol="0">
            <a:spAutoFit/>
          </a:bodyPr>
          <a:lstStyle/>
          <a:p>
            <a:r>
              <a:rPr lang="en-GB" sz="900" dirty="0" smtClean="0">
                <a:solidFill>
                  <a:schemeClr val="bg1"/>
                </a:solidFill>
              </a:rPr>
              <a:t>Font: “Nightmare Hero” by  _n30_ at dafont.com</a:t>
            </a:r>
            <a:endParaRPr lang="en-GB" sz="900" dirty="0">
              <a:solidFill>
                <a:schemeClr val="bg1"/>
              </a:solidFill>
            </a:endParaRPr>
          </a:p>
        </p:txBody>
      </p:sp>
      <p:sp>
        <p:nvSpPr>
          <p:cNvPr id="5" name="TextBox 4"/>
          <p:cNvSpPr txBox="1"/>
          <p:nvPr/>
        </p:nvSpPr>
        <p:spPr>
          <a:xfrm>
            <a:off x="683568" y="5229200"/>
            <a:ext cx="7989688" cy="584775"/>
          </a:xfrm>
          <a:prstGeom prst="rect">
            <a:avLst/>
          </a:prstGeom>
          <a:noFill/>
        </p:spPr>
        <p:txBody>
          <a:bodyPr wrap="none" rtlCol="0">
            <a:spAutoFit/>
          </a:bodyPr>
          <a:lstStyle/>
          <a:p>
            <a:r>
              <a:rPr lang="en-GB" sz="3200" dirty="0" smtClean="0">
                <a:solidFill>
                  <a:srgbClr val="FFFF00"/>
                </a:solidFill>
                <a:effectLst>
                  <a:outerShdw blurRad="38100" dist="38100" dir="2700000" algn="tl">
                    <a:srgbClr val="000000">
                      <a:alpha val="43137"/>
                    </a:srgbClr>
                  </a:outerShdw>
                </a:effectLst>
                <a:latin typeface="Old English Text MT" pitchFamily="66" charset="0"/>
              </a:rPr>
              <a:t>A presentation by David Kernohan for  #0er11</a:t>
            </a:r>
            <a:endParaRPr lang="en-GB" sz="3200" dirty="0">
              <a:solidFill>
                <a:srgbClr val="FFFF00"/>
              </a:solidFill>
              <a:effectLst>
                <a:outerShdw blurRad="38100" dist="38100" dir="2700000" algn="tl">
                  <a:srgbClr val="000000">
                    <a:alpha val="43137"/>
                  </a:srgbClr>
                </a:outerShdw>
              </a:effectLst>
              <a:latin typeface="Old English Text MT"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realisation</a:t>
            </a:r>
            <a:endParaRPr lang="en-GB" dirty="0"/>
          </a:p>
        </p:txBody>
      </p:sp>
      <p:sp>
        <p:nvSpPr>
          <p:cNvPr id="3" name="Content Placeholder 2"/>
          <p:cNvSpPr>
            <a:spLocks noGrp="1"/>
          </p:cNvSpPr>
          <p:nvPr>
            <p:ph idx="1"/>
          </p:nvPr>
        </p:nvSpPr>
        <p:spPr>
          <a:xfrm>
            <a:off x="467544" y="1196752"/>
            <a:ext cx="8229600" cy="5390059"/>
          </a:xfrm>
        </p:spPr>
        <p:txBody>
          <a:bodyPr>
            <a:normAutofit fontScale="92500" lnSpcReduction="20000"/>
          </a:bodyPr>
          <a:lstStyle/>
          <a:p>
            <a:pPr marL="0" indent="0">
              <a:buNone/>
            </a:pPr>
            <a:r>
              <a:rPr lang="en-GB" dirty="0" smtClean="0"/>
              <a:t>“get my name out there”</a:t>
            </a:r>
          </a:p>
          <a:p>
            <a:pPr marL="0" indent="0">
              <a:buNone/>
            </a:pPr>
            <a:endParaRPr lang="en-GB" dirty="0"/>
          </a:p>
          <a:p>
            <a:pPr marL="0" indent="0">
              <a:buNone/>
            </a:pPr>
            <a:r>
              <a:rPr lang="en-GB" dirty="0" smtClean="0"/>
              <a:t>“[</a:t>
            </a:r>
            <a:r>
              <a:rPr lang="en-GB" dirty="0"/>
              <a:t>o]</a:t>
            </a:r>
            <a:r>
              <a:rPr lang="en-GB" dirty="0" err="1"/>
              <a:t>nce</a:t>
            </a:r>
            <a:r>
              <a:rPr lang="en-GB" dirty="0"/>
              <a:t> I've transcribed them for myself, it's not hard to send them to OLGA or another site.”</a:t>
            </a:r>
          </a:p>
          <a:p>
            <a:pPr marL="0" indent="0">
              <a:buNone/>
            </a:pPr>
            <a:endParaRPr lang="en-GB" dirty="0" smtClean="0"/>
          </a:p>
          <a:p>
            <a:pPr marL="0" indent="0">
              <a:buNone/>
            </a:pPr>
            <a:r>
              <a:rPr lang="en-GB" dirty="0"/>
              <a:t>“I have worked them out and someone else might want to learn that song”</a:t>
            </a:r>
          </a:p>
          <a:p>
            <a:pPr>
              <a:buNone/>
            </a:pPr>
            <a:endParaRPr lang="en-GB" dirty="0" smtClean="0"/>
          </a:p>
          <a:p>
            <a:pPr marL="0" indent="0">
              <a:buNone/>
            </a:pPr>
            <a:r>
              <a:rPr lang="en-GB" b="1" dirty="0" smtClean="0"/>
              <a:t>23</a:t>
            </a:r>
            <a:r>
              <a:rPr lang="en-GB" dirty="0" smtClean="0"/>
              <a:t> </a:t>
            </a:r>
            <a:r>
              <a:rPr lang="en-GB" dirty="0"/>
              <a:t>of the 72 respondents claimed they </a:t>
            </a:r>
            <a:r>
              <a:rPr lang="en-GB" b="1" dirty="0"/>
              <a:t>received no benefit</a:t>
            </a:r>
            <a:r>
              <a:rPr lang="en-GB" dirty="0"/>
              <a:t> from publishing tabs. Referring to benefits, one respondent claimed he got “none. others benefit. </a:t>
            </a:r>
            <a:r>
              <a:rPr lang="en-GB" dirty="0" err="1"/>
              <a:t>i</a:t>
            </a:r>
            <a:r>
              <a:rPr lang="en-GB" dirty="0"/>
              <a:t> benefit from their work.”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OERish</a:t>
            </a:r>
            <a:r>
              <a:rPr lang="en-GB" dirty="0" smtClean="0"/>
              <a:t>?</a:t>
            </a:r>
            <a:endParaRPr lang="en-GB" dirty="0"/>
          </a:p>
        </p:txBody>
      </p:sp>
      <p:sp>
        <p:nvSpPr>
          <p:cNvPr id="3" name="Content Placeholder 2"/>
          <p:cNvSpPr>
            <a:spLocks noGrp="1"/>
          </p:cNvSpPr>
          <p:nvPr>
            <p:ph idx="1"/>
          </p:nvPr>
        </p:nvSpPr>
        <p:spPr/>
        <p:txBody>
          <a:bodyPr>
            <a:normAutofit fontScale="92500" lnSpcReduction="20000"/>
          </a:bodyPr>
          <a:lstStyle/>
          <a:p>
            <a:pPr marL="96838" indent="-96838">
              <a:buNone/>
            </a:pPr>
            <a:r>
              <a:rPr lang="en-GB" dirty="0" smtClean="0"/>
              <a:t>“The act of preparing (collecting, collating etc.) the material to be shared should have meaning in itself for the person who is preparing it. This was seen in the fact that most self motivations were motivations to transcribe a song and store that transcription in electronic form, and not motivations to publish the tabs. The publishing came later and all that publishing involved was emailing a file to OLGA. This result could be used by organizations with a little imagination.”</a:t>
            </a:r>
          </a:p>
          <a:p>
            <a:pPr marL="96838" indent="-96838">
              <a:buNone/>
            </a:pPr>
            <a:r>
              <a:rPr lang="en-GB" dirty="0" smtClean="0"/>
              <a:t>(Chesney, 2006)</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0" y="4"/>
            <a:ext cx="4283672" cy="584236"/>
          </a:xfrm>
          <a:prstGeom prst="rect">
            <a:avLst/>
          </a:prstGeom>
          <a:noFill/>
        </p:spPr>
        <p:txBody>
          <a:bodyPr wrap="none" lIns="90900" tIns="45453" rIns="90900" bIns="45453" rtlCol="0">
            <a:spAutoFit/>
          </a:bodyPr>
          <a:lstStyle/>
          <a:p>
            <a:r>
              <a:rPr lang="en-GB" sz="3200" b="1" dirty="0" smtClean="0"/>
              <a:t>Unobserved benefits (1)</a:t>
            </a:r>
            <a:endParaRPr lang="en-GB" sz="3200" b="1" dirty="0"/>
          </a:p>
        </p:txBody>
      </p:sp>
      <p:graphicFrame>
        <p:nvGraphicFramePr>
          <p:cNvPr id="6" name="Diagram 5"/>
          <p:cNvGraphicFramePr/>
          <p:nvPr/>
        </p:nvGraphicFramePr>
        <p:xfrm>
          <a:off x="1524000" y="1397000"/>
          <a:ext cx="60960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51520" y="5949280"/>
            <a:ext cx="7075335" cy="646331"/>
          </a:xfrm>
          <a:prstGeom prst="rect">
            <a:avLst/>
          </a:prstGeom>
          <a:noFill/>
        </p:spPr>
        <p:txBody>
          <a:bodyPr wrap="none" rtlCol="0">
            <a:spAutoFit/>
          </a:bodyPr>
          <a:lstStyle/>
          <a:p>
            <a:r>
              <a:rPr lang="en-GB" dirty="0" smtClean="0"/>
              <a:t>Diagram adapted from David Wiley’s original idea </a:t>
            </a:r>
          </a:p>
          <a:p>
            <a:r>
              <a:rPr lang="en-GB" dirty="0" smtClean="0"/>
              <a:t>(which he himself critiques at http://opencontent.org/blog/archives/905)</a:t>
            </a:r>
            <a:endParaRPr lang="en-GB" dirty="0"/>
          </a:p>
        </p:txBody>
      </p:sp>
      <p:sp>
        <p:nvSpPr>
          <p:cNvPr id="9" name="Rectangle 8"/>
          <p:cNvSpPr/>
          <p:nvPr/>
        </p:nvSpPr>
        <p:spPr>
          <a:xfrm>
            <a:off x="5652120" y="548680"/>
            <a:ext cx="2952328"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This is not just an OER finding – we’ve seen this in content related work for 10+ years.</a:t>
            </a:r>
            <a:endParaRPr lang="en-GB" dirty="0"/>
          </a:p>
        </p:txBody>
      </p:sp>
      <p:grpSp>
        <p:nvGrpSpPr>
          <p:cNvPr id="12" name="Group 11"/>
          <p:cNvGrpSpPr/>
          <p:nvPr/>
        </p:nvGrpSpPr>
        <p:grpSpPr>
          <a:xfrm>
            <a:off x="1475656" y="3356992"/>
            <a:ext cx="1800200" cy="1512168"/>
            <a:chOff x="1475656" y="3356992"/>
            <a:chExt cx="1800200" cy="1512168"/>
          </a:xfrm>
        </p:grpSpPr>
        <p:sp>
          <p:nvSpPr>
            <p:cNvPr id="7" name="Oval 6"/>
            <p:cNvSpPr/>
            <p:nvPr/>
          </p:nvSpPr>
          <p:spPr>
            <a:xfrm>
              <a:off x="1475656" y="3356992"/>
              <a:ext cx="1800200" cy="1512168"/>
            </a:xfrm>
            <a:prstGeom prst="ellipse">
              <a:avLst/>
            </a:prstGeom>
            <a:solidFill>
              <a:schemeClr val="accent2">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691680" y="3717032"/>
              <a:ext cx="1028295" cy="646331"/>
            </a:xfrm>
            <a:prstGeom prst="rect">
              <a:avLst/>
            </a:prstGeom>
            <a:noFill/>
          </p:spPr>
          <p:txBody>
            <a:bodyPr wrap="none" rtlCol="0">
              <a:spAutoFit/>
            </a:bodyPr>
            <a:lstStyle/>
            <a:p>
              <a:r>
                <a:rPr lang="en-GB" dirty="0" smtClean="0"/>
                <a:t>limited</a:t>
              </a:r>
            </a:p>
            <a:p>
              <a:r>
                <a:rPr lang="en-GB" dirty="0" smtClean="0"/>
                <a:t>evidence</a:t>
              </a:r>
              <a:endParaRPr lang="en-GB" dirty="0"/>
            </a:p>
          </p:txBody>
        </p:sp>
      </p:grpSp>
      <p:sp>
        <p:nvSpPr>
          <p:cNvPr id="11" name="TextBox 10"/>
          <p:cNvSpPr txBox="1"/>
          <p:nvPr/>
        </p:nvSpPr>
        <p:spPr>
          <a:xfrm>
            <a:off x="251520" y="476672"/>
            <a:ext cx="2873479" cy="369332"/>
          </a:xfrm>
          <a:prstGeom prst="rect">
            <a:avLst/>
          </a:prstGeom>
          <a:noFill/>
        </p:spPr>
        <p:txBody>
          <a:bodyPr wrap="none" rtlCol="0">
            <a:spAutoFit/>
          </a:bodyPr>
          <a:lstStyle/>
          <a:p>
            <a:r>
              <a:rPr lang="en-GB" dirty="0" smtClean="0"/>
              <a:t>As presented at </a:t>
            </a:r>
            <a:r>
              <a:rPr lang="en-GB" dirty="0" err="1" smtClean="0"/>
              <a:t>OCWCglobal</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Industry response</a:t>
            </a:r>
            <a:endParaRPr lang="en-GB" dirty="0"/>
          </a:p>
        </p:txBody>
      </p:sp>
      <p:grpSp>
        <p:nvGrpSpPr>
          <p:cNvPr id="7" name="Group 6"/>
          <p:cNvGrpSpPr/>
          <p:nvPr/>
        </p:nvGrpSpPr>
        <p:grpSpPr>
          <a:xfrm>
            <a:off x="2123728" y="1340768"/>
            <a:ext cx="5040560" cy="4852156"/>
            <a:chOff x="1187624" y="1313148"/>
            <a:chExt cx="5040560" cy="4852156"/>
          </a:xfrm>
        </p:grpSpPr>
        <p:sp>
          <p:nvSpPr>
            <p:cNvPr id="5" name="Parallelogram 4"/>
            <p:cNvSpPr/>
            <p:nvPr/>
          </p:nvSpPr>
          <p:spPr>
            <a:xfrm>
              <a:off x="1187624" y="1412776"/>
              <a:ext cx="5040560" cy="4536504"/>
            </a:xfrm>
            <a:prstGeom prst="parallelogram">
              <a:avLst>
                <a:gd name="adj" fmla="val 9446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arallelogram 5"/>
            <p:cNvSpPr/>
            <p:nvPr/>
          </p:nvSpPr>
          <p:spPr>
            <a:xfrm rot="16200000">
              <a:off x="1376028" y="1529172"/>
              <a:ext cx="4852156" cy="4420108"/>
            </a:xfrm>
            <a:prstGeom prst="parallelogram">
              <a:avLst>
                <a:gd name="adj" fmla="val 9446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548680"/>
            <a:ext cx="4678263" cy="578908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139952" y="404664"/>
            <a:ext cx="4760362" cy="3080569"/>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237864" y="3789040"/>
            <a:ext cx="4927676"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case</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The guitar tablatures found in OLGA are worked out by individual guitarists listening to recordings and represent individual interpretations and fingerings. As such they add unique value to both the recording and to sheet music where it exists. The important economic significance is that the tablatures are a </a:t>
            </a:r>
            <a:r>
              <a:rPr lang="en-GB" i="1" dirty="0" smtClean="0"/>
              <a:t>complement to the </a:t>
            </a:r>
            <a:r>
              <a:rPr lang="en-GB" dirty="0" smtClean="0"/>
              <a:t>sound recordings, not a substitute. Both the creator of the tablature and the user learning a song will start by listening to a recording. </a:t>
            </a:r>
          </a:p>
          <a:p>
            <a:r>
              <a:rPr lang="en-GB" dirty="0" smtClean="0"/>
              <a:t>Although guitar tabs may in some circumstances substitute for sheet music, they are overall a strong economic complement to the recordings.</a:t>
            </a:r>
          </a:p>
          <a:p>
            <a:r>
              <a:rPr lang="en-GB" dirty="0" smtClean="0"/>
              <a:t>As such, the distribution of guitar tablatures over the Internet probably constitutes a violation of traditional intellectual property rights. Certainly the record company EMI thinks so, for in January of last year it sent a letter to UNLV threaten to take legal action. UNLV promptly shut down the site and several mirror sites were shut as well. Some mirror sites have stayed open, although with a diminished ability to accept new guitar tabs.</a:t>
            </a:r>
            <a:endParaRPr lang="en-GB" dirty="0"/>
          </a:p>
        </p:txBody>
      </p:sp>
      <p:sp>
        <p:nvSpPr>
          <p:cNvPr id="4" name="TextBox 3"/>
          <p:cNvSpPr txBox="1"/>
          <p:nvPr/>
        </p:nvSpPr>
        <p:spPr>
          <a:xfrm>
            <a:off x="827584" y="6237312"/>
            <a:ext cx="2501006" cy="369332"/>
          </a:xfrm>
          <a:prstGeom prst="rect">
            <a:avLst/>
          </a:prstGeom>
          <a:noFill/>
        </p:spPr>
        <p:txBody>
          <a:bodyPr wrap="none" rtlCol="0">
            <a:spAutoFit/>
          </a:bodyPr>
          <a:lstStyle/>
          <a:p>
            <a:r>
              <a:rPr lang="en-GB" dirty="0" err="1" smtClean="0"/>
              <a:t>Bessen</a:t>
            </a:r>
            <a:r>
              <a:rPr lang="en-GB" dirty="0" smtClean="0"/>
              <a:t> &amp; </a:t>
            </a:r>
            <a:r>
              <a:rPr lang="en-GB" dirty="0" err="1" smtClean="0"/>
              <a:t>Maskin</a:t>
            </a:r>
            <a:r>
              <a:rPr lang="en-GB" dirty="0" smtClean="0"/>
              <a:t>, (1997)</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a:t>
            </a:r>
            <a:endParaRPr lang="en-GB" dirty="0"/>
          </a:p>
        </p:txBody>
      </p:sp>
      <p:sp>
        <p:nvSpPr>
          <p:cNvPr id="3" name="Content Placeholder 2"/>
          <p:cNvSpPr>
            <a:spLocks noGrp="1"/>
          </p:cNvSpPr>
          <p:nvPr>
            <p:ph idx="1"/>
          </p:nvPr>
        </p:nvSpPr>
        <p:spPr/>
        <p:txBody>
          <a:bodyPr/>
          <a:lstStyle/>
          <a:p>
            <a:pPr marL="0" indent="0">
              <a:buNone/>
            </a:pPr>
            <a:r>
              <a:rPr lang="en-GB" dirty="0" smtClean="0"/>
              <a:t>"The versions of these publishers' musical works that you post on your website are not exempt under copyright law. In fact, U.S. copyright law specifically provides that the right to make and distribute arrangements, adaptations, abridgements, or transcriptions of copyrighted musical works, including lyrics, belongs exclusively to the copyright owner of that work."</a:t>
            </a:r>
            <a:endParaRPr lang="en-GB" dirty="0"/>
          </a:p>
        </p:txBody>
      </p:sp>
      <p:sp>
        <p:nvSpPr>
          <p:cNvPr id="4" name="TextBox 3"/>
          <p:cNvSpPr txBox="1"/>
          <p:nvPr/>
        </p:nvSpPr>
        <p:spPr>
          <a:xfrm>
            <a:off x="539552" y="5805264"/>
            <a:ext cx="6415282" cy="369332"/>
          </a:xfrm>
          <a:prstGeom prst="rect">
            <a:avLst/>
          </a:prstGeom>
          <a:noFill/>
        </p:spPr>
        <p:txBody>
          <a:bodyPr wrap="none" rtlCol="0">
            <a:spAutoFit/>
          </a:bodyPr>
          <a:lstStyle/>
          <a:p>
            <a:r>
              <a:rPr lang="en-GB" dirty="0" smtClean="0"/>
              <a:t>(Specimen claim, reported in Red Hat magazine,  September 2006)</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Wait… WHAT???!!!</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smtClean="0"/>
              <a:t>"At what point does describing how one plays a song on guitar become an issue of copyright infringement? This website, among other things, helps users teach each other how they play guitar parts for many different songs. This is the way music teachers have behaved since the first music was ever created. The difference here is that the information is shared by way of a new technology: the internet.“</a:t>
            </a:r>
          </a:p>
          <a:p>
            <a:endParaRPr lang="en-GB" dirty="0" smtClean="0"/>
          </a:p>
          <a:p>
            <a:pPr marL="0" indent="0">
              <a:buNone/>
            </a:pPr>
            <a:r>
              <a:rPr lang="en-GB" dirty="0" smtClean="0"/>
              <a:t>"When you are jamming with a friend and you show him/her the chords for a song you heard on the radio, is that copyright infringement? What about if you helped him/her remember the chord progression or riff by writing it down on, say, a napkin...infringement? If he/she calls you later that night on the phone or emails you and you respond via one of those methods, are you infringing? I don't know.“</a:t>
            </a:r>
          </a:p>
          <a:p>
            <a:pPr marL="0" indent="0">
              <a:buNone/>
            </a:pPr>
            <a:endParaRPr lang="en-GB" dirty="0" smtClean="0"/>
          </a:p>
          <a:p>
            <a:pPr>
              <a:buNone/>
            </a:pPr>
            <a:r>
              <a:rPr lang="en-GB" i="1" dirty="0" smtClean="0"/>
              <a:t>(Rob Balch, “</a:t>
            </a:r>
            <a:r>
              <a:rPr lang="en-GB" i="1" dirty="0" err="1" smtClean="0"/>
              <a:t>GuitarTabUniverse</a:t>
            </a:r>
            <a:r>
              <a:rPr lang="en-GB" i="1" dirty="0" smtClean="0"/>
              <a:t>”, reported in The Register (2006)</a:t>
            </a:r>
            <a:endParaRPr lang="en-GB"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a:t>
            </a:r>
            <a:endParaRPr lang="en-GB" dirty="0"/>
          </a:p>
        </p:txBody>
      </p:sp>
      <p:sp>
        <p:nvSpPr>
          <p:cNvPr id="3" name="Content Placeholder 2"/>
          <p:cNvSpPr>
            <a:spLocks noGrp="1"/>
          </p:cNvSpPr>
          <p:nvPr>
            <p:ph idx="1"/>
          </p:nvPr>
        </p:nvSpPr>
        <p:spPr/>
        <p:txBody>
          <a:bodyPr/>
          <a:lstStyle/>
          <a:p>
            <a:r>
              <a:rPr lang="en-GB" dirty="0" smtClean="0"/>
              <a:t>Learning materials as commentaries on other works infringe copyright?</a:t>
            </a:r>
          </a:p>
          <a:p>
            <a:r>
              <a:rPr lang="en-GB" dirty="0" smtClean="0"/>
              <a:t>How-to guides infringe copyright?</a:t>
            </a:r>
          </a:p>
          <a:p>
            <a:r>
              <a:rPr lang="en-GB" dirty="0" smtClean="0"/>
              <a:t>Peer learning infringes copyright?</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29600" cy="4525963"/>
          </a:xfrm>
        </p:spPr>
        <p:txBody>
          <a:bodyPr/>
          <a:lstStyle/>
          <a:p>
            <a:pPr marL="0" indent="0">
              <a:buNone/>
            </a:pPr>
            <a:r>
              <a:rPr lang="en-GB" dirty="0" smtClean="0">
                <a:solidFill>
                  <a:schemeClr val="bg1"/>
                </a:solidFill>
              </a:rPr>
              <a:t>As usual with record company interventions, this was completely successful. There is now no free, unlicensed, guitar tablature anywhere on the internet.</a:t>
            </a:r>
          </a:p>
          <a:p>
            <a:pPr marL="0" indent="0">
              <a:buNone/>
            </a:pPr>
            <a:endParaRPr lang="en-GB" dirty="0" smtClean="0">
              <a:solidFill>
                <a:schemeClr val="bg1"/>
              </a:solidFill>
            </a:endParaRPr>
          </a:p>
          <a:p>
            <a:pPr marL="0" indent="0">
              <a:buNone/>
            </a:pPr>
            <a:r>
              <a:rPr lang="en-GB" dirty="0" smtClean="0">
                <a:solidFill>
                  <a:schemeClr val="bg1"/>
                </a:solidFill>
              </a:rPr>
              <a:t>The future is safe for us all.</a:t>
            </a:r>
          </a:p>
          <a:p>
            <a:pPr marL="0" indent="0">
              <a:buNone/>
            </a:pPr>
            <a:endParaRPr lang="en-GB" dirty="0" smtClean="0">
              <a:solidFill>
                <a:schemeClr val="bg1"/>
              </a:solidFill>
            </a:endParaRPr>
          </a:p>
          <a:p>
            <a:pPr marL="0" indent="0">
              <a:buNone/>
            </a:pPr>
            <a:r>
              <a:rPr lang="en-GB" dirty="0" smtClean="0">
                <a:solidFill>
                  <a:schemeClr val="bg1"/>
                </a:solidFill>
              </a:rPr>
              <a:t> God Bless America.</a:t>
            </a:r>
            <a:endParaRPr lang="en-GB"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t>
            </a:r>
            <a:r>
              <a:rPr lang="en-GB" dirty="0" err="1" smtClean="0"/>
              <a:t>kavubob</a:t>
            </a:r>
            <a:r>
              <a:rPr lang="en-GB" dirty="0" smtClean="0"/>
              <a:t> said</a:t>
            </a:r>
            <a:endParaRPr lang="en-GB" dirty="0"/>
          </a:p>
        </p:txBody>
      </p:sp>
      <p:sp>
        <p:nvSpPr>
          <p:cNvPr id="3" name="Content Placeholder 2"/>
          <p:cNvSpPr>
            <a:spLocks noGrp="1"/>
          </p:cNvSpPr>
          <p:nvPr>
            <p:ph idx="1"/>
          </p:nvPr>
        </p:nvSpPr>
        <p:spPr/>
        <p:txBody>
          <a:bodyPr/>
          <a:lstStyle/>
          <a:p>
            <a:r>
              <a:rPr lang="en-GB" dirty="0" smtClean="0"/>
              <a:t>“Models and metaphors shape how we think”</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1907704" y="2708920"/>
            <a:ext cx="4972050" cy="2305050"/>
          </a:xfrm>
          <a:prstGeom prst="rect">
            <a:avLst/>
          </a:prstGeom>
          <a:noFill/>
          <a:ln w="9525">
            <a:noFill/>
            <a:miter lim="800000"/>
            <a:headEnd/>
            <a:tailEnd/>
          </a:ln>
        </p:spPr>
      </p:pic>
      <p:sp>
        <p:nvSpPr>
          <p:cNvPr id="5" name="Rectangle 4"/>
          <p:cNvSpPr/>
          <p:nvPr/>
        </p:nvSpPr>
        <p:spPr>
          <a:xfrm>
            <a:off x="1763688" y="2564904"/>
            <a:ext cx="187220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421436" y="4699923"/>
            <a:ext cx="445482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572000" y="2348880"/>
            <a:ext cx="237626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547664" y="4869160"/>
            <a:ext cx="187220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300192" y="5085184"/>
            <a:ext cx="1327992" cy="369332"/>
          </a:xfrm>
          <a:prstGeom prst="rect">
            <a:avLst/>
          </a:prstGeom>
          <a:noFill/>
        </p:spPr>
        <p:txBody>
          <a:bodyPr wrap="none" rtlCol="0">
            <a:spAutoFit/>
          </a:bodyPr>
          <a:lstStyle/>
          <a:p>
            <a:r>
              <a:rPr lang="en-GB" dirty="0" err="1" smtClean="0"/>
              <a:t>Sfard</a:t>
            </a:r>
            <a:r>
              <a:rPr lang="en-GB" dirty="0" smtClean="0"/>
              <a:t> (1996)</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ounded Rectangle 3"/>
          <p:cNvSpPr/>
          <p:nvPr/>
        </p:nvSpPr>
        <p:spPr>
          <a:xfrm>
            <a:off x="4355976" y="2924944"/>
            <a:ext cx="2304256" cy="79208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Newsgroups</a:t>
            </a:r>
            <a:endParaRPr lang="en-GB" dirty="0"/>
          </a:p>
        </p:txBody>
      </p:sp>
      <p:sp>
        <p:nvSpPr>
          <p:cNvPr id="5" name="Rounded Rectangle 4"/>
          <p:cNvSpPr/>
          <p:nvPr/>
        </p:nvSpPr>
        <p:spPr>
          <a:xfrm>
            <a:off x="4788024" y="4653136"/>
            <a:ext cx="2304256" cy="79208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OLGA</a:t>
            </a:r>
            <a:endParaRPr lang="en-GB" dirty="0"/>
          </a:p>
        </p:txBody>
      </p:sp>
      <p:sp>
        <p:nvSpPr>
          <p:cNvPr id="6" name="Rounded Rectangle 5"/>
          <p:cNvSpPr/>
          <p:nvPr/>
        </p:nvSpPr>
        <p:spPr>
          <a:xfrm>
            <a:off x="1691680" y="4653136"/>
            <a:ext cx="2304256" cy="79208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Other sites</a:t>
            </a:r>
            <a:endParaRPr lang="en-GB" dirty="0"/>
          </a:p>
        </p:txBody>
      </p:sp>
      <p:sp>
        <p:nvSpPr>
          <p:cNvPr id="7" name="Rounded Rectangle 6"/>
          <p:cNvSpPr/>
          <p:nvPr/>
        </p:nvSpPr>
        <p:spPr>
          <a:xfrm>
            <a:off x="2051720" y="908720"/>
            <a:ext cx="136815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Tab request</a:t>
            </a:r>
            <a:endParaRPr lang="en-GB" dirty="0"/>
          </a:p>
        </p:txBody>
      </p:sp>
      <p:sp>
        <p:nvSpPr>
          <p:cNvPr id="8" name="Rounded Rectangle 7"/>
          <p:cNvSpPr/>
          <p:nvPr/>
        </p:nvSpPr>
        <p:spPr>
          <a:xfrm>
            <a:off x="5220072" y="980728"/>
            <a:ext cx="136815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Tab transcribed</a:t>
            </a:r>
            <a:endParaRPr lang="en-GB" dirty="0"/>
          </a:p>
        </p:txBody>
      </p:sp>
      <p:cxnSp>
        <p:nvCxnSpPr>
          <p:cNvPr id="10" name="Straight Arrow Connector 9"/>
          <p:cNvCxnSpPr/>
          <p:nvPr/>
        </p:nvCxnSpPr>
        <p:spPr>
          <a:xfrm>
            <a:off x="3275856" y="1772816"/>
            <a:ext cx="1440160"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5004048" y="2276872"/>
            <a:ext cx="11521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5400092" y="2312876"/>
            <a:ext cx="108012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2"/>
          </p:cNvCxnSpPr>
          <p:nvPr/>
        </p:nvCxnSpPr>
        <p:spPr>
          <a:xfrm rot="16200000" flipH="1">
            <a:off x="5256076" y="3969060"/>
            <a:ext cx="72008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1"/>
          </p:cNvCxnSpPr>
          <p:nvPr/>
        </p:nvCxnSpPr>
        <p:spPr>
          <a:xfrm rot="10800000">
            <a:off x="4211960" y="5013176"/>
            <a:ext cx="576064"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flipV="1">
            <a:off x="2123728" y="1772816"/>
            <a:ext cx="3168352" cy="2592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ounded Rectangle 3"/>
          <p:cNvSpPr/>
          <p:nvPr/>
        </p:nvSpPr>
        <p:spPr>
          <a:xfrm>
            <a:off x="611560" y="1412776"/>
            <a:ext cx="2304256" cy="79208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Newsgroups?</a:t>
            </a:r>
            <a:endParaRPr lang="en-GB" dirty="0"/>
          </a:p>
        </p:txBody>
      </p:sp>
      <p:sp>
        <p:nvSpPr>
          <p:cNvPr id="6" name="Rounded Rectangle 5"/>
          <p:cNvSpPr/>
          <p:nvPr/>
        </p:nvSpPr>
        <p:spPr>
          <a:xfrm>
            <a:off x="6084168" y="2492896"/>
            <a:ext cx="1080120" cy="79208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Other sites</a:t>
            </a:r>
            <a:endParaRPr lang="en-GB" dirty="0"/>
          </a:p>
        </p:txBody>
      </p:sp>
      <p:sp>
        <p:nvSpPr>
          <p:cNvPr id="7" name="Rounded Rectangle 6"/>
          <p:cNvSpPr/>
          <p:nvPr/>
        </p:nvSpPr>
        <p:spPr>
          <a:xfrm>
            <a:off x="1331640" y="404664"/>
            <a:ext cx="136815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Tab request?</a:t>
            </a:r>
            <a:endParaRPr lang="en-GB" dirty="0"/>
          </a:p>
        </p:txBody>
      </p:sp>
      <p:sp>
        <p:nvSpPr>
          <p:cNvPr id="8" name="Rounded Rectangle 7"/>
          <p:cNvSpPr/>
          <p:nvPr/>
        </p:nvSpPr>
        <p:spPr>
          <a:xfrm>
            <a:off x="5220072" y="980728"/>
            <a:ext cx="136815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Tab transcribed</a:t>
            </a:r>
            <a:endParaRPr lang="en-GB" dirty="0"/>
          </a:p>
        </p:txBody>
      </p:sp>
      <p:sp>
        <p:nvSpPr>
          <p:cNvPr id="13" name="Rounded Rectangle 12"/>
          <p:cNvSpPr/>
          <p:nvPr/>
        </p:nvSpPr>
        <p:spPr>
          <a:xfrm>
            <a:off x="4860032" y="2492896"/>
            <a:ext cx="1080120" cy="79208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Other sites</a:t>
            </a:r>
            <a:endParaRPr lang="en-GB" dirty="0"/>
          </a:p>
        </p:txBody>
      </p:sp>
      <p:sp>
        <p:nvSpPr>
          <p:cNvPr id="15" name="Rounded Rectangle 14"/>
          <p:cNvSpPr/>
          <p:nvPr/>
        </p:nvSpPr>
        <p:spPr>
          <a:xfrm>
            <a:off x="7308304" y="2492896"/>
            <a:ext cx="1080120" cy="79208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Other sites</a:t>
            </a:r>
            <a:endParaRPr lang="en-GB" dirty="0"/>
          </a:p>
        </p:txBody>
      </p:sp>
      <p:sp>
        <p:nvSpPr>
          <p:cNvPr id="17" name="Rounded Rectangle 16"/>
          <p:cNvSpPr/>
          <p:nvPr/>
        </p:nvSpPr>
        <p:spPr>
          <a:xfrm>
            <a:off x="3563888" y="2492896"/>
            <a:ext cx="1080120" cy="79208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Other sites</a:t>
            </a:r>
            <a:endParaRPr lang="en-GB" dirty="0"/>
          </a:p>
        </p:txBody>
      </p:sp>
      <p:cxnSp>
        <p:nvCxnSpPr>
          <p:cNvPr id="21" name="Straight Arrow Connector 20"/>
          <p:cNvCxnSpPr/>
          <p:nvPr/>
        </p:nvCxnSpPr>
        <p:spPr>
          <a:xfrm rot="10800000" flipV="1">
            <a:off x="4355976" y="1772816"/>
            <a:ext cx="79208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5148064" y="2132856"/>
            <a:ext cx="57606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H="1">
            <a:off x="6156176" y="1988840"/>
            <a:ext cx="50405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732240" y="1700808"/>
            <a:ext cx="93610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7" idx="2"/>
            <a:endCxn id="5" idx="0"/>
          </p:cNvCxnSpPr>
          <p:nvPr/>
        </p:nvCxnSpPr>
        <p:spPr>
          <a:xfrm rot="16200000" flipH="1">
            <a:off x="4337974" y="3050958"/>
            <a:ext cx="1368152" cy="18362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3" idx="2"/>
            <a:endCxn id="5" idx="0"/>
          </p:cNvCxnSpPr>
          <p:nvPr/>
        </p:nvCxnSpPr>
        <p:spPr>
          <a:xfrm rot="16200000" flipH="1">
            <a:off x="4986046" y="3699030"/>
            <a:ext cx="1368152"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6" idx="2"/>
            <a:endCxn id="5" idx="0"/>
          </p:cNvCxnSpPr>
          <p:nvPr/>
        </p:nvCxnSpPr>
        <p:spPr>
          <a:xfrm rot="5400000">
            <a:off x="5598114" y="3627022"/>
            <a:ext cx="1368152" cy="6840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5" idx="2"/>
            <a:endCxn id="5" idx="0"/>
          </p:cNvCxnSpPr>
          <p:nvPr/>
        </p:nvCxnSpPr>
        <p:spPr>
          <a:xfrm rot="5400000">
            <a:off x="6210182" y="3014954"/>
            <a:ext cx="1368152" cy="19082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cstate="print"/>
          <a:srcRect/>
          <a:stretch>
            <a:fillRect/>
          </a:stretch>
        </p:blipFill>
        <p:spPr bwMode="auto">
          <a:xfrm>
            <a:off x="5039544" y="5517232"/>
            <a:ext cx="4104456" cy="1140127"/>
          </a:xfrm>
          <a:prstGeom prst="rect">
            <a:avLst/>
          </a:prstGeom>
          <a:noFill/>
          <a:ln w="9525">
            <a:noFill/>
            <a:miter lim="800000"/>
            <a:headEnd/>
            <a:tailEnd/>
          </a:ln>
        </p:spPr>
      </p:pic>
      <p:sp>
        <p:nvSpPr>
          <p:cNvPr id="5" name="Rounded Rectangle 4"/>
          <p:cNvSpPr/>
          <p:nvPr/>
        </p:nvSpPr>
        <p:spPr>
          <a:xfrm>
            <a:off x="4788024" y="4653136"/>
            <a:ext cx="2304256" cy="79208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911Tabs</a:t>
            </a:r>
            <a:endParaRPr lang="en-GB" dirty="0"/>
          </a:p>
        </p:txBody>
      </p:sp>
      <p:sp>
        <p:nvSpPr>
          <p:cNvPr id="19" name="Rounded Rectangle 18"/>
          <p:cNvSpPr/>
          <p:nvPr/>
        </p:nvSpPr>
        <p:spPr>
          <a:xfrm>
            <a:off x="7524328" y="980728"/>
            <a:ext cx="1296144" cy="93610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Make your own site?</a:t>
            </a:r>
            <a:endParaRPr lang="en-GB" dirty="0"/>
          </a:p>
        </p:txBody>
      </p:sp>
      <p:cxnSp>
        <p:nvCxnSpPr>
          <p:cNvPr id="20" name="Straight Arrow Connector 19"/>
          <p:cNvCxnSpPr/>
          <p:nvPr/>
        </p:nvCxnSpPr>
        <p:spPr>
          <a:xfrm>
            <a:off x="6660232" y="1340768"/>
            <a:ext cx="7200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7128284" y="3537012"/>
            <a:ext cx="29523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5" idx="3"/>
          </p:cNvCxnSpPr>
          <p:nvPr/>
        </p:nvCxnSpPr>
        <p:spPr>
          <a:xfrm rot="10800000" flipV="1">
            <a:off x="7092280" y="5013176"/>
            <a:ext cx="1512168"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308304" y="4725144"/>
            <a:ext cx="936104" cy="246221"/>
          </a:xfrm>
          <a:prstGeom prst="rect">
            <a:avLst/>
          </a:prstGeom>
          <a:noFill/>
        </p:spPr>
        <p:txBody>
          <a:bodyPr wrap="square" rtlCol="0">
            <a:spAutoFit/>
          </a:bodyPr>
          <a:lstStyle/>
          <a:p>
            <a:r>
              <a:rPr lang="en-GB" sz="1000" dirty="0" smtClean="0"/>
              <a:t>Register feed</a:t>
            </a:r>
            <a:endParaRPr lang="en-GB" sz="1000" dirty="0"/>
          </a:p>
        </p:txBody>
      </p:sp>
      <p:sp>
        <p:nvSpPr>
          <p:cNvPr id="39" name="Rounded Rectangle 38"/>
          <p:cNvSpPr/>
          <p:nvPr/>
        </p:nvSpPr>
        <p:spPr>
          <a:xfrm>
            <a:off x="2339752" y="4653136"/>
            <a:ext cx="2304256" cy="79208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err="1" smtClean="0"/>
              <a:t>Chordie</a:t>
            </a:r>
            <a:endParaRPr lang="en-GB" dirty="0"/>
          </a:p>
        </p:txBody>
      </p:sp>
      <p:sp>
        <p:nvSpPr>
          <p:cNvPr id="40" name="Rounded Rectangle 39"/>
          <p:cNvSpPr/>
          <p:nvPr/>
        </p:nvSpPr>
        <p:spPr>
          <a:xfrm>
            <a:off x="0" y="4653136"/>
            <a:ext cx="2123728" cy="79208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Others…</a:t>
            </a:r>
            <a:endParaRPr lang="en-GB" dirty="0"/>
          </a:p>
        </p:txBody>
      </p:sp>
      <p:cxnSp>
        <p:nvCxnSpPr>
          <p:cNvPr id="42" name="Straight Arrow Connector 41"/>
          <p:cNvCxnSpPr>
            <a:stCxn id="17" idx="2"/>
            <a:endCxn id="39" idx="0"/>
          </p:cNvCxnSpPr>
          <p:nvPr/>
        </p:nvCxnSpPr>
        <p:spPr>
          <a:xfrm rot="5400000">
            <a:off x="3113838" y="3663026"/>
            <a:ext cx="1368152" cy="612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3" idx="2"/>
            <a:endCxn id="39" idx="0"/>
          </p:cNvCxnSpPr>
          <p:nvPr/>
        </p:nvCxnSpPr>
        <p:spPr>
          <a:xfrm rot="5400000">
            <a:off x="3761910" y="3014954"/>
            <a:ext cx="1368152" cy="19082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6" idx="2"/>
            <a:endCxn id="39" idx="0"/>
          </p:cNvCxnSpPr>
          <p:nvPr/>
        </p:nvCxnSpPr>
        <p:spPr>
          <a:xfrm rot="5400000">
            <a:off x="4373978" y="2402886"/>
            <a:ext cx="1368152" cy="31323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5" idx="2"/>
            <a:endCxn id="39" idx="0"/>
          </p:cNvCxnSpPr>
          <p:nvPr/>
        </p:nvCxnSpPr>
        <p:spPr>
          <a:xfrm rot="5400000">
            <a:off x="4986046" y="1790818"/>
            <a:ext cx="1368152" cy="43564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7" idx="2"/>
          </p:cNvCxnSpPr>
          <p:nvPr/>
        </p:nvCxnSpPr>
        <p:spPr>
          <a:xfrm rot="5400000">
            <a:off x="1781690" y="2402886"/>
            <a:ext cx="1440160" cy="32043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3" idx="2"/>
            <a:endCxn id="40" idx="0"/>
          </p:cNvCxnSpPr>
          <p:nvPr/>
        </p:nvCxnSpPr>
        <p:spPr>
          <a:xfrm rot="5400000">
            <a:off x="2546902" y="1799946"/>
            <a:ext cx="1368152" cy="43382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6" idx="2"/>
            <a:endCxn id="40" idx="0"/>
          </p:cNvCxnSpPr>
          <p:nvPr/>
        </p:nvCxnSpPr>
        <p:spPr>
          <a:xfrm rot="5400000">
            <a:off x="3158970" y="1187878"/>
            <a:ext cx="1368152" cy="55623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cstate="print"/>
          <a:srcRect/>
          <a:stretch>
            <a:fillRect/>
          </a:stretch>
        </p:blipFill>
        <p:spPr bwMode="auto">
          <a:xfrm>
            <a:off x="1475656" y="5661248"/>
            <a:ext cx="3438525"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Paradata</a:t>
            </a:r>
            <a:r>
              <a:rPr lang="en-GB" dirty="0" smtClean="0"/>
              <a:t>!</a:t>
            </a:r>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755576" y="1412776"/>
            <a:ext cx="7676190" cy="2209974"/>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b="25768"/>
          <a:stretch>
            <a:fillRect/>
          </a:stretch>
        </p:blipFill>
        <p:spPr bwMode="auto">
          <a:xfrm>
            <a:off x="899592" y="3861048"/>
            <a:ext cx="5819775"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899592" y="764704"/>
            <a:ext cx="7128792" cy="4247317"/>
          </a:xfrm>
          <a:prstGeom prst="rect">
            <a:avLst/>
          </a:prstGeom>
        </p:spPr>
        <p:txBody>
          <a:bodyPr wrap="square">
            <a:spAutoFit/>
          </a:bodyPr>
          <a:lstStyle/>
          <a:p>
            <a:r>
              <a:rPr lang="en-GB" dirty="0" smtClean="0">
                <a:latin typeface="Courier New" pitchFamily="49" charset="0"/>
                <a:cs typeface="Courier New" pitchFamily="49" charset="0"/>
              </a:rPr>
              <a:t>so far this year no tabs have been posted on </a:t>
            </a:r>
            <a:r>
              <a:rPr lang="en-GB" dirty="0" err="1" smtClean="0">
                <a:latin typeface="Courier New" pitchFamily="49" charset="0"/>
                <a:cs typeface="Courier New" pitchFamily="49" charset="0"/>
              </a:rPr>
              <a:t>alt.guitar.tab</a:t>
            </a:r>
            <a:r>
              <a:rPr lang="en-GB" dirty="0" smtClean="0">
                <a:latin typeface="Courier New" pitchFamily="49" charset="0"/>
                <a:cs typeface="Courier New" pitchFamily="49" charset="0"/>
              </a:rPr>
              <a:t> -- last year there  was only one tab posted on </a:t>
            </a:r>
            <a:r>
              <a:rPr lang="en-GB" dirty="0" err="1" smtClean="0">
                <a:latin typeface="Courier New" pitchFamily="49" charset="0"/>
                <a:cs typeface="Courier New" pitchFamily="49" charset="0"/>
              </a:rPr>
              <a:t>rec.music.makers.guitar.tablature</a:t>
            </a:r>
            <a:r>
              <a:rPr lang="en-GB" dirty="0" smtClean="0">
                <a:latin typeface="Courier New" pitchFamily="49" charset="0"/>
                <a:cs typeface="Courier New" pitchFamily="49" charset="0"/>
              </a:rPr>
              <a:t> (and that was by me) </a:t>
            </a:r>
          </a:p>
          <a:p>
            <a:endParaRPr lang="en-GB" dirty="0" smtClean="0">
              <a:latin typeface="Courier New" pitchFamily="49" charset="0"/>
              <a:cs typeface="Courier New" pitchFamily="49" charset="0"/>
            </a:endParaRPr>
          </a:p>
          <a:p>
            <a:r>
              <a:rPr lang="en-GB" dirty="0" err="1" smtClean="0">
                <a:latin typeface="Courier New" pitchFamily="49" charset="0"/>
                <a:cs typeface="Courier New" pitchFamily="49" charset="0"/>
              </a:rPr>
              <a:t>i've</a:t>
            </a:r>
            <a:r>
              <a:rPr lang="en-GB" dirty="0" smtClean="0">
                <a:latin typeface="Courier New" pitchFamily="49" charset="0"/>
                <a:cs typeface="Courier New" pitchFamily="49" charset="0"/>
              </a:rPr>
              <a:t> been posting to Usenet since 1993, and posting tabs for almost as long  (rock, blues, folk, &amp; classical) -- for over 10 years </a:t>
            </a:r>
            <a:r>
              <a:rPr lang="en-GB" dirty="0" err="1" smtClean="0">
                <a:latin typeface="Courier New" pitchFamily="49" charset="0"/>
                <a:cs typeface="Courier New" pitchFamily="49" charset="0"/>
              </a:rPr>
              <a:t>i've</a:t>
            </a:r>
            <a:r>
              <a:rPr lang="en-GB" dirty="0" smtClean="0">
                <a:latin typeface="Courier New" pitchFamily="49" charset="0"/>
                <a:cs typeface="Courier New" pitchFamily="49" charset="0"/>
              </a:rPr>
              <a:t> looked after one of  the major guitar tab sites, and </a:t>
            </a:r>
            <a:r>
              <a:rPr lang="en-GB" dirty="0" err="1" smtClean="0">
                <a:latin typeface="Courier New" pitchFamily="49" charset="0"/>
                <a:cs typeface="Courier New" pitchFamily="49" charset="0"/>
              </a:rPr>
              <a:t>i</a:t>
            </a:r>
            <a:r>
              <a:rPr lang="en-GB" dirty="0" smtClean="0">
                <a:latin typeface="Courier New" pitchFamily="49" charset="0"/>
                <a:cs typeface="Courier New" pitchFamily="49" charset="0"/>
              </a:rPr>
              <a:t> used to encourage people who sent me tabs to  also post them here -- but no longer...</a:t>
            </a:r>
          </a:p>
          <a:p>
            <a:endParaRPr lang="en-GB" dirty="0" smtClean="0">
              <a:latin typeface="Courier New" pitchFamily="49" charset="0"/>
              <a:cs typeface="Courier New" pitchFamily="49" charset="0"/>
            </a:endParaRPr>
          </a:p>
          <a:p>
            <a:r>
              <a:rPr lang="en-GB" dirty="0" smtClean="0">
                <a:latin typeface="Courier New" pitchFamily="49" charset="0"/>
                <a:cs typeface="Courier New" pitchFamily="49" charset="0"/>
              </a:rPr>
              <a:t>------------------------------------------------</a:t>
            </a:r>
          </a:p>
          <a:p>
            <a:r>
              <a:rPr lang="en-GB" dirty="0" err="1" smtClean="0">
                <a:latin typeface="Courier New" pitchFamily="49" charset="0"/>
                <a:cs typeface="Courier New" pitchFamily="49" charset="0"/>
              </a:rPr>
              <a:t>Oniscoid</a:t>
            </a:r>
            <a:r>
              <a:rPr lang="en-GB" dirty="0" smtClean="0">
                <a:latin typeface="Courier New" pitchFamily="49" charset="0"/>
                <a:cs typeface="Courier New" pitchFamily="49" charset="0"/>
              </a:rPr>
              <a:t>, </a:t>
            </a:r>
            <a:r>
              <a:rPr lang="en-GB" dirty="0" err="1" smtClean="0">
                <a:latin typeface="Courier New" pitchFamily="49" charset="0"/>
                <a:cs typeface="Courier New" pitchFamily="49" charset="0"/>
              </a:rPr>
              <a:t>rec.music.makers.guitar.tablature</a:t>
            </a:r>
            <a:r>
              <a:rPr lang="en-GB" dirty="0" smtClean="0">
                <a:latin typeface="Courier New" pitchFamily="49" charset="0"/>
                <a:cs typeface="Courier New" pitchFamily="49" charset="0"/>
              </a:rPr>
              <a:t>, Feb 26 2010, 2:00 am</a:t>
            </a:r>
            <a:endParaRPr lang="en-GB" dirty="0">
              <a:latin typeface="Courier New" pitchFamily="49" charset="0"/>
              <a:cs typeface="Courier New" pitchFamily="49" charset="0"/>
            </a:endParaRPr>
          </a:p>
        </p:txBody>
      </p:sp>
      <p:sp>
        <p:nvSpPr>
          <p:cNvPr id="3" name="Rectangle 2"/>
          <p:cNvSpPr/>
          <p:nvPr/>
        </p:nvSpPr>
        <p:spPr>
          <a:xfrm>
            <a:off x="611560" y="548680"/>
            <a:ext cx="7704856" cy="496855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Downes</a:t>
            </a:r>
            <a:r>
              <a:rPr lang="en-GB" dirty="0" smtClean="0"/>
              <a:t>! (2007)</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“it [is] important to think of OERs not in isolation, but with respect to the community that accesses them and uses them. […]Hence, the development of a sustainable open content community is an integral part of the development of a network of OERs.”</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we learn?</a:t>
            </a:r>
            <a:endParaRPr lang="en-GB" dirty="0"/>
          </a:p>
        </p:txBody>
      </p:sp>
      <p:sp>
        <p:nvSpPr>
          <p:cNvPr id="3" name="Content Placeholder 2"/>
          <p:cNvSpPr>
            <a:spLocks noGrp="1"/>
          </p:cNvSpPr>
          <p:nvPr>
            <p:ph idx="1"/>
          </p:nvPr>
        </p:nvSpPr>
        <p:spPr/>
        <p:txBody>
          <a:bodyPr>
            <a:normAutofit/>
          </a:bodyPr>
          <a:lstStyle/>
          <a:p>
            <a:r>
              <a:rPr lang="en-GB" dirty="0" smtClean="0"/>
              <a:t>Is “fair use/fair dealing” a waste of time?</a:t>
            </a:r>
          </a:p>
          <a:p>
            <a:r>
              <a:rPr lang="en-GB" dirty="0" smtClean="0"/>
              <a:t>Does “Request”/”Demand” needs to be a part of any OER cycle?</a:t>
            </a:r>
          </a:p>
          <a:p>
            <a:r>
              <a:rPr lang="en-GB" dirty="0" smtClean="0"/>
              <a:t>Are benefits are based around reputation, and the inherent benefits in materials creation.</a:t>
            </a:r>
          </a:p>
          <a:p>
            <a:r>
              <a:rPr lang="en-GB" dirty="0" smtClean="0"/>
              <a:t>Are multiple repositories and aggregator(s) “safer” than a monolithic model?</a:t>
            </a:r>
          </a:p>
          <a:p>
            <a:r>
              <a:rPr lang="en-GB" dirty="0" smtClean="0"/>
              <a:t>Does this lose the community aspect?</a:t>
            </a:r>
          </a:p>
          <a:p>
            <a:endParaRPr lang="en-GB" dirty="0" smtClean="0"/>
          </a:p>
          <a:p>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755576" y="1772816"/>
            <a:ext cx="7772400" cy="2520279"/>
          </a:xfrm>
        </p:spPr>
        <p:txBody>
          <a:bodyPr>
            <a:noAutofit/>
          </a:bodyPr>
          <a:lstStyle/>
          <a:p>
            <a:r>
              <a:rPr lang="en-GB" sz="12800" dirty="0" smtClean="0">
                <a:solidFill>
                  <a:srgbClr val="FFFF00"/>
                </a:solidFill>
                <a:effectLst>
                  <a:outerShdw blurRad="38100" dist="38100" dir="2700000" algn="tl">
                    <a:srgbClr val="000000">
                      <a:alpha val="43137"/>
                    </a:srgbClr>
                  </a:outerShdw>
                </a:effectLst>
                <a:latin typeface="Nightmare Hero" pitchFamily="34" charset="0"/>
              </a:rPr>
              <a:t>THE END</a:t>
            </a:r>
            <a:endParaRPr lang="en-GB" sz="12800" dirty="0">
              <a:solidFill>
                <a:srgbClr val="FFFF00"/>
              </a:solidFill>
              <a:effectLst>
                <a:outerShdw blurRad="38100" dist="38100" dir="2700000" algn="tl">
                  <a:srgbClr val="000000">
                    <a:alpha val="43137"/>
                  </a:srgbClr>
                </a:outerShdw>
              </a:effectLst>
              <a:latin typeface="Nightmare Hero" pitchFamily="34" charset="0"/>
            </a:endParaRPr>
          </a:p>
        </p:txBody>
      </p:sp>
      <p:sp>
        <p:nvSpPr>
          <p:cNvPr id="4" name="TextBox 3"/>
          <p:cNvSpPr txBox="1"/>
          <p:nvPr/>
        </p:nvSpPr>
        <p:spPr>
          <a:xfrm>
            <a:off x="6668642" y="6627168"/>
            <a:ext cx="2475358" cy="230832"/>
          </a:xfrm>
          <a:prstGeom prst="rect">
            <a:avLst/>
          </a:prstGeom>
          <a:noFill/>
        </p:spPr>
        <p:txBody>
          <a:bodyPr wrap="none" rtlCol="0">
            <a:spAutoFit/>
          </a:bodyPr>
          <a:lstStyle/>
          <a:p>
            <a:r>
              <a:rPr lang="en-GB" sz="900" dirty="0" smtClean="0">
                <a:solidFill>
                  <a:schemeClr val="bg1"/>
                </a:solidFill>
              </a:rPr>
              <a:t>Font: “Nightmare Hero” by  _n30_ at dafont.com</a:t>
            </a:r>
            <a:endParaRPr lang="en-GB" sz="900" dirty="0">
              <a:solidFill>
                <a:schemeClr val="bg1"/>
              </a:solidFill>
            </a:endParaRPr>
          </a:p>
        </p:txBody>
      </p:sp>
      <p:sp>
        <p:nvSpPr>
          <p:cNvPr id="5" name="TextBox 4"/>
          <p:cNvSpPr txBox="1"/>
          <p:nvPr/>
        </p:nvSpPr>
        <p:spPr>
          <a:xfrm>
            <a:off x="683568" y="5229200"/>
            <a:ext cx="7989688" cy="584775"/>
          </a:xfrm>
          <a:prstGeom prst="rect">
            <a:avLst/>
          </a:prstGeom>
          <a:noFill/>
        </p:spPr>
        <p:txBody>
          <a:bodyPr wrap="none" rtlCol="0">
            <a:spAutoFit/>
          </a:bodyPr>
          <a:lstStyle/>
          <a:p>
            <a:r>
              <a:rPr lang="en-GB" sz="3200" dirty="0" smtClean="0">
                <a:solidFill>
                  <a:srgbClr val="FFFF00"/>
                </a:solidFill>
                <a:effectLst>
                  <a:outerShdw blurRad="38100" dist="38100" dir="2700000" algn="tl">
                    <a:srgbClr val="000000">
                      <a:alpha val="43137"/>
                    </a:srgbClr>
                  </a:outerShdw>
                </a:effectLst>
                <a:latin typeface="Old English Text MT" pitchFamily="66" charset="0"/>
              </a:rPr>
              <a:t>A presentation by David Kernohan for  #0er11</a:t>
            </a:r>
            <a:endParaRPr lang="en-GB" sz="3200" dirty="0">
              <a:solidFill>
                <a:srgbClr val="FFFF00"/>
              </a:solidFill>
              <a:effectLst>
                <a:outerShdw blurRad="38100" dist="38100" dir="2700000" algn="tl">
                  <a:srgbClr val="000000">
                    <a:alpha val="43137"/>
                  </a:srgbClr>
                </a:outerShdw>
              </a:effectLst>
              <a:latin typeface="Old English Text MT"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References</a:t>
            </a:r>
            <a:br>
              <a:rPr lang="en-GB" dirty="0" smtClean="0"/>
            </a:br>
            <a:r>
              <a:rPr lang="en-GB" sz="1400" dirty="0" smtClean="0"/>
              <a:t>limited to those not included in full within the slides in question.</a:t>
            </a:r>
            <a:endParaRPr lang="en-GB" dirty="0"/>
          </a:p>
        </p:txBody>
      </p:sp>
      <p:sp>
        <p:nvSpPr>
          <p:cNvPr id="3" name="Content Placeholder 2"/>
          <p:cNvSpPr>
            <a:spLocks noGrp="1"/>
          </p:cNvSpPr>
          <p:nvPr>
            <p:ph idx="1"/>
          </p:nvPr>
        </p:nvSpPr>
        <p:spPr/>
        <p:txBody>
          <a:bodyPr>
            <a:normAutofit/>
          </a:bodyPr>
          <a:lstStyle/>
          <a:p>
            <a:pPr>
              <a:buNone/>
            </a:pPr>
            <a:r>
              <a:rPr lang="en-GB" sz="2100" b="1" dirty="0" err="1" smtClean="0"/>
              <a:t>Sfard</a:t>
            </a:r>
            <a:r>
              <a:rPr lang="en-GB" sz="2100" b="1" dirty="0" smtClean="0"/>
              <a:t>, Anna</a:t>
            </a:r>
            <a:r>
              <a:rPr lang="en-GB" sz="2100" dirty="0" smtClean="0"/>
              <a:t>, “Of two metaphors for learning, and the danger of choosing just one”, </a:t>
            </a:r>
            <a:r>
              <a:rPr lang="en-GB" sz="2100" i="1" dirty="0" smtClean="0"/>
              <a:t>Educational Researcher </a:t>
            </a:r>
            <a:r>
              <a:rPr lang="en-GB" sz="2100" dirty="0" err="1" smtClean="0"/>
              <a:t>vol</a:t>
            </a:r>
            <a:r>
              <a:rPr lang="en-GB" sz="2100" dirty="0" smtClean="0"/>
              <a:t> 27 no 2, 1997</a:t>
            </a:r>
          </a:p>
          <a:p>
            <a:pPr>
              <a:buNone/>
            </a:pPr>
            <a:r>
              <a:rPr lang="en-GB" sz="2100" b="1" dirty="0" smtClean="0"/>
              <a:t>Chesney, Thomas, </a:t>
            </a:r>
            <a:r>
              <a:rPr lang="en-GB" sz="2100" dirty="0" smtClean="0"/>
              <a:t>“Sharing Guitar Tabs Online”, </a:t>
            </a:r>
            <a:r>
              <a:rPr lang="en-GB" sz="2100" i="1" dirty="0" smtClean="0"/>
              <a:t>Journal of Computer Mediated Communication </a:t>
            </a:r>
            <a:r>
              <a:rPr lang="en-GB" sz="2100" dirty="0" err="1" smtClean="0"/>
              <a:t>vol</a:t>
            </a:r>
            <a:r>
              <a:rPr lang="en-GB" sz="2100" dirty="0" smtClean="0"/>
              <a:t> 10 no 1, 2004</a:t>
            </a:r>
          </a:p>
          <a:p>
            <a:pPr>
              <a:buNone/>
            </a:pPr>
            <a:r>
              <a:rPr lang="en-GB" sz="2100" b="1" dirty="0" err="1" smtClean="0"/>
              <a:t>Bessen</a:t>
            </a:r>
            <a:r>
              <a:rPr lang="en-GB" sz="2100" b="1" dirty="0" smtClean="0"/>
              <a:t>, Jim and </a:t>
            </a:r>
            <a:r>
              <a:rPr lang="en-GB" sz="2100" b="1" dirty="0" err="1" smtClean="0"/>
              <a:t>Maskin</a:t>
            </a:r>
            <a:r>
              <a:rPr lang="en-GB" sz="2100" b="1" dirty="0" smtClean="0"/>
              <a:t>, Eric, </a:t>
            </a:r>
            <a:r>
              <a:rPr lang="en-GB" sz="2100" dirty="0" smtClean="0"/>
              <a:t>“Intellectual Property on the internet: what’s wrong with conventional wisdom?”, in </a:t>
            </a:r>
            <a:r>
              <a:rPr lang="en-GB" sz="2100" dirty="0" err="1" smtClean="0"/>
              <a:t>Lutterbeck</a:t>
            </a:r>
            <a:r>
              <a:rPr lang="en-GB" sz="2100" dirty="0" smtClean="0"/>
              <a:t>, Bernd, Robert A. </a:t>
            </a:r>
            <a:r>
              <a:rPr lang="en-GB" sz="2100" dirty="0" err="1" smtClean="0"/>
              <a:t>Gehring</a:t>
            </a:r>
            <a:r>
              <a:rPr lang="en-GB" sz="2100" dirty="0" smtClean="0"/>
              <a:t>, and Matthias </a:t>
            </a:r>
            <a:r>
              <a:rPr lang="en-GB" sz="2100" dirty="0" err="1" smtClean="0"/>
              <a:t>Bärwolff</a:t>
            </a:r>
            <a:r>
              <a:rPr lang="en-GB" sz="2100" dirty="0" smtClean="0"/>
              <a:t> eds., </a:t>
            </a:r>
            <a:r>
              <a:rPr lang="en-GB" sz="2100" i="1" dirty="0" smtClean="0"/>
              <a:t>Open Source </a:t>
            </a:r>
            <a:r>
              <a:rPr lang="en-GB" sz="2100" i="1" dirty="0" err="1" smtClean="0"/>
              <a:t>Jahrbuch</a:t>
            </a:r>
            <a:r>
              <a:rPr lang="en-GB" sz="2100" i="1" dirty="0" smtClean="0"/>
              <a:t> 2005: </a:t>
            </a:r>
            <a:r>
              <a:rPr lang="en-GB" sz="2100" i="1" dirty="0" err="1" smtClean="0"/>
              <a:t>Zwischen</a:t>
            </a:r>
            <a:r>
              <a:rPr lang="en-GB" sz="2100" i="1" dirty="0" smtClean="0"/>
              <a:t> </a:t>
            </a:r>
            <a:r>
              <a:rPr lang="en-GB" sz="2100" i="1" dirty="0" err="1" smtClean="0"/>
              <a:t>Softwareentwicklung</a:t>
            </a:r>
            <a:r>
              <a:rPr lang="en-GB" sz="2100" i="1" dirty="0" smtClean="0"/>
              <a:t> und </a:t>
            </a:r>
            <a:r>
              <a:rPr lang="en-GB" sz="2100" i="1" dirty="0" err="1" smtClean="0"/>
              <a:t>Gesellschaftsmodell</a:t>
            </a:r>
            <a:r>
              <a:rPr lang="en-GB" sz="2100" dirty="0" smtClean="0"/>
              <a:t>, Berlin: </a:t>
            </a:r>
            <a:r>
              <a:rPr lang="en-GB" sz="2100" dirty="0" err="1" smtClean="0"/>
              <a:t>Lehmanns</a:t>
            </a:r>
            <a:r>
              <a:rPr lang="en-GB" sz="2100" dirty="0" smtClean="0"/>
              <a:t> Media</a:t>
            </a:r>
          </a:p>
          <a:p>
            <a:pPr>
              <a:buNone/>
            </a:pPr>
            <a:r>
              <a:rPr lang="en-GB" sz="2100" b="1" dirty="0" err="1" smtClean="0"/>
              <a:t>Downes</a:t>
            </a:r>
            <a:r>
              <a:rPr lang="en-GB" sz="2100" b="1" dirty="0" smtClean="0"/>
              <a:t>, Stephen</a:t>
            </a:r>
            <a:r>
              <a:rPr lang="en-GB" sz="2100" dirty="0" smtClean="0"/>
              <a:t>, “Models for sustainable open education resources”, </a:t>
            </a:r>
            <a:r>
              <a:rPr lang="en-GB" sz="2100" i="1" dirty="0" smtClean="0"/>
              <a:t>Interdisciplinary Journal of Knowledge and Learning Objects</a:t>
            </a:r>
            <a:r>
              <a:rPr lang="en-GB" sz="2100" dirty="0" smtClean="0"/>
              <a:t> Volume 3, 2007</a:t>
            </a:r>
          </a:p>
          <a:p>
            <a:pPr>
              <a:buNone/>
            </a:pPr>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Guitar tablature</a:t>
            </a:r>
            <a:endParaRPr lang="en-GB" dirty="0"/>
          </a:p>
        </p:txBody>
      </p:sp>
      <p:sp>
        <p:nvSpPr>
          <p:cNvPr id="3" name="Content Placeholder 2"/>
          <p:cNvSpPr>
            <a:spLocks noGrp="1"/>
          </p:cNvSpPr>
          <p:nvPr>
            <p:ph idx="1"/>
          </p:nvPr>
        </p:nvSpPr>
        <p:spPr/>
        <p:txBody>
          <a:bodyPr>
            <a:normAutofit/>
          </a:bodyPr>
          <a:lstStyle/>
          <a:p>
            <a:pPr marL="0" indent="0">
              <a:buNone/>
            </a:pPr>
            <a:r>
              <a:rPr lang="en-GB" sz="1400" dirty="0" smtClean="0">
                <a:latin typeface="Courier New" pitchFamily="49" charset="0"/>
                <a:cs typeface="Courier New" pitchFamily="49" charset="0"/>
              </a:rPr>
              <a:t>A) INTRO</a:t>
            </a:r>
          </a:p>
          <a:p>
            <a:pPr marL="0" indent="0">
              <a:buNone/>
            </a:pPr>
            <a:r>
              <a:rPr lang="en-GB" sz="1400" dirty="0" smtClean="0">
                <a:latin typeface="Courier New" pitchFamily="49" charset="0"/>
                <a:cs typeface="Courier New" pitchFamily="49" charset="0"/>
              </a:rPr>
              <a:t>   Gtr.1 (clean </a:t>
            </a:r>
            <a:r>
              <a:rPr lang="en-GB" sz="1400" dirty="0" err="1" smtClean="0">
                <a:latin typeface="Courier New" pitchFamily="49" charset="0"/>
                <a:cs typeface="Courier New" pitchFamily="49" charset="0"/>
              </a:rPr>
              <a:t>elec</a:t>
            </a:r>
            <a:r>
              <a:rPr lang="en-GB" sz="1400" dirty="0" smtClean="0">
                <a:latin typeface="Courier New" pitchFamily="49" charset="0"/>
                <a:cs typeface="Courier New" pitchFamily="49" charset="0"/>
              </a:rPr>
              <a:t> w/ tremolo effect), let ring throughout</a:t>
            </a:r>
          </a:p>
          <a:p>
            <a:pPr marL="0" indent="0">
              <a:buNone/>
            </a:pPr>
            <a:r>
              <a:rPr lang="en-GB" sz="1400" dirty="0" smtClean="0">
                <a:latin typeface="Courier New" pitchFamily="49" charset="0"/>
                <a:cs typeface="Courier New" pitchFamily="49" charset="0"/>
              </a:rPr>
              <a:t> </a:t>
            </a:r>
          </a:p>
          <a:p>
            <a:pPr marL="0" indent="0">
              <a:buNone/>
            </a:pPr>
            <a:r>
              <a:rPr lang="en-GB" sz="1400" dirty="0" smtClean="0">
                <a:latin typeface="Courier New" pitchFamily="49" charset="0"/>
                <a:cs typeface="Courier New" pitchFamily="49" charset="0"/>
              </a:rPr>
              <a:t>e |----------------------------------|----------------------------------|</a:t>
            </a:r>
          </a:p>
          <a:p>
            <a:pPr marL="0" indent="0">
              <a:buNone/>
            </a:pPr>
            <a:r>
              <a:rPr lang="en-GB" sz="1400" dirty="0" smtClean="0">
                <a:latin typeface="Courier New" pitchFamily="49" charset="0"/>
                <a:cs typeface="Courier New" pitchFamily="49" charset="0"/>
              </a:rPr>
              <a:t>B |----------------------------------|3-----------------------3---------|</a:t>
            </a:r>
          </a:p>
          <a:p>
            <a:pPr marL="0" indent="0">
              <a:buNone/>
            </a:pPr>
            <a:r>
              <a:rPr lang="en-GB" sz="1400" dirty="0" smtClean="0">
                <a:latin typeface="Courier New" pitchFamily="49" charset="0"/>
                <a:cs typeface="Courier New" pitchFamily="49" charset="0"/>
              </a:rPr>
              <a:t>G |--------------------4-------------|----4-------4---------------------|</a:t>
            </a:r>
          </a:p>
          <a:p>
            <a:pPr marL="0" indent="0">
              <a:buNone/>
            </a:pPr>
            <a:r>
              <a:rPr lang="en-GB" sz="1400" dirty="0" smtClean="0">
                <a:latin typeface="Courier New" pitchFamily="49" charset="0"/>
                <a:cs typeface="Courier New" pitchFamily="49" charset="0"/>
              </a:rPr>
              <a:t>D |--------5-------5-----------5-----|--------5-------------------5/----|</a:t>
            </a:r>
          </a:p>
          <a:p>
            <a:pPr marL="0" indent="0">
              <a:buNone/>
            </a:pPr>
            <a:r>
              <a:rPr lang="en-GB" sz="1400" dirty="0" smtClean="0">
                <a:latin typeface="Courier New" pitchFamily="49" charset="0"/>
                <a:cs typeface="Courier New" pitchFamily="49" charset="0"/>
              </a:rPr>
              <a:t>A |----5-------5---------------------|----------------------------------|</a:t>
            </a:r>
          </a:p>
          <a:p>
            <a:pPr marL="0" indent="0">
              <a:buNone/>
            </a:pPr>
            <a:r>
              <a:rPr lang="en-GB" sz="1400" dirty="0" smtClean="0">
                <a:latin typeface="Courier New" pitchFamily="49" charset="0"/>
                <a:cs typeface="Courier New" pitchFamily="49" charset="0"/>
              </a:rPr>
              <a:t>E |3---------------------------------|----------------------------------|</a:t>
            </a:r>
          </a:p>
          <a:p>
            <a:pPr marL="0" indent="0">
              <a:buNone/>
            </a:pPr>
            <a:endParaRPr lang="en-GB" sz="1400" dirty="0">
              <a:latin typeface="Courier New" pitchFamily="49" charset="0"/>
              <a:cs typeface="Courier New" pitchFamily="49" charset="0"/>
            </a:endParaRPr>
          </a:p>
          <a:p>
            <a:pPr>
              <a:buNone/>
            </a:pPr>
            <a:r>
              <a:rPr lang="en-GB" sz="1200" dirty="0" smtClean="0">
                <a:latin typeface="Courier New" pitchFamily="49" charset="0"/>
                <a:cs typeface="Courier New" pitchFamily="49" charset="0"/>
              </a:rPr>
              <a:t>#----------------------------------PLEASE NOTE---------------------------------#</a:t>
            </a:r>
          </a:p>
          <a:p>
            <a:pPr>
              <a:buNone/>
            </a:pPr>
            <a:r>
              <a:rPr lang="en-GB" sz="1200" dirty="0" smtClean="0">
                <a:latin typeface="Courier New" pitchFamily="49" charset="0"/>
                <a:cs typeface="Courier New" pitchFamily="49" charset="0"/>
              </a:rPr>
              <a:t>#This file is the author's own work and represents their interpretation of the #</a:t>
            </a:r>
          </a:p>
          <a:p>
            <a:pPr>
              <a:buNone/>
            </a:pPr>
            <a:r>
              <a:rPr lang="en-GB" sz="1200" dirty="0" smtClean="0">
                <a:latin typeface="Courier New" pitchFamily="49" charset="0"/>
                <a:cs typeface="Courier New" pitchFamily="49" charset="0"/>
              </a:rPr>
              <a:t>#song. You may only use this file for private study, scholarship, or research. #</a:t>
            </a:r>
          </a:p>
          <a:p>
            <a:pPr>
              <a:buNone/>
            </a:pPr>
            <a:r>
              <a:rPr lang="en-GB" sz="1200" dirty="0" smtClean="0">
                <a:latin typeface="Courier New" pitchFamily="49" charset="0"/>
                <a:cs typeface="Courier New" pitchFamily="49" charset="0"/>
              </a:rPr>
              <a:t>#------------------------------------------------------------------------------#</a:t>
            </a:r>
          </a:p>
          <a:p>
            <a:pPr marL="0" indent="0">
              <a:buNone/>
            </a:pPr>
            <a:endParaRPr lang="en-GB" sz="14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Guitar tablature – what is it?</a:t>
            </a:r>
            <a:endParaRPr lang="en-GB" dirty="0"/>
          </a:p>
        </p:txBody>
      </p:sp>
      <p:sp>
        <p:nvSpPr>
          <p:cNvPr id="3" name="Content Placeholder 2"/>
          <p:cNvSpPr>
            <a:spLocks noGrp="1"/>
          </p:cNvSpPr>
          <p:nvPr>
            <p:ph idx="1"/>
          </p:nvPr>
        </p:nvSpPr>
        <p:spPr/>
        <p:txBody>
          <a:bodyPr/>
          <a:lstStyle/>
          <a:p>
            <a:r>
              <a:rPr lang="en-GB" dirty="0" smtClean="0"/>
              <a:t>Alternate means of transcribing music (non-standard notation)</a:t>
            </a:r>
          </a:p>
          <a:p>
            <a:r>
              <a:rPr lang="en-GB" dirty="0" smtClean="0"/>
              <a:t>Less accurate around precise note-timings</a:t>
            </a:r>
          </a:p>
          <a:p>
            <a:r>
              <a:rPr lang="en-GB" dirty="0" smtClean="0"/>
              <a:t>More flexible</a:t>
            </a:r>
          </a:p>
          <a:p>
            <a:r>
              <a:rPr lang="en-GB" dirty="0" smtClean="0"/>
              <a:t>More easily read, especially by new players.</a:t>
            </a:r>
          </a:p>
          <a:p>
            <a:r>
              <a:rPr lang="en-GB" dirty="0" smtClean="0"/>
              <a:t>Very easy to write,</a:t>
            </a:r>
          </a:p>
          <a:p>
            <a:r>
              <a:rPr lang="en-GB" dirty="0" smtClean="0"/>
              <a:t>Very easy to share.</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tab?</a:t>
            </a:r>
            <a:endParaRPr lang="en-GB" dirty="0"/>
          </a:p>
        </p:txBody>
      </p:sp>
      <p:sp>
        <p:nvSpPr>
          <p:cNvPr id="3" name="Content Placeholder 2"/>
          <p:cNvSpPr>
            <a:spLocks noGrp="1"/>
          </p:cNvSpPr>
          <p:nvPr>
            <p:ph idx="1"/>
          </p:nvPr>
        </p:nvSpPr>
        <p:spPr>
          <a:xfrm>
            <a:off x="683568" y="2708920"/>
            <a:ext cx="8229600" cy="1900808"/>
          </a:xfrm>
        </p:spPr>
        <p:txBody>
          <a:bodyPr>
            <a:normAutofit/>
          </a:bodyPr>
          <a:lstStyle/>
          <a:p>
            <a:pPr>
              <a:buNone/>
            </a:pPr>
            <a:endParaRPr lang="en-GB" sz="1200" dirty="0" smtClean="0">
              <a:latin typeface="Courier New" pitchFamily="49" charset="0"/>
              <a:cs typeface="Courier New" pitchFamily="49" charset="0"/>
            </a:endParaRPr>
          </a:p>
          <a:p>
            <a:pPr>
              <a:buNone/>
            </a:pPr>
            <a:endParaRPr lang="en-GB" sz="1200" dirty="0">
              <a:latin typeface="Courier New" pitchFamily="49" charset="0"/>
              <a:cs typeface="Courier New" pitchFamily="49"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Traditionally,</a:t>
            </a:r>
            <a:r>
              <a:rPr kumimoji="0" lang="en-GB" sz="3200" b="0" i="0" u="none" strike="noStrike" kern="1200" cap="none" spc="0" normalizeH="0" noProof="0" dirty="0" smtClean="0">
                <a:ln>
                  <a:noFill/>
                </a:ln>
                <a:solidFill>
                  <a:schemeClr val="tx1"/>
                </a:solidFill>
                <a:effectLst/>
                <a:uLnTx/>
                <a:uFillTx/>
                <a:latin typeface="+mn-lt"/>
                <a:ea typeface="+mn-ea"/>
                <a:cs typeface="+mn-cs"/>
              </a:rPr>
              <a:t> (non-classical) musicians learn by listening to and watching each other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baseline="0" dirty="0" smtClean="0"/>
              <a:t>Commercially available transcriptions</a:t>
            </a:r>
            <a:r>
              <a:rPr lang="en-GB" sz="3200" dirty="0" smtClean="0"/>
              <a:t> were generally in standard notation, and often inaccurate (or “rearrangements”)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Anyone can write tab, anyone can read it.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dirty="0" smtClean="0"/>
              <a:t>Can be represented in a .txt file</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8229600" cy="1396752"/>
          </a:xfrm>
        </p:spPr>
        <p:txBody>
          <a:bodyPr>
            <a:normAutofit fontScale="92500"/>
          </a:bodyPr>
          <a:lstStyle/>
          <a:p>
            <a:pPr marL="0" indent="0">
              <a:buNone/>
            </a:pPr>
            <a:r>
              <a:rPr lang="en-GB" dirty="0" smtClean="0"/>
              <a:t>The technology was there, the language was there, the demand was there, so sharing happened.</a:t>
            </a:r>
            <a:endParaRPr lang="en-GB" dirty="0"/>
          </a:p>
        </p:txBody>
      </p:sp>
      <p:sp>
        <p:nvSpPr>
          <p:cNvPr id="5" name="Content Placeholder 2"/>
          <p:cNvSpPr txBox="1">
            <a:spLocks/>
          </p:cNvSpPr>
          <p:nvPr/>
        </p:nvSpPr>
        <p:spPr>
          <a:xfrm>
            <a:off x="467544" y="2924944"/>
            <a:ext cx="8229600" cy="1396752"/>
          </a:xfrm>
          <a:prstGeom prst="rect">
            <a:avLst/>
          </a:prstGeom>
        </p:spPr>
        <p:txBody>
          <a:bodyPr vert="horz" lIns="91440" tIns="45720" rIns="91440" bIns="45720" rtlCol="0">
            <a:normAutofit fontScale="925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Tablature is a critical analysis of and commentary </a:t>
            </a:r>
            <a:r>
              <a:rPr lang="en-GB" sz="3200" dirty="0" smtClean="0"/>
              <a:t>on an art work. It is </a:t>
            </a:r>
            <a:r>
              <a:rPr lang="en-GB" sz="3200" b="1" dirty="0" smtClean="0"/>
              <a:t>not</a:t>
            </a:r>
            <a:r>
              <a:rPr lang="en-GB" sz="3200" dirty="0" smtClean="0"/>
              <a:t> a “copy” of the artwork.</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Metadata</a:t>
            </a:r>
            <a:endParaRPr lang="en-GB" dirty="0"/>
          </a:p>
        </p:txBody>
      </p:sp>
      <p:sp>
        <p:nvSpPr>
          <p:cNvPr id="4" name="Rectangle 3"/>
          <p:cNvSpPr/>
          <p:nvPr/>
        </p:nvSpPr>
        <p:spPr>
          <a:xfrm>
            <a:off x="92390" y="1749972"/>
            <a:ext cx="8892480" cy="954107"/>
          </a:xfrm>
          <a:prstGeom prst="rect">
            <a:avLst/>
          </a:prstGeom>
        </p:spPr>
        <p:txBody>
          <a:bodyPr wrap="square">
            <a:spAutoFit/>
          </a:bodyPr>
          <a:lstStyle/>
          <a:p>
            <a:pPr>
              <a:buNone/>
            </a:pPr>
            <a:r>
              <a:rPr lang="en-GB" sz="1400" dirty="0" smtClean="0">
                <a:latin typeface="Courier New" pitchFamily="49" charset="0"/>
                <a:cs typeface="Courier New" pitchFamily="49" charset="0"/>
              </a:rPr>
              <a:t>#----------------------------------PLEASE NOTE---------------------------------#</a:t>
            </a:r>
          </a:p>
          <a:p>
            <a:pPr>
              <a:buNone/>
            </a:pPr>
            <a:r>
              <a:rPr lang="en-GB" sz="1400" dirty="0" smtClean="0">
                <a:latin typeface="Courier New" pitchFamily="49" charset="0"/>
                <a:cs typeface="Courier New" pitchFamily="49" charset="0"/>
              </a:rPr>
              <a:t>#This file is the author's own work and represents their interpretation of the #</a:t>
            </a:r>
          </a:p>
          <a:p>
            <a:pPr>
              <a:buNone/>
            </a:pPr>
            <a:r>
              <a:rPr lang="en-GB" sz="1400" dirty="0" smtClean="0">
                <a:latin typeface="Courier New" pitchFamily="49" charset="0"/>
                <a:cs typeface="Courier New" pitchFamily="49" charset="0"/>
              </a:rPr>
              <a:t>#song. You may only use this file for private study, scholarship, or research. #</a:t>
            </a:r>
          </a:p>
          <a:p>
            <a:pPr>
              <a:buNone/>
            </a:pPr>
            <a:r>
              <a:rPr lang="en-GB" sz="1400" dirty="0" smtClean="0">
                <a:latin typeface="Courier New" pitchFamily="49" charset="0"/>
                <a:cs typeface="Courier New" pitchFamily="49" charset="0"/>
              </a:rPr>
              <a:t>#------------------------------------------------------------------------------#</a:t>
            </a:r>
          </a:p>
        </p:txBody>
      </p:sp>
      <p:sp>
        <p:nvSpPr>
          <p:cNvPr id="5" name="TextBox 4"/>
          <p:cNvSpPr txBox="1"/>
          <p:nvPr/>
        </p:nvSpPr>
        <p:spPr>
          <a:xfrm>
            <a:off x="251520" y="1484784"/>
            <a:ext cx="1359859" cy="369332"/>
          </a:xfrm>
          <a:prstGeom prst="rect">
            <a:avLst/>
          </a:prstGeom>
          <a:noFill/>
        </p:spPr>
        <p:txBody>
          <a:bodyPr wrap="none" rtlCol="0">
            <a:spAutoFit/>
          </a:bodyPr>
          <a:lstStyle/>
          <a:p>
            <a:r>
              <a:rPr lang="en-GB" dirty="0" smtClean="0"/>
              <a:t>Permissions:</a:t>
            </a:r>
            <a:endParaRPr lang="en-GB" dirty="0"/>
          </a:p>
        </p:txBody>
      </p:sp>
      <p:sp>
        <p:nvSpPr>
          <p:cNvPr id="6" name="Rectangle 5"/>
          <p:cNvSpPr/>
          <p:nvPr/>
        </p:nvSpPr>
        <p:spPr>
          <a:xfrm>
            <a:off x="971600" y="3284984"/>
            <a:ext cx="6912768" cy="646331"/>
          </a:xfrm>
          <a:prstGeom prst="rect">
            <a:avLst/>
          </a:prstGeom>
        </p:spPr>
        <p:txBody>
          <a:bodyPr wrap="square">
            <a:spAutoFit/>
          </a:bodyPr>
          <a:lstStyle/>
          <a:p>
            <a:r>
              <a:rPr lang="en-GB" dirty="0" smtClean="0">
                <a:latin typeface="Courier New" pitchFamily="49" charset="0"/>
                <a:cs typeface="Courier New" pitchFamily="49" charset="0"/>
              </a:rPr>
              <a:t>From: yrashid@gpu.srv.ualberta.ca (</a:t>
            </a:r>
            <a:r>
              <a:rPr lang="en-GB" dirty="0" err="1" smtClean="0">
                <a:latin typeface="Courier New" pitchFamily="49" charset="0"/>
                <a:cs typeface="Courier New" pitchFamily="49" charset="0"/>
              </a:rPr>
              <a:t>Berzerker</a:t>
            </a:r>
            <a:r>
              <a:rPr lang="en-GB" dirty="0" smtClean="0">
                <a:latin typeface="Courier New" pitchFamily="49" charset="0"/>
                <a:cs typeface="Courier New" pitchFamily="49" charset="0"/>
              </a:rPr>
              <a:t>)</a:t>
            </a:r>
          </a:p>
          <a:p>
            <a:r>
              <a:rPr lang="en-GB" dirty="0" smtClean="0">
                <a:latin typeface="Courier New" pitchFamily="49" charset="0"/>
                <a:cs typeface="Courier New" pitchFamily="49" charset="0"/>
              </a:rPr>
              <a:t>Subject: TAB: RADIOHEAD "Creep"</a:t>
            </a:r>
            <a:endParaRPr lang="en-GB" dirty="0">
              <a:latin typeface="Courier New" pitchFamily="49" charset="0"/>
              <a:cs typeface="Courier New" pitchFamily="49" charset="0"/>
            </a:endParaRPr>
          </a:p>
        </p:txBody>
      </p:sp>
      <p:sp>
        <p:nvSpPr>
          <p:cNvPr id="7" name="TextBox 6"/>
          <p:cNvSpPr txBox="1"/>
          <p:nvPr/>
        </p:nvSpPr>
        <p:spPr>
          <a:xfrm>
            <a:off x="179512" y="2852936"/>
            <a:ext cx="2924006" cy="369332"/>
          </a:xfrm>
          <a:prstGeom prst="rect">
            <a:avLst/>
          </a:prstGeom>
          <a:noFill/>
        </p:spPr>
        <p:txBody>
          <a:bodyPr wrap="none" rtlCol="0">
            <a:spAutoFit/>
          </a:bodyPr>
          <a:lstStyle/>
          <a:p>
            <a:r>
              <a:rPr lang="en-GB" dirty="0" smtClean="0"/>
              <a:t>Attribution (auto-generated):</a:t>
            </a:r>
            <a:endParaRPr lang="en-GB" dirty="0"/>
          </a:p>
        </p:txBody>
      </p:sp>
      <p:sp>
        <p:nvSpPr>
          <p:cNvPr id="8" name="TextBox 7"/>
          <p:cNvSpPr txBox="1"/>
          <p:nvPr/>
        </p:nvSpPr>
        <p:spPr>
          <a:xfrm>
            <a:off x="179512" y="4221088"/>
            <a:ext cx="5356595" cy="369332"/>
          </a:xfrm>
          <a:prstGeom prst="rect">
            <a:avLst/>
          </a:prstGeom>
          <a:noFill/>
        </p:spPr>
        <p:txBody>
          <a:bodyPr wrap="none" rtlCol="0">
            <a:spAutoFit/>
          </a:bodyPr>
          <a:lstStyle/>
          <a:p>
            <a:r>
              <a:rPr lang="en-GB" dirty="0" smtClean="0"/>
              <a:t>Also (sometimes) date/time, version details and notes: </a:t>
            </a:r>
            <a:endParaRPr lang="en-GB" dirty="0"/>
          </a:p>
        </p:txBody>
      </p:sp>
      <p:sp>
        <p:nvSpPr>
          <p:cNvPr id="9" name="Rectangle 8"/>
          <p:cNvSpPr/>
          <p:nvPr/>
        </p:nvSpPr>
        <p:spPr>
          <a:xfrm>
            <a:off x="971600" y="4653136"/>
            <a:ext cx="7632848" cy="1754326"/>
          </a:xfrm>
          <a:prstGeom prst="rect">
            <a:avLst/>
          </a:prstGeom>
        </p:spPr>
        <p:txBody>
          <a:bodyPr wrap="square">
            <a:spAutoFit/>
          </a:bodyPr>
          <a:lstStyle/>
          <a:p>
            <a:r>
              <a:rPr lang="en-GB" dirty="0" smtClean="0">
                <a:latin typeface="Courier New" pitchFamily="49" charset="0"/>
                <a:cs typeface="Courier New" pitchFamily="49" charset="0"/>
              </a:rPr>
              <a:t>Hmmm, I saw a few replies for this one already, but here is the tab as far as I learned it anyway...</a:t>
            </a:r>
          </a:p>
          <a:p>
            <a:r>
              <a:rPr lang="en-GB" dirty="0" smtClean="0">
                <a:latin typeface="Courier New" pitchFamily="49" charset="0"/>
                <a:cs typeface="Courier New" pitchFamily="49" charset="0"/>
              </a:rPr>
              <a:t>"Creep“ Words and Music by Radio Head</a:t>
            </a:r>
          </a:p>
          <a:p>
            <a:r>
              <a:rPr lang="en-GB" dirty="0" smtClean="0">
                <a:latin typeface="Courier New" pitchFamily="49" charset="0"/>
                <a:cs typeface="Courier New" pitchFamily="49" charset="0"/>
              </a:rPr>
              <a:t>If you have any comments, questions, want the baseline, or  whatever, leave me a message.</a:t>
            </a:r>
          </a:p>
          <a:p>
            <a:r>
              <a:rPr lang="en-GB" dirty="0" smtClean="0">
                <a:latin typeface="Courier New" pitchFamily="49" charset="0"/>
                <a:cs typeface="Courier New" pitchFamily="49" charset="0"/>
              </a:rPr>
              <a:t>yrashid@gpu.srv.ualberta.ca</a:t>
            </a:r>
            <a:endParaRPr lang="en-GB"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Sharing</a:t>
            </a:r>
            <a:endParaRPr lang="en-GB" dirty="0"/>
          </a:p>
        </p:txBody>
      </p:sp>
      <p:sp>
        <p:nvSpPr>
          <p:cNvPr id="3" name="Content Placeholder 2"/>
          <p:cNvSpPr>
            <a:spLocks noGrp="1"/>
          </p:cNvSpPr>
          <p:nvPr>
            <p:ph idx="1"/>
          </p:nvPr>
        </p:nvSpPr>
        <p:spPr/>
        <p:txBody>
          <a:bodyPr/>
          <a:lstStyle/>
          <a:p>
            <a:r>
              <a:rPr lang="en-GB" dirty="0" smtClean="0"/>
              <a:t>Email</a:t>
            </a:r>
          </a:p>
          <a:p>
            <a:r>
              <a:rPr lang="en-GB" dirty="0" smtClean="0"/>
              <a:t>Newsgroups (</a:t>
            </a:r>
            <a:r>
              <a:rPr lang="en-GB" dirty="0" err="1" smtClean="0"/>
              <a:t>alt.guitar.tablature</a:t>
            </a:r>
            <a:r>
              <a:rPr lang="en-GB" dirty="0" smtClean="0"/>
              <a:t>, </a:t>
            </a:r>
            <a:r>
              <a:rPr lang="en-GB" dirty="0" err="1" smtClean="0"/>
              <a:t>rec.music.makers.guitar</a:t>
            </a:r>
            <a:r>
              <a:rPr lang="en-GB" dirty="0" smtClean="0"/>
              <a:t> … )</a:t>
            </a:r>
          </a:p>
          <a:p>
            <a:r>
              <a:rPr lang="en-GB" dirty="0" smtClean="0"/>
              <a:t>Newsgroup archives… online guitar archive (OLGA)</a:t>
            </a:r>
          </a:p>
          <a:p>
            <a:r>
              <a:rPr lang="en-GB" dirty="0" smtClean="0"/>
              <a:t>Other early websites.</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smtClean="0"/>
              <a:t>Why share?</a:t>
            </a:r>
            <a:endParaRPr lang="en-GB" dirty="0"/>
          </a:p>
        </p:txBody>
      </p:sp>
      <p:graphicFrame>
        <p:nvGraphicFramePr>
          <p:cNvPr id="4" name="Chart 3"/>
          <p:cNvGraphicFramePr/>
          <p:nvPr/>
        </p:nvGraphicFramePr>
        <p:xfrm>
          <a:off x="323528" y="836712"/>
          <a:ext cx="8112224"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39552" y="6237312"/>
            <a:ext cx="7085914" cy="369332"/>
          </a:xfrm>
          <a:prstGeom prst="rect">
            <a:avLst/>
          </a:prstGeom>
          <a:noFill/>
        </p:spPr>
        <p:txBody>
          <a:bodyPr wrap="none" rtlCol="0">
            <a:spAutoFit/>
          </a:bodyPr>
          <a:lstStyle/>
          <a:p>
            <a:r>
              <a:rPr lang="en-GB" dirty="0" smtClean="0"/>
              <a:t>From Chesney 2006 – sample size was 259, 34% [72] usable response rate</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TotalTime>
  <Words>2514</Words>
  <Application>Microsoft Office PowerPoint</Application>
  <PresentationFormat>On-screen Show (4:3)</PresentationFormat>
  <Paragraphs>145</Paragraphs>
  <Slides>27</Slides>
  <Notes>1</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27</vt:i4>
      </vt:variant>
    </vt:vector>
  </HeadingPairs>
  <TitlesOfParts>
    <vt:vector size="31" baseType="lpstr">
      <vt:lpstr>Nightmare Hero</vt:lpstr>
      <vt:lpstr>Calibri</vt:lpstr>
      <vt:lpstr>Old English Text MT</vt:lpstr>
      <vt:lpstr>Office Theme</vt:lpstr>
      <vt:lpstr>OER HERO</vt:lpstr>
      <vt:lpstr>What @kavubob said</vt:lpstr>
      <vt:lpstr>Guitar tablature</vt:lpstr>
      <vt:lpstr>Guitar tablature – what is it?</vt:lpstr>
      <vt:lpstr>Why tab?</vt:lpstr>
      <vt:lpstr>Slide 6</vt:lpstr>
      <vt:lpstr>Metadata</vt:lpstr>
      <vt:lpstr>Sharing</vt:lpstr>
      <vt:lpstr>Why share?</vt:lpstr>
      <vt:lpstr>Benefits realisation</vt:lpstr>
      <vt:lpstr>OERish?</vt:lpstr>
      <vt:lpstr>Slide 12</vt:lpstr>
      <vt:lpstr>Industry response</vt:lpstr>
      <vt:lpstr>Slide 14</vt:lpstr>
      <vt:lpstr>The case</vt:lpstr>
      <vt:lpstr>And…</vt:lpstr>
      <vt:lpstr>Wait… WHAT???!!!</vt:lpstr>
      <vt:lpstr>So…</vt:lpstr>
      <vt:lpstr>Slide 19</vt:lpstr>
      <vt:lpstr>Slide 20</vt:lpstr>
      <vt:lpstr>Slide 21</vt:lpstr>
      <vt:lpstr>Paradata!</vt:lpstr>
      <vt:lpstr>Slide 23</vt:lpstr>
      <vt:lpstr>Downes! (2007)</vt:lpstr>
      <vt:lpstr>What can we learn?</vt:lpstr>
      <vt:lpstr>THE END</vt:lpstr>
      <vt:lpstr>References limited to those not included in full within the slides in question.</vt:lpstr>
    </vt:vector>
  </TitlesOfParts>
  <Company>University of Bristol</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OER HERO!</dc:title>
  <dc:creator>David Kernohan</dc:creator>
  <cp:lastModifiedBy>Dawn Leeder</cp:lastModifiedBy>
  <cp:revision>6</cp:revision>
  <dcterms:created xsi:type="dcterms:W3CDTF">2011-05-31T07:18:18Z</dcterms:created>
  <dcterms:modified xsi:type="dcterms:W3CDTF">2011-05-31T07:18:59Z</dcterms:modified>
</cp:coreProperties>
</file>