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284" r:id="rId3"/>
    <p:sldId id="274" r:id="rId4"/>
    <p:sldId id="292" r:id="rId5"/>
    <p:sldId id="293" r:id="rId6"/>
    <p:sldId id="285" r:id="rId7"/>
    <p:sldId id="286" r:id="rId8"/>
    <p:sldId id="288" r:id="rId9"/>
    <p:sldId id="296" r:id="rId10"/>
    <p:sldId id="298" r:id="rId11"/>
    <p:sldId id="297" r:id="rId12"/>
    <p:sldId id="295" r:id="rId13"/>
    <p:sldId id="290" r:id="rId14"/>
    <p:sldId id="299" r:id="rId15"/>
  </p:sldIdLst>
  <p:sldSz cx="9144000" cy="6858000" type="screen4x3"/>
  <p:notesSz cx="6797675" cy="992822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7EA2"/>
    <a:srgbClr val="3366FF"/>
    <a:srgbClr val="FFFF00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3" autoAdjust="0"/>
    <p:restoredTop sz="77778" autoAdjust="0"/>
  </p:normalViewPr>
  <p:slideViewPr>
    <p:cSldViewPr>
      <p:cViewPr varScale="1">
        <p:scale>
          <a:sx n="127" d="100"/>
          <a:sy n="127" d="100"/>
        </p:scale>
        <p:origin x="-19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96CDC1-CEDD-4139-80F4-BBC65BF7301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D900990-EC1E-432F-B459-CDC5E3103D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A27687-B919-4F5C-8F12-E007C0379CC2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23F31D-C003-4F34-89E7-0AA56F0B44D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23F31D-C003-4F34-89E7-0AA56F0B44D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00990-EC1E-432F-B459-CDC5E3103D5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74638"/>
            <a:ext cx="2074863" cy="61785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75362" cy="6178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333375"/>
            <a:ext cx="4075112" cy="6119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333375"/>
            <a:ext cx="4075113" cy="6119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288" y="274638"/>
            <a:ext cx="8302625" cy="617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			le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333375"/>
            <a:ext cx="4075112" cy="6119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333375"/>
            <a:ext cx="4075113" cy="6119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8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33375"/>
            <a:ext cx="8302625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</p:txBody>
      </p:sp>
      <p:pic>
        <p:nvPicPr>
          <p:cNvPr id="1027" name="Picture 7" descr="esc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8313" y="5516563"/>
            <a:ext cx="14382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 descr="jisc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08175" y="5589588"/>
            <a:ext cx="1028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3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5" descr="jisc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172200"/>
            <a:ext cx="1028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56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</p:sldLayoutIdLst>
  <p:transition spd="med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Arial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Arial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Arial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Arial" charset="0"/>
          <a:cs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Arial" charset="0"/>
          <a:cs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Arial" charset="0"/>
          <a:cs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Arial" charset="0"/>
          <a:cs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1000">
          <a:solidFill>
            <a:srgbClr val="000000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://www.folksemantic.com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470025"/>
          </a:xfrm>
        </p:spPr>
        <p:txBody>
          <a:bodyPr/>
          <a:lstStyle/>
          <a:p>
            <a:r>
              <a:rPr lang="en-GB" sz="3600" dirty="0" smtClean="0"/>
              <a:t>Serendipitous dynamic aggregated remote searching </a:t>
            </a:r>
            <a:r>
              <a:rPr lang="en-GB" sz="3600" b="1" dirty="0" smtClean="0"/>
              <a:t>for lo-carbon Open Resources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336704" cy="1296144"/>
          </a:xfrm>
        </p:spPr>
        <p:txBody>
          <a:bodyPr/>
          <a:lstStyle/>
          <a:p>
            <a:pPr algn="l"/>
            <a:r>
              <a:rPr lang="en-US" sz="2800" dirty="0" smtClean="0"/>
              <a:t>Mr. Rob Pearce</a:t>
            </a:r>
            <a:br>
              <a:rPr lang="en-US" sz="2800" dirty="0" smtClean="0"/>
            </a:br>
            <a:r>
              <a:rPr lang="en-US" sz="2800" dirty="0" smtClean="0"/>
              <a:t>Loughborough University</a:t>
            </a:r>
            <a:br>
              <a:rPr lang="en-US" sz="2800" dirty="0" smtClean="0"/>
            </a:br>
            <a:r>
              <a:rPr lang="en-US" sz="2800" dirty="0" smtClean="0"/>
              <a:t>Engineering Subject Centre</a:t>
            </a:r>
            <a:endParaRPr lang="en-GB" sz="2800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8020" y="144016"/>
            <a:ext cx="4300404" cy="27809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76" y="4869160"/>
            <a:ext cx="18510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116632"/>
            <a:ext cx="8604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  …Why?…</a:t>
            </a:r>
            <a:endParaRPr lang="en-GB" sz="2800" dirty="0" smtClean="0"/>
          </a:p>
          <a:p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467544" y="908720"/>
            <a:ext cx="79573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GB" sz="2800" dirty="0" smtClean="0"/>
              <a:t>… No-one wants a search tool with one eye closed,  searchers need stuff and plenty of it; a few resources and a lot of evangelistic zeal </a:t>
            </a:r>
            <a:r>
              <a:rPr lang="en-GB" sz="2800" dirty="0" err="1" smtClean="0"/>
              <a:t>isnt</a:t>
            </a:r>
            <a:r>
              <a:rPr lang="en-GB" sz="2800" dirty="0" smtClean="0"/>
              <a:t> going to get a presentation ready for tomorrow. </a:t>
            </a:r>
          </a:p>
          <a:p>
            <a:pPr algn="l">
              <a:buFont typeface="Arial" charset="0"/>
              <a:buChar char="•"/>
            </a:pPr>
            <a:endParaRPr lang="en-US" sz="2800" dirty="0" smtClean="0"/>
          </a:p>
          <a:p>
            <a:pPr algn="l">
              <a:buFont typeface="Arial" charset="0"/>
              <a:buChar char="•"/>
            </a:pPr>
            <a:endParaRPr lang="en-GB" sz="2800" dirty="0" smtClean="0"/>
          </a:p>
          <a:p>
            <a:pPr algn="l">
              <a:buFont typeface="Arial" charset="0"/>
              <a:buChar char="•"/>
            </a:pPr>
            <a:r>
              <a:rPr lang="en-GB" sz="2800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76" y="4869160"/>
            <a:ext cx="18510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116632"/>
            <a:ext cx="8604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  …but here’s the twist…</a:t>
            </a:r>
            <a:endParaRPr lang="en-GB" sz="2800" dirty="0" smtClean="0"/>
          </a:p>
          <a:p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467544" y="908720"/>
            <a:ext cx="7957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buFont typeface="Arial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/>
              <a:t>The linkage with the pre-selected best-of-breed OERs juxtaposed with non-OERs mixed in with multiple dynamic searches will, it is hoped provide “serendipitous” opportunities to connect with OERs related</a:t>
            </a:r>
          </a:p>
          <a:p>
            <a:pPr algn="l">
              <a:buFont typeface="Arial" charset="0"/>
              <a:buChar char="•"/>
            </a:pPr>
            <a:endParaRPr lang="en-GB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76" y="4869160"/>
            <a:ext cx="18510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116632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 …key dev issues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611560" y="908720"/>
            <a:ext cx="7813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Initiating </a:t>
            </a:r>
            <a:r>
              <a:rPr lang="en-US" sz="2800" dirty="0"/>
              <a:t>searches involving multiple service providers, most of which are free-to-use commercial products and therefore with no service level agreements. </a:t>
            </a:r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Technical </a:t>
            </a:r>
            <a:r>
              <a:rPr lang="en-US" sz="2800" dirty="0"/>
              <a:t>stability and business longevity in a fickle, developing marketplace also mean added risk. Although the risk is high so are the rewards for such an approach</a:t>
            </a:r>
            <a:r>
              <a:rPr lang="en-US" sz="2000" dirty="0"/>
              <a:t>.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76" y="4869160"/>
            <a:ext cx="18510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116632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The Sources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Static Collection of selected OERs and non-</a:t>
            </a:r>
            <a:r>
              <a:rPr lang="en-US" sz="2000" dirty="0" err="1" smtClean="0"/>
              <a:t>oers</a:t>
            </a:r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List of resources describing OER how-to guides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Dynamic aggregated sources: 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 smtClean="0"/>
              <a:t> Nottingham University XPERT  database – contains many thousands of feeds from key OER suppliers (MIT, OU, JORUM etc.)</a:t>
            </a:r>
          </a:p>
          <a:p>
            <a:pPr lvl="2" algn="l">
              <a:buFont typeface="Arial" pitchFamily="34" charset="0"/>
              <a:buChar char="•"/>
            </a:pPr>
            <a:endParaRPr lang="en-US" sz="2000" dirty="0" smtClean="0"/>
          </a:p>
          <a:p>
            <a:pPr lvl="2" algn="l">
              <a:buFont typeface="Arial" pitchFamily="34" charset="0"/>
              <a:buChar char="•"/>
            </a:pPr>
            <a:r>
              <a:rPr lang="en-US" sz="2000" dirty="0" err="1" smtClean="0"/>
              <a:t>Folksemantic</a:t>
            </a:r>
            <a:r>
              <a:rPr lang="en-US" sz="2000" dirty="0" smtClean="0"/>
              <a:t> (</a:t>
            </a:r>
            <a:r>
              <a:rPr lang="en-GB" sz="2000" dirty="0" smtClean="0">
                <a:hlinkClick r:id="rId4"/>
              </a:rPr>
              <a:t>www.folksemantic.com</a:t>
            </a:r>
            <a:r>
              <a:rPr lang="en-GB" sz="2000" dirty="0" smtClean="0"/>
              <a:t>) </a:t>
            </a:r>
            <a:r>
              <a:rPr lang="en-GB" sz="2000" dirty="0" err="1" smtClean="0"/>
              <a:t>attemts</a:t>
            </a:r>
            <a:r>
              <a:rPr lang="en-GB" sz="2000" dirty="0" smtClean="0"/>
              <a:t> to connect OER sources based on the contents of another OER</a:t>
            </a:r>
          </a:p>
          <a:p>
            <a:pPr lvl="2" algn="l">
              <a:buFont typeface="Arial" pitchFamily="34" charset="0"/>
              <a:buChar char="•"/>
            </a:pPr>
            <a:endParaRPr lang="en-GB" sz="2000" dirty="0" smtClean="0"/>
          </a:p>
          <a:p>
            <a:pPr lvl="2" algn="l">
              <a:buFont typeface="Arial" pitchFamily="34" charset="0"/>
              <a:buChar char="•"/>
            </a:pPr>
            <a:r>
              <a:rPr lang="en-GB" sz="2000" dirty="0" smtClean="0"/>
              <a:t>Google – a citation count based on the number of references to a specific resource.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76" y="4869160"/>
            <a:ext cx="18510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116632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Example searches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5306" y="3645024"/>
            <a:ext cx="321918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332656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 Low Carbon Engineering OER Project (</a:t>
            </a:r>
            <a:r>
              <a:rPr lang="en-US" sz="2400" dirty="0" smtClean="0"/>
              <a:t>EALCFO</a:t>
            </a:r>
            <a:r>
              <a:rPr lang="en-GB" sz="2800" dirty="0" smtClean="0">
                <a:solidFill>
                  <a:srgbClr val="007EA2"/>
                </a:solidFill>
              </a:rPr>
              <a:t>)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683568" y="126876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20000"/>
              </a:spcBef>
              <a:defRPr/>
            </a:pPr>
            <a:r>
              <a:rPr lang="en-GB" sz="2800" kern="0" dirty="0">
                <a:solidFill>
                  <a:srgbClr val="007EA2"/>
                </a:solidFill>
              </a:rPr>
              <a:t>The Engineering a Low Carbon Future OER (EALCFO) project is taking a </a:t>
            </a:r>
            <a:r>
              <a:rPr lang="en-GB" sz="2800" kern="0" dirty="0" smtClean="0">
                <a:solidFill>
                  <a:srgbClr val="007EA2"/>
                </a:solidFill>
              </a:rPr>
              <a:t>proof of </a:t>
            </a:r>
            <a:r>
              <a:rPr lang="en-GB" sz="2800" kern="0" dirty="0">
                <a:solidFill>
                  <a:srgbClr val="007EA2"/>
                </a:solidFill>
              </a:rPr>
              <a:t>concept idea (presented at OER10) of a search facility that is able to pull together appropriate OERs from a number of sources to a working service with a specific subject focus.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persearch diagr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052736"/>
            <a:ext cx="5754688" cy="52181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755576" y="188641"/>
            <a:ext cx="7772400" cy="1008111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00" dirty="0" smtClean="0">
                <a:solidFill>
                  <a:srgbClr val="007EA2"/>
                </a:solidFill>
              </a:rPr>
              <a:t/>
            </a:r>
            <a:br>
              <a:rPr lang="en-GB" sz="800" dirty="0" smtClean="0">
                <a:solidFill>
                  <a:srgbClr val="007EA2"/>
                </a:solidFill>
              </a:rPr>
            </a:br>
            <a:r>
              <a:rPr lang="en-GB" sz="3600" dirty="0" smtClean="0">
                <a:solidFill>
                  <a:srgbClr val="007EA2"/>
                </a:solidFill>
              </a:rPr>
              <a:t> </a:t>
            </a:r>
            <a:r>
              <a:rPr lang="en-GB" sz="3200" dirty="0" smtClean="0">
                <a:solidFill>
                  <a:srgbClr val="007EA2"/>
                </a:solidFill>
              </a:rPr>
              <a:t>The big idea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solidFill>
                  <a:srgbClr val="007EA2"/>
                </a:solidFill>
              </a:rPr>
              <a:t>Example phase 1 OER search</a:t>
            </a:r>
            <a:endParaRPr lang="en-GB" sz="2800" dirty="0">
              <a:solidFill>
                <a:srgbClr val="007EA2"/>
              </a:solidFill>
            </a:endParaRPr>
          </a:p>
        </p:txBody>
      </p:sp>
      <p:pic>
        <p:nvPicPr>
          <p:cNvPr id="4" name="Content Placeholder 3" descr="example oer phase1 supersearc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7048" y="908720"/>
            <a:ext cx="5640184" cy="558924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76" y="4869160"/>
            <a:ext cx="18510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313492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Sustainability </a:t>
            </a:r>
            <a:r>
              <a:rPr lang="en-GB" sz="2800" kern="0" dirty="0" smtClean="0">
                <a:solidFill>
                  <a:srgbClr val="007EA2"/>
                </a:solidFill>
              </a:rPr>
              <a:t>Subjects covered by the project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1172705"/>
            <a:ext cx="842493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0" indent="-446088" algn="l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2800" kern="0" dirty="0" smtClean="0">
                <a:solidFill>
                  <a:srgbClr val="007EA2"/>
                </a:solidFill>
              </a:rPr>
              <a:t>energy </a:t>
            </a:r>
            <a:r>
              <a:rPr lang="en-GB" sz="2800" kern="0" dirty="0">
                <a:solidFill>
                  <a:srgbClr val="007EA2"/>
                </a:solidFill>
              </a:rPr>
              <a:t>efficiency, sustainable development, renewable energy technology, waste minimisation, human issues and social responsibility, product lifecycle, total cost of ownership and recycling.  </a:t>
            </a:r>
          </a:p>
          <a:p>
            <a:pPr marL="446088" lvl="0" indent="-446088" algn="l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2800" kern="0" dirty="0">
                <a:solidFill>
                  <a:srgbClr val="007EA2"/>
                </a:solidFill>
              </a:rPr>
              <a:t>Guidance materials will include re-skilling the existing workforce, low carbon transition for business and education, ethics and embedding sustainability into the curriculum.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755576" y="188641"/>
            <a:ext cx="7772400" cy="1008111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00" dirty="0" smtClean="0">
                <a:solidFill>
                  <a:srgbClr val="007EA2"/>
                </a:solidFill>
              </a:rPr>
              <a:t/>
            </a:r>
            <a:br>
              <a:rPr lang="en-GB" sz="800" dirty="0" smtClean="0">
                <a:solidFill>
                  <a:srgbClr val="007EA2"/>
                </a:solidFill>
              </a:rPr>
            </a:br>
            <a:r>
              <a:rPr lang="en-GB" sz="3600" dirty="0" smtClean="0">
                <a:solidFill>
                  <a:srgbClr val="007EA2"/>
                </a:solidFill>
              </a:rPr>
              <a:t> …project key points</a:t>
            </a:r>
          </a:p>
        </p:txBody>
      </p:sp>
      <p:pic>
        <p:nvPicPr>
          <p:cNvPr id="9" name="Content Placeholder 3" descr="OER-2-600wide-mini-logo-cir.jpg"/>
          <p:cNvPicPr>
            <a:picLocks noChangeAspect="1"/>
          </p:cNvPicPr>
          <p:nvPr/>
        </p:nvPicPr>
        <p:blipFill>
          <a:blip r:embed="rId3" cstate="print">
            <a:lum bright="18000" contrast="-12000"/>
          </a:blip>
          <a:srcRect t="15484" b="16188"/>
          <a:stretch>
            <a:fillRect/>
          </a:stretch>
        </p:blipFill>
        <p:spPr>
          <a:xfrm>
            <a:off x="1331913" y="1125538"/>
            <a:ext cx="5961062" cy="3644900"/>
          </a:xfrm>
          <a:prstGeom prst="rect">
            <a:avLst/>
          </a:prstGeom>
          <a:blipFill dpi="0" rotWithShape="1">
            <a:blip r:embed="rId4" cstate="print">
              <a:alphaModFix amt="10000"/>
            </a:blip>
            <a:srcRect/>
            <a:tile tx="0" ty="0" sx="100000" sy="100000" flip="none" algn="tl"/>
          </a:blipFill>
          <a:effectLst>
            <a:outerShdw blurRad="50800" dist="50800" dir="5400000" algn="ctr" rotWithShape="0">
              <a:srgbClr val="000000">
                <a:alpha val="12000"/>
              </a:srgbClr>
            </a:outerShdw>
          </a:effectLst>
        </p:spPr>
      </p:pic>
      <p:sp>
        <p:nvSpPr>
          <p:cNvPr id="16392" name="Rectangle 1"/>
          <p:cNvSpPr>
            <a:spLocks noChangeArrowheads="1"/>
          </p:cNvSpPr>
          <p:nvPr/>
        </p:nvSpPr>
        <p:spPr bwMode="auto">
          <a:xfrm>
            <a:off x="395536" y="652047"/>
            <a:ext cx="8640763" cy="51398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buFont typeface="Arial" charset="0"/>
              <a:buChar char="•"/>
            </a:pPr>
            <a:endParaRPr lang="en-GB" sz="2000" dirty="0"/>
          </a:p>
          <a:p>
            <a:pPr algn="l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project will form a </a:t>
            </a:r>
            <a:r>
              <a:rPr lang="en-US" sz="2400" dirty="0" smtClean="0"/>
              <a:t>pre-selected best-of-breed OER collection </a:t>
            </a:r>
            <a:r>
              <a:rPr lang="en-GB" sz="2400" b="1" dirty="0" smtClean="0">
                <a:solidFill>
                  <a:srgbClr val="002060"/>
                </a:solidFill>
              </a:rPr>
              <a:t>and a linked dynamic collection of Open Educational Resources relating to Lo-Carbon Engineering practices. </a:t>
            </a:r>
          </a:p>
          <a:p>
            <a:pPr algn="l">
              <a:buFont typeface="Arial" pitchFamily="34" charset="0"/>
              <a:buChar char="•"/>
            </a:pPr>
            <a:endParaRPr lang="en-GB" sz="2400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dirty="0" smtClean="0"/>
              <a:t>pre-selected best-of-breed OERs </a:t>
            </a:r>
            <a:r>
              <a:rPr lang="en-GB" sz="2400" b="1" dirty="0" smtClean="0">
                <a:solidFill>
                  <a:srgbClr val="002060"/>
                </a:solidFill>
              </a:rPr>
              <a:t>collection will be selected by experts to ensure </a:t>
            </a:r>
            <a:r>
              <a:rPr lang="en-GB" sz="2400" b="1" dirty="0" err="1" smtClean="0">
                <a:solidFill>
                  <a:srgbClr val="002060"/>
                </a:solidFill>
              </a:rPr>
              <a:t>relevence</a:t>
            </a:r>
            <a:endParaRPr lang="en-GB" sz="2400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sz="2400" b="1" dirty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2060"/>
                </a:solidFill>
              </a:rPr>
              <a:t> this will be combined with a  fresh, dynamic source of current and new materials as they become available to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GB" sz="2400" b="1" dirty="0" smtClean="0">
                <a:solidFill>
                  <a:srgbClr val="002060"/>
                </a:solidFill>
              </a:rPr>
              <a:t>ensure the collection remains up-to-date and connected to the broader community of practice.</a:t>
            </a:r>
            <a:endParaRPr lang="en-GB" sz="2400" b="1" dirty="0">
              <a:solidFill>
                <a:srgbClr val="002060"/>
              </a:solidFill>
            </a:endParaRPr>
          </a:p>
          <a:p>
            <a:pPr algn="l" eaLnBrk="0" hangingPunct="0">
              <a:buFont typeface="Arial" charset="0"/>
              <a:buChar char="•"/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755576" y="188641"/>
            <a:ext cx="7772400" cy="1008111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00" dirty="0" smtClean="0">
                <a:solidFill>
                  <a:srgbClr val="007EA2"/>
                </a:solidFill>
              </a:rPr>
              <a:t/>
            </a:r>
            <a:br>
              <a:rPr lang="en-GB" sz="800" dirty="0" smtClean="0">
                <a:solidFill>
                  <a:srgbClr val="007EA2"/>
                </a:solidFill>
              </a:rPr>
            </a:br>
            <a:r>
              <a:rPr lang="en-GB" sz="3600" dirty="0" smtClean="0">
                <a:solidFill>
                  <a:srgbClr val="007EA2"/>
                </a:solidFill>
              </a:rPr>
              <a:t> …project key points</a:t>
            </a:r>
          </a:p>
        </p:txBody>
      </p:sp>
      <p:pic>
        <p:nvPicPr>
          <p:cNvPr id="9" name="Content Placeholder 3" descr="OER-2-600wide-mini-logo-cir.jpg"/>
          <p:cNvPicPr>
            <a:picLocks noChangeAspect="1"/>
          </p:cNvPicPr>
          <p:nvPr/>
        </p:nvPicPr>
        <p:blipFill>
          <a:blip r:embed="rId3" cstate="print">
            <a:lum bright="18000" contrast="-12000"/>
          </a:blip>
          <a:srcRect t="15484" b="16188"/>
          <a:stretch>
            <a:fillRect/>
          </a:stretch>
        </p:blipFill>
        <p:spPr>
          <a:xfrm>
            <a:off x="1331913" y="1125538"/>
            <a:ext cx="5961062" cy="3644900"/>
          </a:xfrm>
          <a:prstGeom prst="rect">
            <a:avLst/>
          </a:prstGeom>
          <a:blipFill dpi="0" rotWithShape="1">
            <a:blip r:embed="rId4" cstate="print">
              <a:alphaModFix amt="22000"/>
            </a:blip>
            <a:srcRect/>
            <a:tile tx="0" ty="0" sx="100000" sy="100000" flip="none" algn="tl"/>
          </a:blipFill>
          <a:effectLst>
            <a:outerShdw blurRad="50800" dist="50800" dir="5400000" algn="ctr" rotWithShape="0">
              <a:srgbClr val="000000">
                <a:alpha val="12000"/>
              </a:srgbClr>
            </a:outerShdw>
          </a:effectLst>
        </p:spPr>
      </p:pic>
      <p:sp>
        <p:nvSpPr>
          <p:cNvPr id="16392" name="Rectangle 1"/>
          <p:cNvSpPr>
            <a:spLocks noChangeArrowheads="1"/>
          </p:cNvSpPr>
          <p:nvPr/>
        </p:nvSpPr>
        <p:spPr bwMode="auto">
          <a:xfrm>
            <a:off x="250825" y="744390"/>
            <a:ext cx="8640763" cy="4462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/>
            <a:endParaRPr lang="en-GB" sz="2000" dirty="0"/>
          </a:p>
          <a:p>
            <a:pPr algn="l">
              <a:buFont typeface="Arial" charset="0"/>
              <a:buChar char="•"/>
            </a:pPr>
            <a:r>
              <a:rPr lang="en-US" sz="2800" dirty="0" smtClean="0"/>
              <a:t> dynamic </a:t>
            </a:r>
            <a:r>
              <a:rPr lang="en-US" sz="2800" dirty="0"/>
              <a:t>remote searching </a:t>
            </a:r>
            <a:r>
              <a:rPr lang="en-US" sz="2800" dirty="0" smtClean="0"/>
              <a:t>of multiple sources encouraging </a:t>
            </a:r>
            <a:r>
              <a:rPr lang="en-US" sz="2800" dirty="0"/>
              <a:t>serendipity in recognition of the importance of this aspect of searching and </a:t>
            </a:r>
            <a:r>
              <a:rPr lang="en-US" sz="2800" dirty="0" smtClean="0"/>
              <a:t>discovery</a:t>
            </a:r>
          </a:p>
          <a:p>
            <a:pPr algn="l">
              <a:buFont typeface="Arial" charset="0"/>
              <a:buChar char="•"/>
            </a:pPr>
            <a:endParaRPr lang="en-GB" sz="2800" dirty="0"/>
          </a:p>
          <a:p>
            <a:pPr algn="l" eaLnBrk="0" hangingPunct="0">
              <a:buFont typeface="Arial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US" sz="2800" dirty="0"/>
              <a:t>The linkage with </a:t>
            </a:r>
            <a:r>
              <a:rPr lang="en-US" sz="2800" dirty="0" smtClean="0"/>
              <a:t>the pre-selected </a:t>
            </a:r>
            <a:r>
              <a:rPr lang="en-US" sz="2800" dirty="0"/>
              <a:t>best-of-breed OERs will, it is hoped provide “serendipitous” opportunities to connect with OERs </a:t>
            </a:r>
            <a:r>
              <a:rPr lang="en-US" sz="2800" dirty="0" smtClean="0"/>
              <a:t>related</a:t>
            </a:r>
          </a:p>
          <a:p>
            <a:pPr algn="l" eaLnBrk="0" hangingPunct="0">
              <a:buFont typeface="Arial" charset="0"/>
              <a:buChar char="•"/>
            </a:pPr>
            <a:endParaRPr lang="en-US" sz="2800" dirty="0"/>
          </a:p>
          <a:p>
            <a:pPr algn="l" eaLnBrk="0" hangingPunct="0"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algn="l" eaLnBrk="0" hangingPunct="0">
              <a:buFont typeface="Arial" charset="0"/>
              <a:buChar char="•"/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76" y="4869160"/>
            <a:ext cx="18510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116632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 …but here’s the twist…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95536" y="908720"/>
            <a:ext cx="8029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 sz="2800" dirty="0" smtClean="0"/>
              <a:t> The pre-selected best-of-breed OER collection will consist of 10% </a:t>
            </a:r>
            <a:r>
              <a:rPr lang="en-US" sz="2800" i="1" dirty="0" smtClean="0"/>
              <a:t>NON-OERs as well: </a:t>
            </a:r>
            <a:r>
              <a:rPr lang="en-GB" sz="2800" dirty="0" smtClean="0"/>
              <a:t>OERs are not the only way to find materials for teaching just yet. </a:t>
            </a:r>
          </a:p>
          <a:p>
            <a:pPr algn="l">
              <a:buFont typeface="Arial" charset="0"/>
              <a:buChar char="•"/>
            </a:pPr>
            <a:endParaRPr lang="en-GB" sz="2800" dirty="0" smtClean="0"/>
          </a:p>
          <a:p>
            <a:pPr algn="l">
              <a:buFont typeface="Arial" charset="0"/>
              <a:buChar char="•"/>
            </a:pPr>
            <a:r>
              <a:rPr lang="en-GB" sz="2800" dirty="0" smtClean="0"/>
              <a:t>These </a:t>
            </a:r>
            <a:r>
              <a:rPr lang="en-US" sz="2800" i="1" dirty="0" smtClean="0"/>
              <a:t>NON-OERs are resources considered by the project expert to be “industry standard”</a:t>
            </a: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ER-2-600wide-mini-logo-ci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76" y="4869160"/>
            <a:ext cx="18510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116632"/>
            <a:ext cx="8604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EA2"/>
                </a:solidFill>
              </a:rPr>
              <a:t>  …Why?…</a:t>
            </a:r>
            <a:endParaRPr lang="en-GB" sz="2800" dirty="0" smtClean="0"/>
          </a:p>
          <a:p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467544" y="908720"/>
            <a:ext cx="79573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GB" sz="2800" dirty="0" smtClean="0"/>
              <a:t>If the non-OER resource gets used it was because it was better but if a similar featured OER is comparable then:</a:t>
            </a:r>
          </a:p>
          <a:p>
            <a:pPr algn="l">
              <a:buFont typeface="Arial" charset="0"/>
              <a:buChar char="•"/>
            </a:pPr>
            <a:endParaRPr lang="en-GB" sz="2800" dirty="0"/>
          </a:p>
          <a:p>
            <a:pPr lvl="1" algn="l">
              <a:buFont typeface="Arial" charset="0"/>
              <a:buChar char="•"/>
            </a:pPr>
            <a:r>
              <a:rPr lang="en-GB" sz="2800" dirty="0" smtClean="0"/>
              <a:t> the association of the two may lead the searcher to a better solution and the originators of both resources to create a yet better resource.</a:t>
            </a:r>
          </a:p>
          <a:p>
            <a:pPr lvl="1" algn="l">
              <a:buFont typeface="Arial" charset="0"/>
              <a:buChar char="•"/>
            </a:pPr>
            <a:r>
              <a:rPr lang="en-GB" sz="2800" dirty="0" smtClean="0"/>
              <a:t>This approach may help form a bridge for searchers from NON-OERs to OERs</a:t>
            </a:r>
          </a:p>
          <a:p>
            <a:pPr algn="l"/>
            <a:endParaRPr lang="en-GB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1952</TotalTime>
  <Words>691</Words>
  <Application>Microsoft Office PowerPoint</Application>
  <PresentationFormat>On-screen Show (4:3)</PresentationFormat>
  <Paragraphs>68</Paragraphs>
  <Slides>14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Serendipitous dynamic aggregated remote searching for lo-carbon Open Resources</vt:lpstr>
      <vt:lpstr>Slide 2</vt:lpstr>
      <vt:lpstr>  The big idea</vt:lpstr>
      <vt:lpstr>Example phase 1 OER search</vt:lpstr>
      <vt:lpstr>Slide 5</vt:lpstr>
      <vt:lpstr>  …project key points</vt:lpstr>
      <vt:lpstr>  …project key points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Engineering Subject Centre, Loughborough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Carbon Engineering OER introductory presentation</dc:title>
  <dc:creator>Alex Fenlon</dc:creator>
  <cp:lastModifiedBy>Dawn Leeder</cp:lastModifiedBy>
  <cp:revision>100</cp:revision>
  <dcterms:created xsi:type="dcterms:W3CDTF">2011-05-17T07:39:26Z</dcterms:created>
  <dcterms:modified xsi:type="dcterms:W3CDTF">2011-05-17T07:39:44Z</dcterms:modified>
</cp:coreProperties>
</file>