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8"/>
  </p:notesMasterIdLst>
  <p:handoutMasterIdLst>
    <p:handoutMasterId r:id="rId39"/>
  </p:handoutMasterIdLst>
  <p:sldIdLst>
    <p:sldId id="291" r:id="rId2"/>
    <p:sldId id="290" r:id="rId3"/>
    <p:sldId id="292" r:id="rId4"/>
    <p:sldId id="293" r:id="rId5"/>
    <p:sldId id="294" r:id="rId6"/>
    <p:sldId id="299" r:id="rId7"/>
    <p:sldId id="302" r:id="rId8"/>
    <p:sldId id="327" r:id="rId9"/>
    <p:sldId id="296" r:id="rId10"/>
    <p:sldId id="324" r:id="rId11"/>
    <p:sldId id="325" r:id="rId12"/>
    <p:sldId id="326" r:id="rId13"/>
    <p:sldId id="301" r:id="rId14"/>
    <p:sldId id="329" r:id="rId15"/>
    <p:sldId id="335" r:id="rId16"/>
    <p:sldId id="303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8" r:id="rId35"/>
    <p:sldId id="337" r:id="rId36"/>
    <p:sldId id="336" r:id="rId37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3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8550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FCB576-E5E2-4E20-A441-890611EF360E}" type="datetimeFigureOut">
              <a:rPr lang="en-US"/>
              <a:pPr/>
              <a:t>5/10/2011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F5E796-705D-4DB6-B57D-65A64BA7147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4DADD6-C641-438D-B5C4-3D148E63689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AD6F4-956A-470E-B7AC-DC91EE6E1FD7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One day design time was text only…</a:t>
            </a:r>
          </a:p>
          <a:p>
            <a:endParaRPr lang="en-GB" dirty="0" smtClean="0"/>
          </a:p>
          <a:p>
            <a:r>
              <a:rPr lang="en-GB" dirty="0" smtClean="0"/>
              <a:t>Using this resource significantly</a:t>
            </a:r>
            <a:r>
              <a:rPr lang="en-GB" baseline="0" dirty="0" smtClean="0"/>
              <a:t> saved time and produced better results!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explained what OER was to the students… but no actual</a:t>
            </a:r>
            <a:r>
              <a:rPr lang="en-GB" baseline="0" dirty="0" smtClean="0"/>
              <a:t> </a:t>
            </a:r>
            <a:r>
              <a:rPr lang="en-GB" dirty="0" smtClean="0"/>
              <a:t>validation that they understood</a:t>
            </a:r>
            <a:r>
              <a:rPr lang="en-GB" baseline="0" dirty="0" smtClean="0"/>
              <a:t> the difference between OER and on the web.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Indication of how students use resources found on the web, in as much as how they use OER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they assume they are talking about OER, do they understand the expectations of </a:t>
            </a:r>
            <a:r>
              <a:rPr lang="en-GB" baseline="0" dirty="0" err="1" smtClean="0"/>
              <a:t>licencing</a:t>
            </a:r>
            <a:r>
              <a:rPr lang="en-GB" baseline="0" dirty="0" smtClean="0"/>
              <a:t> around them?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 of the 22% who said it wasn’t useful, the comments indicate that they wanted more detailed</a:t>
            </a:r>
            <a:r>
              <a:rPr lang="en-GB" baseline="0" dirty="0" smtClean="0"/>
              <a:t> info than was provided rather than the resource was useless.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Closes</a:t>
            </a:r>
            <a:r>
              <a:rPr lang="en-GB" baseline="0" dirty="0" smtClean="0"/>
              <a:t> the circle. These stats show that the resources were as good or better than existing handouts, so no noticeable drop in quality with a significant saving in 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 the lecture told them about</a:t>
            </a:r>
            <a:r>
              <a:rPr lang="en-GB" baseline="0" dirty="0" smtClean="0"/>
              <a:t> OER, where did they tell them to go and what advice was offered around their reuse?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Interesting to see how high web based resources were cited to help students</a:t>
            </a:r>
            <a:r>
              <a:rPr lang="en-GB" baseline="0" dirty="0" smtClean="0"/>
              <a:t> revise and included within assignments.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the students are talking about OER, how are they being cited and how is this being received by their academic tutors?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Practical reuse… does reuse happen all the time? Are these examples</a:t>
            </a:r>
            <a:r>
              <a:rPr lang="en-GB" baseline="0" dirty="0" smtClean="0"/>
              <a:t> too mundane to capture?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There is much debate over whether demonstrating</a:t>
            </a:r>
            <a:r>
              <a:rPr lang="en-GB" baseline="0" dirty="0" smtClean="0"/>
              <a:t> reuse is possible or important, and you will hear further about this today but at Nottingham </a:t>
            </a:r>
            <a:r>
              <a:rPr lang="en-GB" sz="1200" baseline="0" dirty="0" smtClean="0">
                <a:solidFill>
                  <a:srgbClr val="002060"/>
                </a:solidFill>
              </a:rPr>
              <a:t>o</a:t>
            </a:r>
            <a:r>
              <a:rPr lang="en-GB" sz="1200" dirty="0" smtClean="0">
                <a:solidFill>
                  <a:srgbClr val="002060"/>
                </a:solidFill>
              </a:rPr>
              <a:t>f the courses submitted under </a:t>
            </a:r>
            <a:r>
              <a:rPr lang="en-GB" sz="1200" dirty="0" err="1" smtClean="0">
                <a:solidFill>
                  <a:srgbClr val="002060"/>
                </a:solidFill>
              </a:rPr>
              <a:t>BERLiN</a:t>
            </a:r>
            <a:r>
              <a:rPr lang="en-GB" sz="1200" dirty="0" smtClean="0">
                <a:solidFill>
                  <a:srgbClr val="002060"/>
                </a:solidFill>
              </a:rPr>
              <a:t>: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solidFill>
                  <a:srgbClr val="002060"/>
                </a:solidFill>
              </a:rPr>
              <a:t> </a:t>
            </a:r>
            <a:r>
              <a:rPr lang="en-GB" sz="1200" b="1" dirty="0" smtClean="0">
                <a:solidFill>
                  <a:srgbClr val="002060"/>
                </a:solidFill>
              </a:rPr>
              <a:t>83% </a:t>
            </a:r>
            <a:r>
              <a:rPr lang="en-GB" sz="1200" dirty="0" smtClean="0">
                <a:solidFill>
                  <a:srgbClr val="002060"/>
                </a:solidFill>
              </a:rPr>
              <a:t>contained images without any associated attribution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solidFill>
                  <a:srgbClr val="002060"/>
                </a:solidFill>
              </a:rPr>
              <a:t> </a:t>
            </a:r>
            <a:r>
              <a:rPr lang="en-GB" sz="1200" b="1" dirty="0" smtClean="0">
                <a:solidFill>
                  <a:srgbClr val="002060"/>
                </a:solidFill>
              </a:rPr>
              <a:t>17% </a:t>
            </a:r>
            <a:r>
              <a:rPr lang="en-GB" sz="1200" dirty="0" smtClean="0">
                <a:solidFill>
                  <a:srgbClr val="002060"/>
                </a:solidFill>
              </a:rPr>
              <a:t>included graphs or tables without associated attribution 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solidFill>
                  <a:srgbClr val="002060"/>
                </a:solidFill>
              </a:rPr>
              <a:t> </a:t>
            </a:r>
            <a:r>
              <a:rPr lang="en-GB" sz="1200" b="1" dirty="0" smtClean="0">
                <a:solidFill>
                  <a:srgbClr val="002060"/>
                </a:solidFill>
              </a:rPr>
              <a:t>34% </a:t>
            </a:r>
            <a:r>
              <a:rPr lang="en-GB" sz="1200" dirty="0" smtClean="0">
                <a:solidFill>
                  <a:srgbClr val="002060"/>
                </a:solidFill>
              </a:rPr>
              <a:t>contained referenced text, sourced and referenced correctly</a:t>
            </a:r>
          </a:p>
          <a:p>
            <a:pPr>
              <a:buFont typeface="Arial" pitchFamily="34" charset="0"/>
              <a:buChar char="•"/>
            </a:pPr>
            <a:endParaRPr lang="en-GB" sz="1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solidFill>
                  <a:srgbClr val="002060"/>
                </a:solidFill>
              </a:rPr>
              <a:t>Evidence that reuse does occur</a:t>
            </a:r>
            <a:r>
              <a:rPr lang="en-GB" sz="1200" baseline="0" dirty="0" smtClean="0">
                <a:solidFill>
                  <a:srgbClr val="002060"/>
                </a:solidFill>
              </a:rPr>
              <a:t> perhaps.</a:t>
            </a:r>
            <a:endParaRPr lang="en-GB" sz="1200" dirty="0" smtClean="0">
              <a:solidFill>
                <a:srgbClr val="00206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direct quotes, what the academic reported had been said to her.</a:t>
            </a:r>
          </a:p>
          <a:p>
            <a:endParaRPr lang="en-GB" dirty="0" smtClean="0"/>
          </a:p>
          <a:p>
            <a:r>
              <a:rPr lang="en-GB" dirty="0" smtClean="0"/>
              <a:t>We</a:t>
            </a:r>
            <a:r>
              <a:rPr lang="en-GB" baseline="0" dirty="0" smtClean="0"/>
              <a:t> will be validating this feedback through focus groups in the near future.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Second year students were asked to ‘repurpose’ or build on the materials on U-Now for first year students, to help them understand</a:t>
            </a:r>
            <a:r>
              <a:rPr lang="en-GB" baseline="0" dirty="0" smtClean="0"/>
              <a:t> the module better. These resources will be republished on U-Now and become part of the module in the following year.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For example, a personal experience of ‘shopping in France’ by a second year students will be added, to assist in listening skills for first year students, context and breadth of examples.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Example of peer support and student reuse through open learning.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B3287-96BC-44A1-9346-B0540F071DAB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en-GB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responsibility</a:t>
            </a:r>
          </a:p>
          <a:p>
            <a:pPr marL="457200" indent="-457200">
              <a:buNone/>
              <a:defRPr/>
            </a:pPr>
            <a:r>
              <a:rPr lang="en-GB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Promotional opportunities</a:t>
            </a:r>
          </a:p>
          <a:p>
            <a:pPr marL="457200" indent="-457200">
              <a:buNone/>
              <a:defRPr/>
            </a:pPr>
            <a:r>
              <a:rPr lang="en-GB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Internationalisation</a:t>
            </a:r>
          </a:p>
          <a:p>
            <a:pPr marL="457200" indent="-457200">
              <a:buNone/>
              <a:defRPr/>
            </a:pPr>
            <a:r>
              <a:rPr lang="en-GB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efficiencies</a:t>
            </a:r>
          </a:p>
          <a:p>
            <a:pPr marL="457200" indent="-457200">
              <a:buNone/>
              <a:defRPr/>
            </a:pPr>
            <a:r>
              <a:rPr lang="en-GB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Excellence in education</a:t>
            </a:r>
          </a:p>
          <a:p>
            <a:pPr marL="457200" indent="-457200">
              <a:buNone/>
              <a:defRPr/>
            </a:pPr>
            <a:endParaRPr lang="en-GB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  <a:defRPr/>
            </a:pPr>
            <a:r>
              <a:rPr lang="en-GB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investment in open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Engaged is at 25% (around 17 schools)</a:t>
            </a:r>
          </a:p>
          <a:p>
            <a:endParaRPr lang="en-GB" dirty="0" smtClean="0"/>
          </a:p>
          <a:p>
            <a:r>
              <a:rPr lang="en-GB" dirty="0" smtClean="0"/>
              <a:t>In total around 15% have offered us content.</a:t>
            </a:r>
          </a:p>
          <a:p>
            <a:endParaRPr lang="en-GB" dirty="0" smtClean="0"/>
          </a:p>
          <a:p>
            <a:r>
              <a:rPr lang="en-GB" dirty="0" smtClean="0"/>
              <a:t>3 x schools have offered us 100% of module handbooks/outlines (Politics, Geog and Economics)</a:t>
            </a:r>
          </a:p>
          <a:p>
            <a:endParaRPr lang="en-GB" dirty="0" smtClean="0"/>
          </a:p>
          <a:p>
            <a:r>
              <a:rPr lang="en-GB" dirty="0" smtClean="0"/>
              <a:t>1 school (GE Nursing have </a:t>
            </a:r>
            <a:r>
              <a:rPr lang="en-GB" b="1" dirty="0" smtClean="0"/>
              <a:t>offered</a:t>
            </a:r>
            <a:r>
              <a:rPr lang="en-GB" dirty="0" smtClean="0"/>
              <a:t> us 100% of their course material, so everything the registered student gets will be made available on line.)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CC770-EA3C-435A-9E14-442734E8C9AA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 700 images attributed a day</a:t>
            </a:r>
          </a:p>
          <a:p>
            <a:endParaRPr lang="en-GB" dirty="0" smtClean="0"/>
          </a:p>
          <a:p>
            <a:r>
              <a:rPr lang="en-GB" dirty="0" smtClean="0"/>
              <a:t>Time savings on appropriate citation by students</a:t>
            </a:r>
            <a:r>
              <a:rPr lang="en-GB" baseline="0" dirty="0" smtClean="0"/>
              <a:t> and staff, but real savings come with items being published as OER!!!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Staff using it to save time– we have the geography case study, engineering also used the document, 20+ staff out of 100 that filled in the survey last year said they had used other peoples OER. </a:t>
            </a:r>
          </a:p>
          <a:p>
            <a:endParaRPr lang="en-GB" dirty="0" smtClean="0"/>
          </a:p>
          <a:p>
            <a:r>
              <a:rPr lang="en-GB" dirty="0" smtClean="0"/>
              <a:t>Several have confirmed that they use it for themselves and with students.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D46D2-20DD-400B-A467-8E82C3CBCC93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name but one school… recent notable inclusions</a:t>
            </a:r>
            <a:r>
              <a:rPr lang="en-GB" baseline="0" dirty="0" smtClean="0"/>
              <a:t> is theology which is embracing YouTube and iTunes U</a:t>
            </a:r>
          </a:p>
          <a:p>
            <a:r>
              <a:rPr lang="en-GB" dirty="0" smtClean="0"/>
              <a:t>http://www.youtube.com/user/NottmUniversity#g/c/52C4CE0B7593CFC8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Colleagues</a:t>
            </a:r>
            <a:r>
              <a:rPr lang="en-GB" baseline="0" dirty="0" smtClean="0"/>
              <a:t> in Open Nottingham team pushed him towards </a:t>
            </a:r>
            <a:r>
              <a:rPr lang="en-GB" baseline="0" dirty="0" err="1" smtClean="0"/>
              <a:t>Xpert</a:t>
            </a:r>
            <a:r>
              <a:rPr lang="en-GB" baseline="0" dirty="0" smtClean="0"/>
              <a:t>… and found something useful on the first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ADD6-C641-438D-B5C4-3D148E63689F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.uk/imgres?imgurl=http://upload.wikimedia.org/wikipedia/commons/1/1f/CC-BY-NC-SA-icon-80x15.png&amp;imgrefurl=http://commons.wikimedia.org/wiki/File:CC-BY-NC-SA-icon-80x15.png&amp;usg=__IcYTO4WEl1CBFVgPn1QsotoJwyE=&amp;h=15&amp;w=80&amp;sz=1&amp;hl=en&amp;start=4&amp;sig2=PttaFaFA6B2kgDu5SCiqaA&amp;um=1&amp;itbs=1&amp;tbnid=5MzXK0g0B8h9CM:&amp;tbnh=14&amp;tbnw=74&amp;prev=/images?q=%22BY+NC+SA%22&amp;um=1&amp;hl=en&amp;sa=G&amp;rls=com.microsoft:en-gb:IE-SearchBox&amp;rlz=1I7ADBF_en-GB&amp;as_rights=(cc_publicdomain|cc_attribute|cc_sharealike|cc_noncommercial|cc_nonderived)&amp;as_st=y&amp;tbs=isch:1&amp;ei=swOZS9_oKsKu4QaLzNmsCw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55588" y="1066800"/>
            <a:ext cx="8610600" cy="50292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E9E9E8"/>
              </a:solidFill>
            </a:endParaRPr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604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7772400" cy="2286000"/>
          </a:xfrm>
        </p:spPr>
        <p:txBody>
          <a:bodyPr/>
          <a:lstStyle>
            <a:lvl1pPr>
              <a:lnSpc>
                <a:spcPct val="85000"/>
              </a:lnSpc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334000"/>
            <a:ext cx="6400800" cy="609600"/>
          </a:xfrm>
          <a:ln>
            <a:solidFill>
              <a:srgbClr val="032553"/>
            </a:solidFill>
          </a:ln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B70DD-0F81-4C7E-A235-F1ADF5B39CE7}" type="datetime1">
              <a:rPr lang="en-US"/>
              <a:pPr/>
              <a:t>5/10/2011</a:t>
            </a:fld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B1C8BE-9BE9-4056-845C-20E8C375D1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 Name and Venue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44C37-97C2-4486-9066-2F01AE9F8BC6}" type="datetime1">
              <a:rPr lang="en-US"/>
              <a:pPr/>
              <a:t>5/10/2011</a:t>
            </a:fld>
            <a:endParaRPr lang="en-US" sz="9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 Name and Venue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F57A8-727F-4E0F-8702-FA4174F52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4BF59-2BA6-47AB-9D56-59A32FCF4039}" type="datetime1">
              <a:rPr lang="en-US"/>
              <a:pPr/>
              <a:t>5/10/2011</a:t>
            </a:fld>
            <a:endParaRPr lang="en-US" sz="9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 Name and Venue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9C693-3E13-48FF-A53A-E84E7C355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quarter" idx="10"/>
          </p:nvPr>
        </p:nvSpPr>
        <p:spPr>
          <a:xfrm>
            <a:off x="152400" y="6248400"/>
            <a:ext cx="1905000" cy="457200"/>
          </a:xfrm>
        </p:spPr>
        <p:txBody>
          <a:bodyPr/>
          <a:lstStyle/>
          <a:p>
            <a:fld id="{C3FD9D1C-CCF9-4495-A893-C0FAF906A92E}" type="datetime2">
              <a:rPr lang="en-US"/>
              <a:pPr/>
              <a:t>Tuesday, May 10, 2011</a:t>
            </a:fld>
            <a:endParaRPr lang="en-US" sz="90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867400" y="6248400"/>
            <a:ext cx="2514600" cy="457200"/>
          </a:xfrm>
          <a:noFill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B7BDFED1-D404-4945-8D82-8AD7ACABBE6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ipf5MzXK0g0B8h9CM:" descr="http://t3.gstatic.com/images?q=tbn:5MzXK0g0B8h9CM:http://upload.wikimedia.org/wikipedia/commons/1/1f/CC-BY-NC-SA-icon-80x15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98" y="6636751"/>
            <a:ext cx="7858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99999"/>
                </a:solidFill>
              </a:defRPr>
            </a:lvl1pPr>
          </a:lstStyle>
          <a:p>
            <a:fld id="{81F615B3-51A5-47B2-BACE-9A53EFD49517}" type="datetime1">
              <a:rPr lang="en-US"/>
              <a:pPr/>
              <a:t>5/10/2011</a:t>
            </a:fld>
            <a:endParaRPr lang="en-US" sz="9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248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 Name and Venue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24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234D38D5-DB13-4829-8AD3-9C7A09E900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255588" y="1066800"/>
            <a:ext cx="8610600" cy="5530552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E9E9E8"/>
              </a:solidFill>
            </a:endParaRPr>
          </a:p>
        </p:txBody>
      </p:sp>
      <p:sp>
        <p:nvSpPr>
          <p:cNvPr id="2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3622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0"/>
            <a:ext cx="8604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5" r:id="rId2"/>
    <p:sldLayoutId id="2147484256" r:id="rId3"/>
    <p:sldLayoutId id="2147484258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+mj-lt"/>
          <a:ea typeface="ＭＳ Ｐゴシック" pitchFamily="-8" charset="-128"/>
          <a:cs typeface="ＭＳ Ｐゴシック" pitchFamily="-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32553"/>
        </a:buClr>
        <a:buChar char="•"/>
        <a:defRPr sz="2600">
          <a:solidFill>
            <a:srgbClr val="4D3A31"/>
          </a:solidFill>
          <a:latin typeface="+mn-lt"/>
          <a:ea typeface="ＭＳ Ｐゴシック" pitchFamily="-8" charset="-128"/>
          <a:cs typeface="ＭＳ Ｐゴシック" pitchFamily="-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D3A31"/>
          </a:solidFill>
          <a:latin typeface="+mn-lt"/>
          <a:ea typeface="ＭＳ Ｐゴシック" pitchFamily="-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4D3A31"/>
          </a:solidFill>
          <a:latin typeface="+mn-lt"/>
          <a:ea typeface="ＭＳ Ｐゴシック" pitchFamily="-8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3A31"/>
          </a:solidFill>
          <a:latin typeface="+mn-lt"/>
          <a:ea typeface="ＭＳ Ｐゴシック" pitchFamily="-8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unow.nottingham.ac.uk/sub.aspx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ottingham.ac.uk/toolkits/play_2588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tingham.ac.uk/ope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SHARE3\SHARE3\ul\Learning%20Team\Admin\Presentations\OCWC%202011\welcome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ONCaseStudy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unow.nottingham.ac.uk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tingham.ac.uk/xpert/attribution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tingham.ac.uk/ope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SHARE3\SHARE3\ul\Learning%20Team\Admin\Presentations\OCWC%202011\xpert.wmv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827088" y="1700213"/>
            <a:ext cx="6913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5" descr="exhibition standlow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39750" y="5489937"/>
            <a:ext cx="60484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andy.beggan@nottingham.ac.uk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steven.stapleton@nottingham.ac.uk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OER 11 11-5-11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11560" y="1628800"/>
            <a:ext cx="82809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-8" charset="-128"/>
                <a:cs typeface="ＭＳ Ｐゴシック" pitchFamily="-8" charset="-128"/>
              </a:rPr>
              <a:t>Integrating</a:t>
            </a:r>
            <a:r>
              <a:rPr kumimoji="0" lang="en-GB" sz="5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-8" charset="-128"/>
                <a:cs typeface="ＭＳ Ｐゴシック" pitchFamily="-8" charset="-128"/>
              </a:rPr>
              <a:t> ‘open’ throughout the University, the Open Nottingham story</a:t>
            </a:r>
            <a:endParaRPr kumimoji="0" lang="en-GB" sz="5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pitchFamily="-8" charset="-128"/>
              <a:cs typeface="ＭＳ Ｐゴシック" pitchFamily="-8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support is provided?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7772400" cy="2057400"/>
          </a:xfrm>
        </p:spPr>
        <p:txBody>
          <a:bodyPr/>
          <a:lstStyle/>
          <a:p>
            <a:r>
              <a:rPr lang="en-US" dirty="0" smtClean="0"/>
              <a:t>Learning Technology Support</a:t>
            </a:r>
          </a:p>
          <a:p>
            <a:pPr lvl="1"/>
            <a:r>
              <a:rPr lang="en-US" dirty="0" smtClean="0"/>
              <a:t>Dedicated Open Learning Support Officer</a:t>
            </a:r>
          </a:p>
          <a:p>
            <a:pPr lvl="1"/>
            <a:r>
              <a:rPr lang="en-US" dirty="0" smtClean="0"/>
              <a:t>Promote new tools/services</a:t>
            </a:r>
          </a:p>
          <a:p>
            <a:pPr lvl="1"/>
            <a:r>
              <a:rPr lang="en-US" dirty="0" smtClean="0"/>
              <a:t>Provides support and advice </a:t>
            </a:r>
          </a:p>
          <a:p>
            <a:r>
              <a:rPr lang="en-US" dirty="0" smtClean="0"/>
              <a:t>Upload and cataloguing within OER repository</a:t>
            </a:r>
          </a:p>
          <a:p>
            <a:r>
              <a:rPr lang="en-US" dirty="0" smtClean="0"/>
              <a:t>Workflows to facilitate publication</a:t>
            </a:r>
          </a:p>
          <a:p>
            <a:pPr lvl="1"/>
            <a:r>
              <a:rPr lang="en-US" dirty="0" smtClean="0"/>
              <a:t>Resources can be:</a:t>
            </a:r>
          </a:p>
          <a:p>
            <a:pPr lvl="2"/>
            <a:r>
              <a:rPr lang="en-US" dirty="0" smtClean="0"/>
              <a:t>Sent to team directly by email</a:t>
            </a:r>
          </a:p>
          <a:p>
            <a:pPr lvl="2"/>
            <a:r>
              <a:rPr lang="en-US" dirty="0" smtClean="0"/>
              <a:t>Submitted </a:t>
            </a:r>
            <a:r>
              <a:rPr lang="en-US" dirty="0" smtClean="0">
                <a:hlinkClick r:id="rId2"/>
              </a:rPr>
              <a:t>online</a:t>
            </a:r>
            <a:r>
              <a:rPr lang="en-US" dirty="0" smtClean="0"/>
              <a:t> via U-Now website</a:t>
            </a:r>
          </a:p>
          <a:p>
            <a:pPr lvl="2"/>
            <a:r>
              <a:rPr lang="en-US" dirty="0" smtClean="0"/>
              <a:t>School based initiatives</a:t>
            </a:r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Digital Literacy Workshop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7772400" cy="2057400"/>
          </a:xfrm>
        </p:spPr>
        <p:txBody>
          <a:bodyPr/>
          <a:lstStyle/>
          <a:p>
            <a:r>
              <a:rPr lang="en-GB" sz="2400" dirty="0" smtClean="0">
                <a:solidFill>
                  <a:srgbClr val="004530"/>
                </a:solidFill>
              </a:rPr>
              <a:t>Aim: to inform and promote re-use of OER</a:t>
            </a:r>
          </a:p>
          <a:p>
            <a:pPr lvl="1"/>
            <a:r>
              <a:rPr lang="en-GB" sz="2000" dirty="0" smtClean="0">
                <a:solidFill>
                  <a:srgbClr val="004530"/>
                </a:solidFill>
              </a:rPr>
              <a:t>Discover or source Creative Commons educational resources and images</a:t>
            </a:r>
          </a:p>
          <a:p>
            <a:pPr lvl="1"/>
            <a:r>
              <a:rPr lang="en-GB" sz="2000" dirty="0" smtClean="0">
                <a:solidFill>
                  <a:srgbClr val="004530"/>
                </a:solidFill>
              </a:rPr>
              <a:t>Use and attribute creative commons resources appropriately</a:t>
            </a:r>
          </a:p>
          <a:p>
            <a:pPr lvl="1"/>
            <a:r>
              <a:rPr lang="en-GB" sz="2000" dirty="0" smtClean="0">
                <a:solidFill>
                  <a:srgbClr val="004530"/>
                </a:solidFill>
              </a:rPr>
              <a:t>Explore the process and licences involved in creating and publishing OERs as well as their own attitudes</a:t>
            </a:r>
          </a:p>
          <a:p>
            <a:r>
              <a:rPr lang="en-GB" sz="2400" dirty="0" smtClean="0">
                <a:solidFill>
                  <a:srgbClr val="004530"/>
                </a:solidFill>
              </a:rPr>
              <a:t>Run 6 times over 18 months</a:t>
            </a:r>
          </a:p>
          <a:p>
            <a:r>
              <a:rPr lang="en-GB" sz="2400" dirty="0" smtClean="0">
                <a:solidFill>
                  <a:srgbClr val="004530"/>
                </a:solidFill>
              </a:rPr>
              <a:t>Optional module on PGCHE                                           since 2010-11</a:t>
            </a:r>
          </a:p>
          <a:p>
            <a:r>
              <a:rPr lang="en-GB" sz="2400" dirty="0" smtClean="0">
                <a:solidFill>
                  <a:srgbClr val="004530"/>
                </a:solidFill>
              </a:rPr>
              <a:t>Open for Learning RLO</a:t>
            </a:r>
          </a:p>
          <a:p>
            <a:pPr lvl="1"/>
            <a:r>
              <a:rPr lang="en-GB" sz="2200" dirty="0" smtClean="0">
                <a:solidFill>
                  <a:srgbClr val="004530"/>
                </a:solidFill>
              </a:rPr>
              <a:t>available on U-Now</a:t>
            </a:r>
          </a:p>
        </p:txBody>
      </p:sp>
      <p:pic>
        <p:nvPicPr>
          <p:cNvPr id="3891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-1870" t="-3739" r="-2817" b="-3441"/>
          <a:stretch>
            <a:fillRect/>
          </a:stretch>
        </p:blipFill>
        <p:spPr bwMode="auto">
          <a:xfrm>
            <a:off x="5515981" y="4093407"/>
            <a:ext cx="3448507" cy="2647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8775" y="1619250"/>
            <a:ext cx="8785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10243" name="Picture 7" descr="ON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581128"/>
            <a:ext cx="4375150" cy="136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0" y="1844675"/>
            <a:ext cx="8604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GB" sz="4400" b="1" dirty="0" smtClean="0">
                <a:solidFill>
                  <a:srgbClr val="002060"/>
                </a:solidFill>
              </a:rPr>
              <a:t>Impact Case Studies</a:t>
            </a:r>
            <a:endParaRPr lang="en-GB" sz="4400" b="1" dirty="0">
              <a:solidFill>
                <a:srgbClr val="002060"/>
              </a:solidFill>
            </a:endParaRPr>
          </a:p>
          <a:p>
            <a:pPr lvl="1" algn="ctr"/>
            <a:endParaRPr lang="en-GB" sz="4400" b="1" dirty="0">
              <a:solidFill>
                <a:srgbClr val="002060"/>
              </a:solidFill>
            </a:endParaRPr>
          </a:p>
          <a:p>
            <a:pPr lvl="1" algn="ctr"/>
            <a:r>
              <a:rPr lang="en-GB" sz="4400" b="1" dirty="0">
                <a:solidFill>
                  <a:srgbClr val="002060"/>
                </a:solidFill>
                <a:hlinkClick r:id="rId3"/>
              </a:rPr>
              <a:t>www.nottingham.ac.uk/open</a:t>
            </a:r>
            <a:endParaRPr lang="en-GB" sz="4400" b="1" dirty="0">
              <a:solidFill>
                <a:srgbClr val="002060"/>
              </a:solidFill>
            </a:endParaRPr>
          </a:p>
          <a:p>
            <a:pPr lvl="1" algn="ctr"/>
            <a:endParaRPr lang="en-GB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using/re-using  it?</a:t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395536" y="1988840"/>
            <a:ext cx="7920880" cy="4032448"/>
          </a:xfrm>
        </p:spPr>
        <p:txBody>
          <a:bodyPr/>
          <a:lstStyle/>
          <a:p>
            <a:r>
              <a:rPr lang="en-GB" dirty="0" smtClean="0"/>
              <a:t>Schools, to promote and inform</a:t>
            </a:r>
          </a:p>
          <a:p>
            <a:endParaRPr lang="en-GB" dirty="0" smtClean="0"/>
          </a:p>
          <a:p>
            <a:r>
              <a:rPr lang="en-GB" dirty="0" smtClean="0"/>
              <a:t>Academic staff are using open resources to save time and to reduce costs</a:t>
            </a:r>
          </a:p>
          <a:p>
            <a:endParaRPr lang="en-GB" dirty="0" smtClean="0"/>
          </a:p>
          <a:p>
            <a:r>
              <a:rPr lang="en-GB" dirty="0" smtClean="0"/>
              <a:t>Students at Nottingham campus in Ningbo have been using U-Now to better understand how the University is connected as well as to support    their studies</a:t>
            </a:r>
          </a:p>
          <a:p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3448" cy="1143000"/>
          </a:xfrm>
        </p:spPr>
        <p:txBody>
          <a:bodyPr/>
          <a:lstStyle/>
          <a:p>
            <a:r>
              <a:rPr lang="en-GB" dirty="0" smtClean="0"/>
              <a:t>School of Politics and International 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439472" cy="2057400"/>
          </a:xfrm>
        </p:spPr>
        <p:txBody>
          <a:bodyPr/>
          <a:lstStyle/>
          <a:p>
            <a:r>
              <a:rPr lang="en-GB" dirty="0" smtClean="0"/>
              <a:t>Impact: School wide engagement</a:t>
            </a:r>
          </a:p>
          <a:p>
            <a:pPr lvl="1"/>
            <a:r>
              <a:rPr lang="en-GB" dirty="0" smtClean="0"/>
              <a:t>Over 12-18 months</a:t>
            </a:r>
          </a:p>
          <a:p>
            <a:pPr lvl="1"/>
            <a:r>
              <a:rPr lang="en-GB" dirty="0" smtClean="0"/>
              <a:t>Embraced new technology</a:t>
            </a:r>
          </a:p>
          <a:p>
            <a:pPr lvl="1"/>
            <a:r>
              <a:rPr lang="en-GB" dirty="0" smtClean="0"/>
              <a:t>Transformational change</a:t>
            </a:r>
          </a:p>
          <a:p>
            <a:r>
              <a:rPr lang="en-GB" dirty="0" smtClean="0"/>
              <a:t>Over 600 credits                                                           committed to U-Now</a:t>
            </a:r>
          </a:p>
          <a:p>
            <a:r>
              <a:rPr lang="en-GB" dirty="0" smtClean="0"/>
              <a:t>Pilot publishing open                                                                        learning in online prospectus</a:t>
            </a:r>
          </a:p>
          <a:p>
            <a:r>
              <a:rPr lang="en-GB" dirty="0" smtClean="0"/>
              <a:t>RSS links to School website</a:t>
            </a:r>
          </a:p>
          <a:p>
            <a:r>
              <a:rPr lang="en-GB" dirty="0" smtClean="0"/>
              <a:t>iTunes U and YouTube channels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852936"/>
            <a:ext cx="3347864" cy="2330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welcom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412776"/>
            <a:ext cx="6065912" cy="485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95536" y="2060848"/>
            <a:ext cx="842486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 dirty="0">
                <a:solidFill>
                  <a:srgbClr val="004530"/>
                </a:solidFill>
              </a:rPr>
              <a:t> Dr Richard Field (School of Geography – Nottingham)</a:t>
            </a:r>
          </a:p>
          <a:p>
            <a:pPr>
              <a:buFont typeface="Arial" charset="0"/>
              <a:buChar char="•"/>
            </a:pPr>
            <a:endParaRPr lang="en-GB" sz="2400" dirty="0">
              <a:solidFill>
                <a:srgbClr val="00453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400" dirty="0">
                <a:solidFill>
                  <a:srgbClr val="004530"/>
                </a:solidFill>
              </a:rPr>
              <a:t> Handout for SPSS</a:t>
            </a:r>
          </a:p>
          <a:p>
            <a:pPr>
              <a:buFont typeface="Arial" charset="0"/>
              <a:buChar char="•"/>
            </a:pPr>
            <a:endParaRPr lang="en-GB" sz="2400" dirty="0">
              <a:solidFill>
                <a:srgbClr val="00453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400" dirty="0">
                <a:solidFill>
                  <a:srgbClr val="004530"/>
                </a:solidFill>
              </a:rPr>
              <a:t> 200 students</a:t>
            </a:r>
          </a:p>
          <a:p>
            <a:pPr>
              <a:buFont typeface="Arial" charset="0"/>
              <a:buChar char="•"/>
            </a:pPr>
            <a:endParaRPr lang="en-GB" sz="2400" dirty="0">
              <a:solidFill>
                <a:srgbClr val="00453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400" dirty="0">
                <a:solidFill>
                  <a:srgbClr val="004530"/>
                </a:solidFill>
              </a:rPr>
              <a:t> Had limited time to put it together</a:t>
            </a:r>
          </a:p>
          <a:p>
            <a:pPr>
              <a:buFont typeface="Arial" charset="0"/>
              <a:buChar char="•"/>
            </a:pPr>
            <a:endParaRPr lang="en-GB" sz="2400" dirty="0">
              <a:solidFill>
                <a:srgbClr val="00453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400" dirty="0">
                <a:solidFill>
                  <a:srgbClr val="004530"/>
                </a:solidFill>
              </a:rPr>
              <a:t> Open Nottingham team advised – try OER</a:t>
            </a:r>
          </a:p>
          <a:p>
            <a:endParaRPr lang="en-GB" sz="2400" dirty="0">
              <a:solidFill>
                <a:srgbClr val="003366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7772400" cy="1143000"/>
          </a:xfrm>
        </p:spPr>
        <p:txBody>
          <a:bodyPr/>
          <a:lstStyle/>
          <a:p>
            <a:r>
              <a:rPr lang="en-US" dirty="0" smtClean="0"/>
              <a:t>Academic reuse</a:t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2060848"/>
          <a:ext cx="8640960" cy="4032448"/>
        </p:xfrm>
        <a:graphic>
          <a:graphicData uri="http://schemas.openxmlformats.org/drawingml/2006/table">
            <a:tbl>
              <a:tblPr/>
              <a:tblGrid>
                <a:gridCol w="2376264"/>
                <a:gridCol w="6264696"/>
              </a:tblGrid>
              <a:tr h="40324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Context: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453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Preference: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453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Accessibility: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2400" dirty="0" smtClean="0">
                        <a:solidFill>
                          <a:srgbClr val="00453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Saved time: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2400" dirty="0" smtClean="0">
                        <a:solidFill>
                          <a:srgbClr val="00453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Student handout:</a:t>
                      </a:r>
                      <a:endParaRPr lang="en-GB" sz="2400" dirty="0">
                        <a:solidFill>
                          <a:srgbClr val="00453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Changed some of the </a:t>
                      </a:r>
                      <a:r>
                        <a:rPr lang="en-GB" sz="2400" dirty="0" smtClean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instructions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GB" sz="2400" dirty="0">
                        <a:solidFill>
                          <a:srgbClr val="00453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Changed some of the </a:t>
                      </a:r>
                      <a:r>
                        <a:rPr lang="en-GB" sz="2400" dirty="0" smtClean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English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453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Changed </a:t>
                      </a:r>
                      <a:r>
                        <a:rPr lang="en-GB" sz="2400" dirty="0" smtClean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font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453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From 1 day (without screen shoots) to </a:t>
                      </a:r>
                      <a:r>
                        <a:rPr lang="en-GB" sz="2400" dirty="0" smtClean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30 minutes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rgbClr val="00453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</a:t>
                      </a:r>
                      <a:r>
                        <a:rPr lang="en-GB" sz="2400" baseline="0" dirty="0" smtClean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provide support on the use of </a:t>
                      </a:r>
                      <a:r>
                        <a:rPr lang="en-GB" sz="2400" baseline="0" dirty="0" err="1" smtClean="0">
                          <a:solidFill>
                            <a:srgbClr val="00453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spss</a:t>
                      </a:r>
                      <a:endParaRPr lang="en-GB" sz="2400" dirty="0">
                        <a:solidFill>
                          <a:srgbClr val="00453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7772400" cy="1143000"/>
          </a:xfrm>
        </p:spPr>
        <p:txBody>
          <a:bodyPr/>
          <a:lstStyle/>
          <a:p>
            <a:r>
              <a:rPr lang="en-US" dirty="0" smtClean="0"/>
              <a:t>What was changed?</a:t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7772400" cy="1143000"/>
          </a:xfrm>
        </p:spPr>
        <p:txBody>
          <a:bodyPr/>
          <a:lstStyle/>
          <a:p>
            <a:r>
              <a:rPr lang="en-US" dirty="0" smtClean="0"/>
              <a:t>Was it useful?</a:t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95536" y="2060848"/>
            <a:ext cx="842486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4530"/>
                </a:solidFill>
              </a:rPr>
              <a:t>Surveyed 51 students who were given the handout:</a:t>
            </a:r>
          </a:p>
          <a:p>
            <a:endParaRPr lang="en-GB" sz="2400" dirty="0">
              <a:solidFill>
                <a:srgbClr val="00453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GB" sz="2400" dirty="0">
                <a:solidFill>
                  <a:srgbClr val="004530"/>
                </a:solidFill>
              </a:rPr>
              <a:t> Quality/Usefulness</a:t>
            </a:r>
          </a:p>
          <a:p>
            <a:pPr lvl="1">
              <a:buFont typeface="Arial" charset="0"/>
              <a:buChar char="•"/>
            </a:pPr>
            <a:endParaRPr lang="en-GB" sz="2400" dirty="0">
              <a:solidFill>
                <a:srgbClr val="00453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GB" sz="2400" dirty="0">
                <a:solidFill>
                  <a:srgbClr val="004530"/>
                </a:solidFill>
              </a:rPr>
              <a:t> OER specific – briefed on OER but not validated</a:t>
            </a:r>
          </a:p>
          <a:p>
            <a:endParaRPr lang="en-GB" sz="2400" dirty="0">
              <a:solidFill>
                <a:srgbClr val="004530"/>
              </a:solidFill>
            </a:endParaRPr>
          </a:p>
          <a:p>
            <a:endParaRPr lang="en-GB" sz="2400" dirty="0">
              <a:solidFill>
                <a:srgbClr val="004530"/>
              </a:solidFill>
            </a:endParaRPr>
          </a:p>
          <a:p>
            <a:pPr>
              <a:buFont typeface="Arial" charset="0"/>
              <a:buChar char="•"/>
            </a:pPr>
            <a:endParaRPr lang="en-GB" sz="2400" dirty="0">
              <a:solidFill>
                <a:srgbClr val="004530"/>
              </a:solidFill>
            </a:endParaRPr>
          </a:p>
          <a:p>
            <a:endParaRPr lang="en-GB" sz="2400" dirty="0">
              <a:solidFill>
                <a:srgbClr val="004530"/>
              </a:solidFill>
            </a:endParaRPr>
          </a:p>
          <a:p>
            <a:endParaRPr lang="en-GB" dirty="0">
              <a:solidFill>
                <a:srgbClr val="004530"/>
              </a:solidFill>
            </a:endParaRPr>
          </a:p>
          <a:p>
            <a:endParaRPr lang="en-GB" dirty="0">
              <a:solidFill>
                <a:srgbClr val="004530"/>
              </a:solidFill>
            </a:endParaRPr>
          </a:p>
          <a:p>
            <a:endParaRPr lang="en-GB" dirty="0">
              <a:solidFill>
                <a:srgbClr val="00453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hart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09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078788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078788" cy="20574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About Nottingham</a:t>
            </a:r>
          </a:p>
          <a:p>
            <a:r>
              <a:rPr lang="en-US" dirty="0" smtClean="0">
                <a:ea typeface="ＭＳ Ｐゴシック" pitchFamily="34" charset="-128"/>
              </a:rPr>
              <a:t>What is Open Nottingham?</a:t>
            </a:r>
          </a:p>
          <a:p>
            <a:r>
              <a:rPr lang="en-US" dirty="0" smtClean="0">
                <a:ea typeface="ＭＳ Ｐゴシック" pitchFamily="34" charset="-128"/>
              </a:rPr>
              <a:t>Tools and Support</a:t>
            </a:r>
          </a:p>
          <a:p>
            <a:r>
              <a:rPr lang="en-US" dirty="0" smtClean="0">
                <a:ea typeface="ＭＳ Ｐゴシック" pitchFamily="34" charset="-128"/>
              </a:rPr>
              <a:t>Impact Case Studies</a:t>
            </a:r>
          </a:p>
          <a:p>
            <a:r>
              <a:rPr lang="en-US" dirty="0" smtClean="0">
                <a:ea typeface="ＭＳ Ｐゴシック" pitchFamily="34" charset="-128"/>
              </a:rPr>
              <a:t>Next steps</a:t>
            </a:r>
          </a:p>
        </p:txBody>
      </p:sp>
      <p:pic>
        <p:nvPicPr>
          <p:cNvPr id="5" name="Picture 2" descr="http://www.nottingham.ac.uk/xpert/attribution/pictureattrib/mangle.php?url=http://farm5.static.flickr.com/5049/5232618407_01e39316c9_b.jpg&amp;original_url=http://www.flickr.com/50687522@N00/5232618407/&amp;license=flickr_1&amp;flickr_id=5232618407&amp;size=toolk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12776"/>
            <a:ext cx="2671030" cy="4842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052736"/>
            <a:ext cx="864095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512"/>
            <a:ext cx="8640960" cy="554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hart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512"/>
            <a:ext cx="8640960" cy="554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052736"/>
            <a:ext cx="86409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691680" y="3789040"/>
            <a:ext cx="503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508104" y="2204864"/>
            <a:ext cx="4318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whe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</a:t>
            </a:r>
          </a:p>
          <a:p>
            <a:r>
              <a:rPr lang="en-GB" dirty="0">
                <a:solidFill>
                  <a:schemeClr val="bg1"/>
                </a:solidFill>
              </a:rPr>
              <a:t>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380312" y="2708920"/>
            <a:ext cx="43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wha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6409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572000" y="2780928"/>
            <a:ext cx="504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092280" y="3212976"/>
            <a:ext cx="5048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467544" y="1844824"/>
            <a:ext cx="806489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14350" indent="-514350" algn="just" eaLnBrk="0" hangingPunct="0">
              <a:buFont typeface="Arial" pitchFamily="34" charset="0"/>
              <a:buChar char="•"/>
            </a:pPr>
            <a:r>
              <a:rPr lang="en-GB" sz="2800" dirty="0">
                <a:solidFill>
                  <a:srgbClr val="004530"/>
                </a:solidFill>
                <a:ea typeface="Calibri" pitchFamily="34" charset="0"/>
                <a:cs typeface="Times New Roman" pitchFamily="18" charset="0"/>
              </a:rPr>
              <a:t>Practical </a:t>
            </a:r>
            <a:r>
              <a:rPr lang="en-GB" sz="2800" dirty="0" smtClean="0">
                <a:solidFill>
                  <a:srgbClr val="004530"/>
                </a:solidFill>
                <a:ea typeface="Calibri" pitchFamily="34" charset="0"/>
                <a:cs typeface="Times New Roman" pitchFamily="18" charset="0"/>
              </a:rPr>
              <a:t>reuse </a:t>
            </a:r>
            <a:r>
              <a:rPr lang="en-GB" sz="2800" dirty="0">
                <a:solidFill>
                  <a:srgbClr val="004530"/>
                </a:solidFill>
                <a:ea typeface="Calibri" pitchFamily="34" charset="0"/>
                <a:cs typeface="Times New Roman" pitchFamily="18" charset="0"/>
              </a:rPr>
              <a:t>(anyone can do this)</a:t>
            </a:r>
          </a:p>
          <a:p>
            <a:pPr marL="971550" lvl="1" indent="-514350" algn="just" eaLnBrk="0" hangingPunct="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530"/>
                </a:solidFill>
                <a:ea typeface="Calibri" pitchFamily="34" charset="0"/>
                <a:cs typeface="Times New Roman" pitchFamily="18" charset="0"/>
              </a:rPr>
              <a:t>Reuse to be found in the everyday?</a:t>
            </a:r>
          </a:p>
          <a:p>
            <a:pPr marL="971550" lvl="1" indent="-514350" algn="just" eaLnBrk="0" hangingPunct="0"/>
            <a:endParaRPr lang="en-GB" sz="2400" dirty="0">
              <a:solidFill>
                <a:srgbClr val="004530"/>
              </a:solidFill>
              <a:ea typeface="Calibri" pitchFamily="34" charset="0"/>
              <a:cs typeface="Times New Roman" pitchFamily="18" charset="0"/>
            </a:endParaRPr>
          </a:p>
          <a:p>
            <a:pPr marL="514350" indent="-514350" algn="just" eaLnBrk="0" hangingPunct="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4530"/>
                </a:solidFill>
                <a:ea typeface="Calibri" pitchFamily="34" charset="0"/>
                <a:cs typeface="Times New Roman" pitchFamily="18" charset="0"/>
              </a:rPr>
              <a:t>OERs </a:t>
            </a:r>
            <a:r>
              <a:rPr lang="en-GB" sz="2800" dirty="0">
                <a:solidFill>
                  <a:srgbClr val="004530"/>
                </a:solidFill>
                <a:ea typeface="Calibri" pitchFamily="34" charset="0"/>
                <a:cs typeface="Times New Roman" pitchFamily="18" charset="0"/>
              </a:rPr>
              <a:t>can save time without compromising quality and students are using them</a:t>
            </a:r>
          </a:p>
          <a:p>
            <a:pPr marL="514350" indent="-514350" algn="just" eaLnBrk="0" hangingPunct="0">
              <a:buFont typeface="Arial" pitchFamily="34" charset="0"/>
              <a:buChar char="•"/>
            </a:pPr>
            <a:endParaRPr lang="en-GB" sz="2800" dirty="0">
              <a:solidFill>
                <a:srgbClr val="004530"/>
              </a:solidFill>
              <a:ea typeface="Calibri" pitchFamily="34" charset="0"/>
              <a:cs typeface="Times New Roman" pitchFamily="18" charset="0"/>
            </a:endParaRPr>
          </a:p>
          <a:p>
            <a:pPr marL="514350" indent="-514350" algn="just" eaLnBrk="0" hangingPunct="0">
              <a:buFont typeface="Arial" pitchFamily="34" charset="0"/>
              <a:buChar char="•"/>
            </a:pPr>
            <a:r>
              <a:rPr lang="en-GB" sz="2800" dirty="0">
                <a:solidFill>
                  <a:srgbClr val="004530"/>
                </a:solidFill>
                <a:ea typeface="Calibri" pitchFamily="34" charset="0"/>
                <a:cs typeface="Times New Roman" pitchFamily="18" charset="0"/>
              </a:rPr>
              <a:t>Economies of scale</a:t>
            </a:r>
          </a:p>
          <a:p>
            <a:pPr marL="514350" indent="-514350" algn="just" eaLnBrk="0" hangingPunct="0">
              <a:buFont typeface="Arial" pitchFamily="34" charset="0"/>
              <a:buChar char="•"/>
            </a:pPr>
            <a:endParaRPr lang="en-GB" sz="2800" dirty="0">
              <a:solidFill>
                <a:srgbClr val="004530"/>
              </a:solidFill>
              <a:ea typeface="Calibri" pitchFamily="34" charset="0"/>
              <a:cs typeface="Times New Roman" pitchFamily="18" charset="0"/>
            </a:endParaRPr>
          </a:p>
          <a:p>
            <a:pPr marL="514350" indent="-514350" algn="just" eaLnBrk="0" hangingPunct="0">
              <a:buFont typeface="Arial" pitchFamily="34" charset="0"/>
              <a:buChar char="•"/>
            </a:pPr>
            <a:r>
              <a:rPr lang="en-GB" sz="2800" dirty="0">
                <a:solidFill>
                  <a:srgbClr val="004530"/>
                </a:solidFill>
                <a:ea typeface="Calibri" pitchFamily="34" charset="0"/>
                <a:cs typeface="Times New Roman" pitchFamily="18" charset="0"/>
              </a:rPr>
              <a:t>Understanding how students use web based educational resources will help inform OER</a:t>
            </a:r>
          </a:p>
          <a:p>
            <a:pPr algn="just" eaLnBrk="0" hangingPunct="0"/>
            <a:endParaRPr lang="en-GB" sz="2800" dirty="0">
              <a:solidFill>
                <a:srgbClr val="003366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en-GB" sz="2800" dirty="0">
              <a:solidFill>
                <a:srgbClr val="0033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7772400" cy="625624"/>
          </a:xfrm>
        </p:spPr>
        <p:txBody>
          <a:bodyPr/>
          <a:lstStyle/>
          <a:p>
            <a:r>
              <a:rPr lang="en-US" dirty="0" smtClean="0"/>
              <a:t>Key findings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8775" y="1619250"/>
            <a:ext cx="8785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101013" cy="1079500"/>
          </a:xfrm>
        </p:spPr>
        <p:txBody>
          <a:bodyPr/>
          <a:lstStyle/>
          <a:p>
            <a:pPr marL="742950" indent="-742950" algn="ctr"/>
            <a:r>
              <a:rPr lang="en-GB" smtClean="0"/>
              <a:t>Knowledge Without Borders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67544" y="1988840"/>
            <a:ext cx="82804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rgbClr val="004530"/>
                </a:solidFill>
              </a:rPr>
              <a:t>Giovanna </a:t>
            </a:r>
            <a:r>
              <a:rPr lang="en-GB" sz="2800" dirty="0" err="1">
                <a:solidFill>
                  <a:srgbClr val="004530"/>
                </a:solidFill>
              </a:rPr>
              <a:t>Comerio</a:t>
            </a:r>
            <a:r>
              <a:rPr lang="en-GB" sz="2800" dirty="0">
                <a:solidFill>
                  <a:srgbClr val="004530"/>
                </a:solidFill>
              </a:rPr>
              <a:t> and Dr Philippe </a:t>
            </a:r>
            <a:r>
              <a:rPr lang="en-GB" sz="2800" dirty="0" err="1">
                <a:solidFill>
                  <a:srgbClr val="004530"/>
                </a:solidFill>
              </a:rPr>
              <a:t>Delcloque</a:t>
            </a:r>
            <a:r>
              <a:rPr lang="en-GB" sz="2800" dirty="0">
                <a:solidFill>
                  <a:srgbClr val="004530"/>
                </a:solidFill>
              </a:rPr>
              <a:t/>
            </a:r>
            <a:br>
              <a:rPr lang="en-GB" sz="2800" dirty="0">
                <a:solidFill>
                  <a:srgbClr val="004530"/>
                </a:solidFill>
              </a:rPr>
            </a:br>
            <a:endParaRPr lang="en-GB" sz="2800" dirty="0">
              <a:solidFill>
                <a:srgbClr val="004530"/>
              </a:solidFill>
            </a:endParaRPr>
          </a:p>
          <a:p>
            <a:r>
              <a:rPr lang="en-GB" sz="2800" dirty="0">
                <a:solidFill>
                  <a:srgbClr val="004530"/>
                </a:solidFill>
              </a:rPr>
              <a:t>Division of International Communications, Ningbo</a:t>
            </a:r>
          </a:p>
          <a:p>
            <a:endParaRPr lang="en-GB" sz="2800" dirty="0">
              <a:solidFill>
                <a:srgbClr val="004530"/>
              </a:solidFill>
            </a:endParaRPr>
          </a:p>
          <a:p>
            <a:r>
              <a:rPr lang="en-GB" sz="2800" dirty="0">
                <a:solidFill>
                  <a:srgbClr val="004530"/>
                </a:solidFill>
              </a:rPr>
              <a:t>Listening activities for beginners in French</a:t>
            </a:r>
          </a:p>
          <a:p>
            <a:endParaRPr lang="en-GB" sz="2800" dirty="0">
              <a:solidFill>
                <a:srgbClr val="003366"/>
              </a:solidFill>
            </a:endParaRPr>
          </a:p>
          <a:p>
            <a:r>
              <a:rPr lang="en-GB" sz="2800" b="1" dirty="0">
                <a:hlinkClick r:id="rId2"/>
              </a:rPr>
              <a:t>http://</a:t>
            </a:r>
            <a:r>
              <a:rPr lang="en-GB" sz="2800" b="1" dirty="0" smtClean="0">
                <a:hlinkClick r:id="rId2"/>
              </a:rPr>
              <a:t>tinyurl.com/ONCaseStudy</a:t>
            </a:r>
            <a:r>
              <a:rPr lang="en-GB" sz="2800" b="1" dirty="0" smtClean="0"/>
              <a:t>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>
                <a:solidFill>
                  <a:srgbClr val="003366"/>
                </a:solidFill>
              </a:rPr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1219200"/>
            <a:ext cx="7772400" cy="62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ＭＳ Ｐゴシック" pitchFamily="-8" charset="-128"/>
                <a:cs typeface="ＭＳ Ｐゴシック" pitchFamily="-8" charset="-128"/>
              </a:rPr>
              <a:t>International reuse @ UNNC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ＭＳ Ｐゴシック" pitchFamily="-8" charset="-128"/>
                <a:cs typeface="ＭＳ Ｐゴシック" pitchFamily="-8" charset="-128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j-lt"/>
              <a:ea typeface="ＭＳ Ｐゴシック" pitchFamily="-8" charset="-128"/>
              <a:cs typeface="ＭＳ Ｐゴシック" pitchFamily="-8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8775" y="1619250"/>
            <a:ext cx="8785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101013" cy="1079500"/>
          </a:xfrm>
        </p:spPr>
        <p:txBody>
          <a:bodyPr/>
          <a:lstStyle/>
          <a:p>
            <a:pPr marL="742950" indent="-742950" algn="ctr"/>
            <a:r>
              <a:rPr lang="en-GB" smtClean="0"/>
              <a:t>Student Use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23850" y="1700213"/>
            <a:ext cx="8280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3366"/>
                </a:solidFill>
              </a:rPr>
              <a:t>Students given links to U-Now to access materials</a:t>
            </a:r>
          </a:p>
          <a:p>
            <a:endParaRPr lang="en-GB" sz="2800" dirty="0">
              <a:solidFill>
                <a:srgbClr val="003366"/>
              </a:solidFill>
            </a:endParaRPr>
          </a:p>
          <a:p>
            <a:endParaRPr lang="en-GB" sz="2800" dirty="0">
              <a:solidFill>
                <a:srgbClr val="003366"/>
              </a:solidFill>
            </a:endParaRPr>
          </a:p>
          <a:p>
            <a:pPr algn="ctr"/>
            <a:r>
              <a:rPr lang="en-GB" sz="2800" dirty="0">
                <a:solidFill>
                  <a:srgbClr val="004530"/>
                </a:solidFill>
              </a:rPr>
              <a:t>“good results not only for the listening but also for the culture knowledge and the enhancement of students autonomy.”</a:t>
            </a:r>
          </a:p>
          <a:p>
            <a:endParaRPr lang="en-GB" sz="2800" dirty="0">
              <a:solidFill>
                <a:srgbClr val="003366"/>
              </a:solidFill>
            </a:endParaRP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8775" y="1619250"/>
            <a:ext cx="8785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101013" cy="1079500"/>
          </a:xfrm>
        </p:spPr>
        <p:txBody>
          <a:bodyPr/>
          <a:lstStyle/>
          <a:p>
            <a:pPr marL="742950" indent="-742950" algn="ctr"/>
            <a:r>
              <a:rPr lang="en-GB" smtClean="0"/>
              <a:t>Student Use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50825" y="1052513"/>
            <a:ext cx="8281988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 dirty="0">
              <a:solidFill>
                <a:srgbClr val="003366"/>
              </a:solidFill>
            </a:endParaRPr>
          </a:p>
          <a:p>
            <a:endParaRPr lang="en-GB" sz="2800" dirty="0">
              <a:solidFill>
                <a:srgbClr val="003366"/>
              </a:solidFill>
            </a:endParaRPr>
          </a:p>
          <a:p>
            <a:endParaRPr lang="en-GB" sz="2800" dirty="0">
              <a:solidFill>
                <a:srgbClr val="003366"/>
              </a:solidFill>
            </a:endParaRPr>
          </a:p>
          <a:p>
            <a:pPr algn="ctr"/>
            <a:r>
              <a:rPr lang="en-GB" sz="2800" dirty="0">
                <a:solidFill>
                  <a:srgbClr val="004530"/>
                </a:solidFill>
              </a:rPr>
              <a:t>“….interested in using U-Now resources…because it was like a safe “sandbox”, before starting browsing and evaluating academic resources in the Web.”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8775" y="1619250"/>
            <a:ext cx="8785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101013" cy="1079500"/>
          </a:xfrm>
        </p:spPr>
        <p:txBody>
          <a:bodyPr/>
          <a:lstStyle/>
          <a:p>
            <a:pPr marL="742950" indent="-742950" algn="ctr"/>
            <a:r>
              <a:rPr lang="en-GB" smtClean="0"/>
              <a:t>Student Use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50825" y="1052513"/>
            <a:ext cx="8281988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 dirty="0">
              <a:solidFill>
                <a:srgbClr val="003366"/>
              </a:solidFill>
            </a:endParaRPr>
          </a:p>
          <a:p>
            <a:endParaRPr lang="en-GB" sz="2800" dirty="0">
              <a:solidFill>
                <a:srgbClr val="003366"/>
              </a:solidFill>
            </a:endParaRPr>
          </a:p>
          <a:p>
            <a:endParaRPr lang="en-GB" sz="2800" dirty="0">
              <a:solidFill>
                <a:srgbClr val="003366"/>
              </a:solidFill>
            </a:endParaRPr>
          </a:p>
          <a:p>
            <a:pPr algn="ctr"/>
            <a:r>
              <a:rPr lang="en-GB" sz="2800" dirty="0">
                <a:solidFill>
                  <a:srgbClr val="004530"/>
                </a:solidFill>
              </a:rPr>
              <a:t>“…interested in the concept of “open” learning sources as learning opportunity for everybody.”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58329" y="1524148"/>
            <a:ext cx="7886079" cy="47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4530"/>
              </a:buClr>
              <a:defRPr/>
            </a:pPr>
            <a:endParaRPr lang="en-GB" sz="1400" dirty="0">
              <a:solidFill>
                <a:srgbClr val="003366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4530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4530"/>
                </a:solidFill>
                <a:latin typeface="+mn-lt"/>
              </a:rPr>
              <a:t>Research led institution</a:t>
            </a:r>
          </a:p>
          <a:p>
            <a:pPr marL="342900" indent="-342900">
              <a:spcBef>
                <a:spcPct val="20000"/>
              </a:spcBef>
              <a:buClr>
                <a:srgbClr val="004530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4530"/>
                </a:solidFill>
                <a:latin typeface="+mn-lt"/>
              </a:rPr>
              <a:t>Student numbers</a:t>
            </a:r>
          </a:p>
          <a:p>
            <a:pPr marL="800100" lvl="1" indent="-342900">
              <a:spcBef>
                <a:spcPct val="20000"/>
              </a:spcBef>
              <a:buClr>
                <a:srgbClr val="004530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004530"/>
                </a:solidFill>
                <a:latin typeface="+mn-lt"/>
              </a:rPr>
              <a:t>40,000 students </a:t>
            </a:r>
            <a:r>
              <a:rPr lang="en-GB" sz="2000" dirty="0">
                <a:solidFill>
                  <a:srgbClr val="004530"/>
                </a:solidFill>
                <a:latin typeface="+mn-lt"/>
              </a:rPr>
              <a:t>(</a:t>
            </a:r>
            <a:r>
              <a:rPr lang="en-GB" sz="2000" dirty="0" err="1">
                <a:solidFill>
                  <a:srgbClr val="004530"/>
                </a:solidFill>
                <a:latin typeface="+mn-lt"/>
              </a:rPr>
              <a:t>postgrad</a:t>
            </a:r>
            <a:r>
              <a:rPr lang="en-GB" sz="2000" dirty="0">
                <a:solidFill>
                  <a:srgbClr val="004530"/>
                </a:solidFill>
                <a:latin typeface="+mn-lt"/>
              </a:rPr>
              <a:t> and undergrad)</a:t>
            </a:r>
          </a:p>
          <a:p>
            <a:pPr marL="800100" lvl="1" indent="-342900">
              <a:spcBef>
                <a:spcPct val="20000"/>
              </a:spcBef>
              <a:buClr>
                <a:srgbClr val="004530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004530"/>
                </a:solidFill>
                <a:latin typeface="+mn-lt"/>
              </a:rPr>
              <a:t>6,000 international </a:t>
            </a:r>
            <a:r>
              <a:rPr lang="en-GB" sz="2000" dirty="0">
                <a:solidFill>
                  <a:srgbClr val="004530"/>
                </a:solidFill>
                <a:latin typeface="+mn-lt"/>
              </a:rPr>
              <a:t>(130 countries)</a:t>
            </a:r>
          </a:p>
          <a:p>
            <a:pPr marL="800100" lvl="1" indent="-342900">
              <a:spcBef>
                <a:spcPct val="20000"/>
              </a:spcBef>
              <a:buClr>
                <a:srgbClr val="004530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004530"/>
                </a:solidFill>
                <a:latin typeface="+mn-lt"/>
              </a:rPr>
              <a:t>Six campuses </a:t>
            </a:r>
            <a:r>
              <a:rPr lang="en-GB" sz="2000" dirty="0">
                <a:solidFill>
                  <a:srgbClr val="004530"/>
                </a:solidFill>
                <a:latin typeface="+mn-lt"/>
              </a:rPr>
              <a:t>(inc. China and Malaysia)</a:t>
            </a:r>
          </a:p>
          <a:p>
            <a:pPr marL="342900" indent="-342900">
              <a:spcBef>
                <a:spcPct val="20000"/>
              </a:spcBef>
              <a:buClr>
                <a:srgbClr val="004530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4530"/>
                </a:solidFill>
                <a:latin typeface="+mn-lt"/>
              </a:rPr>
              <a:t>Learning Technology Support</a:t>
            </a:r>
          </a:p>
          <a:p>
            <a:pPr marL="800100" lvl="1" indent="-342900">
              <a:spcBef>
                <a:spcPct val="20000"/>
              </a:spcBef>
              <a:buClr>
                <a:srgbClr val="004530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4530"/>
                </a:solidFill>
                <a:latin typeface="+mn-lt"/>
              </a:rPr>
              <a:t>Learning Engagement Team</a:t>
            </a:r>
          </a:p>
          <a:p>
            <a:pPr marL="1257300" lvl="2" indent="-342900">
              <a:spcBef>
                <a:spcPct val="20000"/>
              </a:spcBef>
              <a:buClr>
                <a:srgbClr val="004530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4530"/>
                </a:solidFill>
                <a:latin typeface="+mn-lt"/>
              </a:rPr>
              <a:t>VLEs</a:t>
            </a:r>
          </a:p>
          <a:p>
            <a:pPr marL="1257300" lvl="2" indent="-342900">
              <a:spcBef>
                <a:spcPct val="20000"/>
              </a:spcBef>
              <a:buClr>
                <a:srgbClr val="004530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4530"/>
                </a:solidFill>
                <a:latin typeface="+mn-lt"/>
              </a:rPr>
              <a:t>E-assessment</a:t>
            </a:r>
          </a:p>
          <a:p>
            <a:pPr marL="800100" lvl="1" indent="-342900">
              <a:spcBef>
                <a:spcPct val="20000"/>
              </a:spcBef>
              <a:buClr>
                <a:srgbClr val="004530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4530"/>
                </a:solidFill>
                <a:latin typeface="+mn-lt"/>
              </a:rPr>
              <a:t>Learning Innovation Team</a:t>
            </a:r>
          </a:p>
          <a:p>
            <a:pPr marL="1257300" lvl="2" indent="-342900">
              <a:spcBef>
                <a:spcPct val="20000"/>
              </a:spcBef>
              <a:buClr>
                <a:srgbClr val="004530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4530"/>
                </a:solidFill>
                <a:latin typeface="+mn-lt"/>
              </a:rPr>
              <a:t>Video production</a:t>
            </a:r>
          </a:p>
          <a:p>
            <a:pPr marL="1257300" lvl="2" indent="-342900">
              <a:spcBef>
                <a:spcPct val="20000"/>
              </a:spcBef>
              <a:buClr>
                <a:srgbClr val="004530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4530"/>
                </a:solidFill>
                <a:latin typeface="+mn-lt"/>
              </a:rPr>
              <a:t>E-learning development (Xerte)</a:t>
            </a:r>
          </a:p>
          <a:p>
            <a:pPr marL="800100" lvl="1" indent="-342900">
              <a:spcBef>
                <a:spcPct val="20000"/>
              </a:spcBef>
              <a:buClr>
                <a:srgbClr val="004530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4530"/>
                </a:solidFill>
                <a:latin typeface="+mn-lt"/>
              </a:rPr>
              <a:t>Open Learning </a:t>
            </a:r>
            <a:endParaRPr lang="en-US" dirty="0">
              <a:solidFill>
                <a:srgbClr val="004530"/>
              </a:solidFill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Nottingham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82261"/>
            <a:ext cx="3501951" cy="2418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23850" y="620713"/>
            <a:ext cx="8281988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 dirty="0">
              <a:solidFill>
                <a:srgbClr val="003366"/>
              </a:solidFill>
            </a:endParaRPr>
          </a:p>
          <a:p>
            <a:endParaRPr lang="en-GB" sz="2800" dirty="0">
              <a:solidFill>
                <a:srgbClr val="003366"/>
              </a:solidFill>
            </a:endParaRPr>
          </a:p>
          <a:p>
            <a:endParaRPr lang="en-GB" sz="2800" dirty="0">
              <a:solidFill>
                <a:srgbClr val="003366"/>
              </a:solidFill>
            </a:endParaRPr>
          </a:p>
          <a:p>
            <a:r>
              <a:rPr lang="en-GB" sz="2800" dirty="0">
                <a:solidFill>
                  <a:srgbClr val="003366"/>
                </a:solidFill>
              </a:rPr>
              <a:t>Level 2 designing for level 1:</a:t>
            </a:r>
          </a:p>
          <a:p>
            <a:endParaRPr lang="en-GB" sz="2800" dirty="0">
              <a:solidFill>
                <a:srgbClr val="003366"/>
              </a:solidFill>
            </a:endParaRPr>
          </a:p>
          <a:p>
            <a:pPr algn="ctr"/>
            <a:r>
              <a:rPr lang="en-GB" sz="2800" dirty="0">
                <a:solidFill>
                  <a:srgbClr val="004530"/>
                </a:solidFill>
              </a:rPr>
              <a:t>“they were pleased to collaborate….creation of free learning resources, as taking a responsible role in the community/society”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8775" y="1619250"/>
            <a:ext cx="8785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101013" cy="1079500"/>
          </a:xfrm>
        </p:spPr>
        <p:txBody>
          <a:bodyPr/>
          <a:lstStyle/>
          <a:p>
            <a:pPr marL="742950" indent="-742950" algn="ctr"/>
            <a:r>
              <a:rPr lang="en-GB" smtClean="0"/>
              <a:t>Student Use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8775" y="1619250"/>
            <a:ext cx="8785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101013" cy="1079500"/>
          </a:xfrm>
        </p:spPr>
        <p:txBody>
          <a:bodyPr/>
          <a:lstStyle/>
          <a:p>
            <a:pPr marL="742950" indent="-742950" algn="ctr"/>
            <a:r>
              <a:rPr lang="en-GB" smtClean="0"/>
              <a:t>Student Use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50825" y="1052513"/>
            <a:ext cx="8281988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 dirty="0">
              <a:solidFill>
                <a:srgbClr val="003366"/>
              </a:solidFill>
            </a:endParaRPr>
          </a:p>
          <a:p>
            <a:endParaRPr lang="en-GB" sz="2800" dirty="0">
              <a:solidFill>
                <a:srgbClr val="003366"/>
              </a:solidFill>
            </a:endParaRPr>
          </a:p>
          <a:p>
            <a:endParaRPr lang="en-GB" sz="2800" dirty="0">
              <a:solidFill>
                <a:srgbClr val="003366"/>
              </a:solidFill>
            </a:endParaRPr>
          </a:p>
          <a:p>
            <a:pPr algn="ctr"/>
            <a:r>
              <a:rPr lang="en-GB" sz="2800" dirty="0">
                <a:solidFill>
                  <a:srgbClr val="004530"/>
                </a:solidFill>
              </a:rPr>
              <a:t>“….personal satisfaction in becoming an “author” in French for something official”.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8775" y="1619250"/>
            <a:ext cx="8785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101013" cy="1079500"/>
          </a:xfrm>
        </p:spPr>
        <p:txBody>
          <a:bodyPr/>
          <a:lstStyle/>
          <a:p>
            <a:pPr marL="742950" indent="-742950" algn="ctr"/>
            <a:r>
              <a:rPr lang="en-GB" smtClean="0"/>
              <a:t>Knowledge without borders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50825" y="1052513"/>
            <a:ext cx="828198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 dirty="0">
              <a:solidFill>
                <a:srgbClr val="003366"/>
              </a:solidFill>
            </a:endParaRPr>
          </a:p>
          <a:p>
            <a:endParaRPr lang="en-GB" sz="2800" dirty="0">
              <a:solidFill>
                <a:srgbClr val="003366"/>
              </a:solidFill>
            </a:endParaRPr>
          </a:p>
          <a:p>
            <a:endParaRPr lang="en-GB" sz="2800" dirty="0">
              <a:solidFill>
                <a:srgbClr val="003366"/>
              </a:solidFill>
            </a:endParaRPr>
          </a:p>
          <a:p>
            <a:pPr algn="ctr"/>
            <a:r>
              <a:rPr lang="en-GB" sz="2800" dirty="0">
                <a:solidFill>
                  <a:srgbClr val="004530"/>
                </a:solidFill>
              </a:rPr>
              <a:t>“they are now using some of the (</a:t>
            </a:r>
            <a:r>
              <a:rPr lang="en-GB" sz="2800" dirty="0">
                <a:solidFill>
                  <a:srgbClr val="003366"/>
                </a:solidFill>
                <a:hlinkClick r:id="rId2" action="ppaction://hlinkfile"/>
              </a:rPr>
              <a:t>unow.nottingham.ac.uk</a:t>
            </a:r>
            <a:r>
              <a:rPr lang="en-GB" sz="2800" dirty="0">
                <a:solidFill>
                  <a:srgbClr val="004530"/>
                </a:solidFill>
              </a:rPr>
              <a:t>) resources created by other lecturers and they are understanding that we are one university for true!”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8775" y="1619250"/>
            <a:ext cx="8785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101013" cy="1079500"/>
          </a:xfrm>
        </p:spPr>
        <p:txBody>
          <a:bodyPr/>
          <a:lstStyle/>
          <a:p>
            <a:pPr marL="742950" indent="-742950" algn="ctr"/>
            <a:r>
              <a:rPr lang="en-GB" smtClean="0"/>
              <a:t>Student OER 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51520" y="692696"/>
            <a:ext cx="8568952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800" dirty="0">
              <a:solidFill>
                <a:srgbClr val="003366"/>
              </a:solidFill>
            </a:endParaRPr>
          </a:p>
          <a:p>
            <a:endParaRPr lang="en-GB" sz="2800" dirty="0">
              <a:solidFill>
                <a:srgbClr val="003366"/>
              </a:solidFill>
            </a:endParaRPr>
          </a:p>
          <a:p>
            <a:endParaRPr lang="en-GB" sz="2800" dirty="0">
              <a:solidFill>
                <a:srgbClr val="003366"/>
              </a:solidFill>
            </a:endParaRPr>
          </a:p>
          <a:p>
            <a:pPr algn="ctr"/>
            <a:r>
              <a:rPr lang="en-GB" sz="2800" dirty="0">
                <a:solidFill>
                  <a:srgbClr val="003366"/>
                </a:solidFill>
              </a:rPr>
              <a:t>Next phase includes student created materials being added as OER to a new U-Now module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 descr="u-Now.JPG"/>
          <p:cNvPicPr>
            <a:picLocks noChangeAspect="1"/>
          </p:cNvPicPr>
          <p:nvPr/>
        </p:nvPicPr>
        <p:blipFill>
          <a:blip r:embed="rId3" cstate="email"/>
          <a:srcRect l="-1754" t="-3509" r="-1755" b="-1442"/>
          <a:stretch>
            <a:fillRect/>
          </a:stretch>
        </p:blipFill>
        <p:spPr>
          <a:xfrm>
            <a:off x="2411760" y="3429000"/>
            <a:ext cx="415406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5415136" cy="3803104"/>
          </a:xfrm>
        </p:spPr>
        <p:txBody>
          <a:bodyPr/>
          <a:lstStyle/>
          <a:p>
            <a:r>
              <a:rPr lang="en-GB" dirty="0" smtClean="0"/>
              <a:t>Open Nottingham is a Learning and Teaching ‘Grand Challenge’</a:t>
            </a:r>
          </a:p>
          <a:p>
            <a:r>
              <a:rPr lang="en-GB" dirty="0" smtClean="0"/>
              <a:t>Online prospectuses</a:t>
            </a:r>
          </a:p>
          <a:p>
            <a:r>
              <a:rPr lang="en-GB" dirty="0" smtClean="0"/>
              <a:t>LMS (</a:t>
            </a:r>
            <a:r>
              <a:rPr lang="en-GB" dirty="0" err="1" smtClean="0"/>
              <a:t>Moodle</a:t>
            </a:r>
            <a:r>
              <a:rPr lang="en-GB" dirty="0" smtClean="0"/>
              <a:t>) integration</a:t>
            </a:r>
          </a:p>
          <a:p>
            <a:r>
              <a:rPr lang="en-GB" dirty="0" smtClean="0"/>
              <a:t>Update of U-Now</a:t>
            </a:r>
          </a:p>
          <a:p>
            <a:pPr lvl="1"/>
            <a:r>
              <a:rPr lang="en-GB" dirty="0" smtClean="0"/>
              <a:t>Promoting staff contributions</a:t>
            </a:r>
          </a:p>
          <a:p>
            <a:r>
              <a:rPr lang="en-GB" dirty="0" smtClean="0"/>
              <a:t>Understanding students use of web based resources</a:t>
            </a:r>
          </a:p>
          <a:p>
            <a:r>
              <a:rPr lang="en-GB" dirty="0" smtClean="0"/>
              <a:t>Reward and recognition?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http://www.nottingham.ac.uk/xpert/attribution/pictureattrib/mangle.php?url=http://farm5.static.flickr.com/5049/5232618407_01e39316c9_b.jpg&amp;original_url=http://www.flickr.com/50687522@N00/5232618407/&amp;license=flickr_1&amp;flickr_id=5232618407&amp;size=toolk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12776"/>
            <a:ext cx="2671030" cy="4842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276475"/>
            <a:ext cx="38385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Open Nottingham?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58775" y="1774031"/>
            <a:ext cx="7813675" cy="2375049"/>
          </a:xfrm>
        </p:spPr>
        <p:txBody>
          <a:bodyPr/>
          <a:lstStyle/>
          <a:p>
            <a:r>
              <a:rPr lang="en-GB" sz="2400" dirty="0" smtClean="0"/>
              <a:t>U-Now – OCW/OER</a:t>
            </a:r>
          </a:p>
          <a:p>
            <a:pPr lvl="1"/>
            <a:r>
              <a:rPr lang="en-GB" sz="2000" dirty="0" smtClean="0"/>
              <a:t>Launched 2007</a:t>
            </a:r>
          </a:p>
          <a:p>
            <a:pPr lvl="1"/>
            <a:r>
              <a:rPr lang="en-GB" sz="2000" dirty="0" smtClean="0"/>
              <a:t>Member of OCWC (20% of referrals)</a:t>
            </a:r>
          </a:p>
          <a:p>
            <a:pPr lvl="1"/>
            <a:r>
              <a:rPr lang="en-GB" sz="2000" dirty="0" smtClean="0"/>
              <a:t>HEA/JISC funded through </a:t>
            </a:r>
            <a:r>
              <a:rPr lang="en-GB" sz="2000" dirty="0" err="1" smtClean="0"/>
              <a:t>BERLiN</a:t>
            </a:r>
            <a:r>
              <a:rPr lang="en-GB" sz="2000" dirty="0" smtClean="0"/>
              <a:t> project 2009/10</a:t>
            </a:r>
          </a:p>
          <a:p>
            <a:pPr lvl="1">
              <a:buNone/>
            </a:pPr>
            <a:endParaRPr lang="en-GB" sz="1600" dirty="0" smtClean="0"/>
          </a:p>
          <a:p>
            <a:pPr lvl="1">
              <a:buNone/>
            </a:pPr>
            <a:endParaRPr lang="en-GB" sz="18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7" name="Down Arrow 6"/>
          <p:cNvSpPr/>
          <p:nvPr/>
        </p:nvSpPr>
        <p:spPr bwMode="auto">
          <a:xfrm>
            <a:off x="1187624" y="3429000"/>
            <a:ext cx="936104" cy="129614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normalizeH="0" baseline="-250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" pitchFamily="-8" charset="0"/>
            </a:endParaRPr>
          </a:p>
        </p:txBody>
      </p:sp>
      <p:pic>
        <p:nvPicPr>
          <p:cNvPr id="8" name="Picture 7" descr="u-Now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3537333"/>
            <a:ext cx="4104456" cy="3087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536" y="4797152"/>
            <a:ext cx="7813675" cy="168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3A31"/>
                </a:solidFill>
                <a:effectLst/>
                <a:uLnTx/>
                <a:uFillTx/>
                <a:latin typeface="+mn-lt"/>
                <a:ea typeface="ＭＳ Ｐゴシック" pitchFamily="-8" charset="-128"/>
                <a:cs typeface="ＭＳ Ｐゴシック" pitchFamily="-8" charset="-128"/>
              </a:rPr>
              <a:t>Open Nottingham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D3A31"/>
                </a:solidFill>
                <a:effectLst/>
                <a:uLnTx/>
                <a:uFillTx/>
                <a:latin typeface="+mn-lt"/>
                <a:ea typeface="ＭＳ Ｐゴシック" pitchFamily="-8" charset="-128"/>
              </a:rPr>
              <a:t>Open source tools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D3A31"/>
                </a:solidFill>
                <a:effectLst/>
                <a:uLnTx/>
                <a:uFillTx/>
                <a:latin typeface="+mn-lt"/>
                <a:ea typeface="ＭＳ Ｐゴシック" pitchFamily="-8" charset="-128"/>
              </a:rPr>
              <a:t>Open learning publication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D3A31"/>
                </a:solidFill>
                <a:effectLst/>
                <a:uLnTx/>
                <a:uFillTx/>
                <a:latin typeface="+mn-lt"/>
                <a:ea typeface="ＭＳ Ｐゴシック" pitchFamily="-8" charset="-128"/>
              </a:rPr>
              <a:t>OER discovery &amp; reuse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4D3A31"/>
              </a:solidFill>
              <a:effectLst/>
              <a:uLnTx/>
              <a:uFillTx/>
              <a:latin typeface="+mn-lt"/>
              <a:ea typeface="ＭＳ Ｐゴシック" pitchFamily="-8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4D3A31"/>
              </a:solidFill>
              <a:effectLst/>
              <a:uLnTx/>
              <a:uFillTx/>
              <a:latin typeface="+mn-lt"/>
              <a:ea typeface="ＭＳ Ｐゴシック" pitchFamily="-8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4D3A31"/>
              </a:solidFill>
              <a:effectLst/>
              <a:uLnTx/>
              <a:uFillTx/>
              <a:latin typeface="+mn-lt"/>
              <a:ea typeface="ＭＳ Ｐゴシック" pitchFamily="-8" charset="-128"/>
              <a:cs typeface="ＭＳ Ｐゴシック" pitchFamily="-8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4D3A31"/>
              </a:solidFill>
              <a:effectLst/>
              <a:uLnTx/>
              <a:uFillTx/>
              <a:latin typeface="+mn-lt"/>
              <a:ea typeface="ＭＳ Ｐゴシック" pitchFamily="-8" charset="-128"/>
              <a:cs typeface="ＭＳ Ｐゴシック" pitchFamily="-8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0" y="0"/>
            <a:ext cx="916143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3792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Strategic Driver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528" y="3573016"/>
            <a:ext cx="79208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ＭＳ Ｐゴシック" pitchFamily="-8" charset="-128"/>
              </a:rPr>
              <a:t>Social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ＭＳ Ｐゴシック" pitchFamily="-8" charset="-128"/>
              </a:rPr>
              <a:t> Responsibility: “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U-NOW open courseware initiative, 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provides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opportunity for sharing knowledge widely 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increase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opportunities for those who, for whatever</a:t>
            </a:r>
          </a:p>
          <a:p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reason, are unable to undertake formal 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qualifications” (pg 46)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SzTx/>
              <a:buFontTx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4D3A3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pitchFamily="-8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support does it have?</a:t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23850" y="1918047"/>
            <a:ext cx="8352606" cy="4751313"/>
          </a:xfrm>
        </p:spPr>
        <p:txBody>
          <a:bodyPr/>
          <a:lstStyle/>
          <a:p>
            <a:pPr marL="457200" indent="-457200"/>
            <a:r>
              <a:rPr lang="en-GB" sz="2000" dirty="0" smtClean="0"/>
              <a:t>Senior Support, Vice-Chancellor, Pro-Vice Chancellors,              Director of Teaching and Learning</a:t>
            </a:r>
          </a:p>
          <a:p>
            <a:pPr marL="457200" indent="-457200"/>
            <a:endParaRPr lang="en-GB" sz="2000" dirty="0" smtClean="0"/>
          </a:p>
          <a:p>
            <a:pPr marL="457200" indent="-457200"/>
            <a:r>
              <a:rPr lang="en-GB" sz="2000" dirty="0" smtClean="0"/>
              <a:t>Opt-in, schools can pilot or provide as much content as comfortable</a:t>
            </a:r>
          </a:p>
          <a:p>
            <a:pPr marL="457200" indent="-457200"/>
            <a:endParaRPr lang="en-GB" sz="2000" dirty="0" smtClean="0"/>
          </a:p>
          <a:p>
            <a:pPr marL="457200" indent="-457200"/>
            <a:r>
              <a:rPr lang="en-GB" sz="2000" dirty="0" smtClean="0"/>
              <a:t>Approx 25% of schools have                                                                 engaged (Boards/Committees)</a:t>
            </a:r>
          </a:p>
          <a:p>
            <a:pPr marL="457200" indent="-457200"/>
            <a:endParaRPr lang="en-GB" sz="2000" dirty="0" smtClean="0"/>
          </a:p>
          <a:p>
            <a:pPr marL="457200" indent="-457200"/>
            <a:r>
              <a:rPr lang="en-GB" sz="2000" dirty="0" smtClean="0"/>
              <a:t>Over 1500 credits have been                                                                            offered this year </a:t>
            </a:r>
          </a:p>
          <a:p>
            <a:pPr marL="857250" lvl="1" indent="-457200"/>
            <a:r>
              <a:rPr lang="en-GB" sz="1800" dirty="0" smtClean="0"/>
              <a:t>300% increase on last year</a:t>
            </a:r>
          </a:p>
          <a:p>
            <a:pPr marL="457200" indent="-457200"/>
            <a:endParaRPr lang="en-GB" sz="2000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/>
            <a:endParaRPr lang="en-GB" sz="2000" dirty="0" smtClean="0"/>
          </a:p>
          <a:p>
            <a:pPr marL="457200" indent="-457200"/>
            <a:endParaRPr lang="en-GB" sz="2000" dirty="0" smtClean="0"/>
          </a:p>
          <a:p>
            <a:pPr marL="457200" indent="-457200"/>
            <a:endParaRPr lang="en-GB" sz="2000" dirty="0" smtClean="0"/>
          </a:p>
          <a:p>
            <a:pPr marL="457200" indent="-457200"/>
            <a:endParaRPr lang="en-GB" sz="20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-1572" t="-1959" r="-2161" b="-1843"/>
          <a:stretch>
            <a:fillRect/>
          </a:stretch>
        </p:blipFill>
        <p:spPr bwMode="auto">
          <a:xfrm>
            <a:off x="5004048" y="3662481"/>
            <a:ext cx="3744415" cy="3006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8775" y="1619250"/>
            <a:ext cx="8785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10243" name="Picture 7" descr="ON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581128"/>
            <a:ext cx="4375150" cy="136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0" y="1844675"/>
            <a:ext cx="8604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GB" sz="4400" b="1" dirty="0">
                <a:solidFill>
                  <a:srgbClr val="002060"/>
                </a:solidFill>
              </a:rPr>
              <a:t>Tools and </a:t>
            </a:r>
            <a:r>
              <a:rPr lang="en-GB" sz="4400" b="1" dirty="0" smtClean="0">
                <a:solidFill>
                  <a:srgbClr val="002060"/>
                </a:solidFill>
              </a:rPr>
              <a:t>Support</a:t>
            </a:r>
            <a:endParaRPr lang="en-GB" sz="4400" b="1" dirty="0">
              <a:solidFill>
                <a:srgbClr val="002060"/>
              </a:solidFill>
            </a:endParaRPr>
          </a:p>
          <a:p>
            <a:pPr lvl="1" algn="ctr"/>
            <a:endParaRPr lang="en-GB" sz="4400" b="1" dirty="0">
              <a:solidFill>
                <a:srgbClr val="002060"/>
              </a:solidFill>
            </a:endParaRPr>
          </a:p>
          <a:p>
            <a:pPr lvl="1" algn="ctr"/>
            <a:r>
              <a:rPr lang="en-GB" sz="4400" b="1" dirty="0">
                <a:solidFill>
                  <a:srgbClr val="002060"/>
                </a:solidFill>
                <a:hlinkClick r:id="rId3"/>
              </a:rPr>
              <a:t>www.nottingham.ac.uk/open</a:t>
            </a:r>
            <a:endParaRPr lang="en-GB" sz="4400" b="1" dirty="0">
              <a:solidFill>
                <a:srgbClr val="002060"/>
              </a:solidFill>
            </a:endParaRPr>
          </a:p>
          <a:p>
            <a:pPr lvl="1" algn="ctr"/>
            <a:endParaRPr lang="en-GB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Picture 3" descr="u-No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563715"/>
            <a:ext cx="4968552" cy="3737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5577">
            <a:off x="1321096" y="1870233"/>
            <a:ext cx="4291972" cy="4275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2604">
            <a:off x="2425212" y="1607907"/>
            <a:ext cx="5044854" cy="3863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8487" y="1484784"/>
            <a:ext cx="4816870" cy="4166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80071">
            <a:off x="3456634" y="1749269"/>
            <a:ext cx="5229457" cy="4310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XPERT Media Attribution Service</a:t>
            </a:r>
            <a:endParaRPr lang="en-GB" dirty="0"/>
          </a:p>
        </p:txBody>
      </p:sp>
      <p:pic>
        <p:nvPicPr>
          <p:cNvPr id="4" name="xper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2060848"/>
            <a:ext cx="6042248" cy="3356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403648" y="5733256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4530"/>
                </a:solidFill>
              </a:rPr>
              <a:t>http://www.nottingham.ac.uk/xpert/attribution/</a:t>
            </a:r>
            <a:endParaRPr lang="en-GB" sz="2400" dirty="0">
              <a:solidFill>
                <a:srgbClr val="00453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UofN_Presentation_Blue</Template>
  <TotalTime>3220</TotalTime>
  <Words>1457</Words>
  <Application>Microsoft Office PowerPoint</Application>
  <PresentationFormat>On-screen Show (4:3)</PresentationFormat>
  <Paragraphs>309</Paragraphs>
  <Slides>36</Slides>
  <Notes>19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 Presentation</vt:lpstr>
      <vt:lpstr>Slide 1</vt:lpstr>
      <vt:lpstr>Outline</vt:lpstr>
      <vt:lpstr>About Nottingham</vt:lpstr>
      <vt:lpstr>What is Open Nottingham?</vt:lpstr>
      <vt:lpstr>University Strategic Driver</vt:lpstr>
      <vt:lpstr>What support does it have?  </vt:lpstr>
      <vt:lpstr>Slide 7</vt:lpstr>
      <vt:lpstr>Slide 8</vt:lpstr>
      <vt:lpstr>XPERT Media Attribution Service</vt:lpstr>
      <vt:lpstr>What support is provided?</vt:lpstr>
      <vt:lpstr>Digital Literacy Workshop</vt:lpstr>
      <vt:lpstr>Slide 12</vt:lpstr>
      <vt:lpstr>Who is using/re-using  it?  </vt:lpstr>
      <vt:lpstr>School of Politics and International Relations</vt:lpstr>
      <vt:lpstr>Slide 15</vt:lpstr>
      <vt:lpstr>Academic reuse  </vt:lpstr>
      <vt:lpstr>What was changed?  </vt:lpstr>
      <vt:lpstr>Was it useful?  </vt:lpstr>
      <vt:lpstr>Slide 19</vt:lpstr>
      <vt:lpstr>Slide 20</vt:lpstr>
      <vt:lpstr>Slide 21</vt:lpstr>
      <vt:lpstr>Slide 22</vt:lpstr>
      <vt:lpstr>Slide 23</vt:lpstr>
      <vt:lpstr>Slide 24</vt:lpstr>
      <vt:lpstr>Key findings </vt:lpstr>
      <vt:lpstr>Knowledge Without Borders</vt:lpstr>
      <vt:lpstr>Student Use</vt:lpstr>
      <vt:lpstr>Student Use</vt:lpstr>
      <vt:lpstr>Student Use</vt:lpstr>
      <vt:lpstr>Student Use</vt:lpstr>
      <vt:lpstr>Student Use</vt:lpstr>
      <vt:lpstr>Knowledge without borders</vt:lpstr>
      <vt:lpstr>Student OER </vt:lpstr>
      <vt:lpstr>Next Steps</vt:lpstr>
      <vt:lpstr>Slide 35</vt:lpstr>
      <vt:lpstr>Slide 36</vt:lpstr>
    </vt:vector>
  </TitlesOfParts>
  <Company>The University of Nottingham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Services Review Process</dc:title>
  <dc:creator>udzthl</dc:creator>
  <cp:lastModifiedBy>user</cp:lastModifiedBy>
  <cp:revision>366</cp:revision>
  <dcterms:created xsi:type="dcterms:W3CDTF">2009-11-09T10:18:25Z</dcterms:created>
  <dcterms:modified xsi:type="dcterms:W3CDTF">2011-05-10T11:14:26Z</dcterms:modified>
</cp:coreProperties>
</file>