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29" r:id="rId1"/>
  </p:sldMasterIdLst>
  <p:notesMasterIdLst>
    <p:notesMasterId r:id="rId40"/>
  </p:notesMasterIdLst>
  <p:sldIdLst>
    <p:sldId id="294" r:id="rId2"/>
    <p:sldId id="295" r:id="rId3"/>
    <p:sldId id="307" r:id="rId4"/>
    <p:sldId id="280" r:id="rId5"/>
    <p:sldId id="309" r:id="rId6"/>
    <p:sldId id="310" r:id="rId7"/>
    <p:sldId id="308" r:id="rId8"/>
    <p:sldId id="281" r:id="rId9"/>
    <p:sldId id="282" r:id="rId10"/>
    <p:sldId id="283" r:id="rId11"/>
    <p:sldId id="284" r:id="rId12"/>
    <p:sldId id="285" r:id="rId13"/>
    <p:sldId id="291" r:id="rId14"/>
    <p:sldId id="292" r:id="rId15"/>
    <p:sldId id="293" r:id="rId16"/>
    <p:sldId id="303" r:id="rId17"/>
    <p:sldId id="304" r:id="rId18"/>
    <p:sldId id="305" r:id="rId19"/>
    <p:sldId id="290" r:id="rId20"/>
    <p:sldId id="257" r:id="rId21"/>
    <p:sldId id="298" r:id="rId22"/>
    <p:sldId id="299" r:id="rId23"/>
    <p:sldId id="300" r:id="rId24"/>
    <p:sldId id="301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97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B21F9-BC17-4D4D-9D4E-77C4BB733DD6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3A5CE-6832-A140-A77C-4FF06465D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7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August 16, 2010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3555FD-CDDD-1244-8E25-1D997439D66A}" type="slidenum">
              <a:rPr lang="en-US"/>
              <a:pPr/>
              <a:t>6</a:t>
            </a:fld>
            <a:endParaRPr lang="en-US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884089" y="0"/>
            <a:ext cx="2969592" cy="45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8903" tIns="41030" rIns="78903" bIns="4103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r" hangingPunct="1">
              <a:buClrTx/>
              <a:buFontTx/>
              <a:buNone/>
            </a:pPr>
            <a:r>
              <a:rPr lang="en-US" sz="1100">
                <a:ea typeface="굴림" charset="0"/>
                <a:cs typeface="굴림" charset="0"/>
              </a:rPr>
              <a:t>August 16, 2010</a:t>
            </a: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84089" y="8685103"/>
            <a:ext cx="2969592" cy="4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8903" tIns="41030" rIns="78903" bIns="4103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r" hangingPunct="1">
              <a:buClrTx/>
              <a:buFontTx/>
              <a:buNone/>
            </a:pPr>
            <a:fld id="{F2D877E6-8C47-9E4E-A10B-DC6BD3C9C5FD}" type="slidenum">
              <a:rPr lang="en-US" sz="1100">
                <a:ea typeface="굴림" charset="0"/>
                <a:cs typeface="굴림" charset="0"/>
              </a:rPr>
              <a:pPr algn="r" hangingPunct="1">
                <a:buClrTx/>
                <a:buFontTx/>
                <a:buNone/>
              </a:pPr>
              <a:t>6</a:t>
            </a:fld>
            <a:endParaRPr lang="en-US" sz="1100">
              <a:ea typeface="굴림" charset="0"/>
              <a:cs typeface="굴림" charset="0"/>
            </a:endParaRPr>
          </a:p>
        </p:txBody>
      </p:sp>
      <p:sp>
        <p:nvSpPr>
          <p:cNvPr id="64515" name="Text Box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6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7D564C-F6D0-C742-A441-72F261BC96BB}" type="slidenum">
              <a:rPr lang="en-CA" sz="1200"/>
              <a:pPr eaLnBrk="1" hangingPunct="1"/>
              <a:t>28</a:t>
            </a:fld>
            <a:endParaRPr lang="en-CA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34705F-D681-9947-913C-E18D94EFAE2E}" type="slidenum">
              <a:rPr lang="en-CA" sz="1200"/>
              <a:pPr eaLnBrk="1" hangingPunct="1"/>
              <a:t>29</a:t>
            </a:fld>
            <a:endParaRPr lang="en-CA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391E63-F241-0A43-8AFA-13461C316AE0}" type="slidenum">
              <a:rPr lang="en-CA" sz="1200"/>
              <a:pPr eaLnBrk="1" hangingPunct="1"/>
              <a:t>30</a:t>
            </a:fld>
            <a:endParaRPr lang="en-CA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776CF0-97C5-DE4B-AF73-A40D31D18C78}" type="slidenum">
              <a:rPr lang="en-CA" sz="1200"/>
              <a:pPr eaLnBrk="1" hangingPunct="1"/>
              <a:t>31</a:t>
            </a:fld>
            <a:endParaRPr lang="en-CA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2EE9B6-A4D4-D445-A100-2C9DE62A2433}" type="slidenum">
              <a:rPr lang="en-CA" sz="1200"/>
              <a:pPr eaLnBrk="1" hangingPunct="1"/>
              <a:t>32</a:t>
            </a:fld>
            <a:endParaRPr lang="en-CA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D2E08D-8764-5948-9202-2616351AC9B8}" type="slidenum">
              <a:rPr lang="en-CA" sz="1200"/>
              <a:pPr eaLnBrk="1" hangingPunct="1"/>
              <a:t>33</a:t>
            </a:fld>
            <a:endParaRPr lang="en-CA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6903D4-F9ED-244B-9160-1A61993537BF}" type="slidenum">
              <a:rPr lang="en-CA" sz="1200"/>
              <a:pPr eaLnBrk="1" hangingPunct="1"/>
              <a:t>34</a:t>
            </a:fld>
            <a:endParaRPr lang="en-CA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C39B39-5A45-0F44-A2F4-56913C68F7F7}" type="slidenum">
              <a:rPr lang="en-CA" sz="1200"/>
              <a:pPr eaLnBrk="1" hangingPunct="1"/>
              <a:t>35</a:t>
            </a:fld>
            <a:endParaRPr lang="en-CA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76B425-25C8-7349-A71D-3E16E86082DE}" type="slidenum">
              <a:rPr lang="en-CA" sz="1200"/>
              <a:pPr eaLnBrk="1" hangingPunct="1"/>
              <a:t>36</a:t>
            </a:fld>
            <a:endParaRPr lang="en-CA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4F8651-C856-9745-8EC1-3C53E4C999E0}" type="slidenum">
              <a:rPr lang="en-CA"/>
              <a:pPr eaLnBrk="1" hangingPunct="1"/>
              <a:t>37</a:t>
            </a:fld>
            <a:endParaRPr lang="en-CA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FE6828-B3E5-7B4C-A382-FA8024804F1F}" type="slidenum">
              <a:rPr lang="en-CA" sz="1200"/>
              <a:pPr eaLnBrk="1" hangingPunct="1"/>
              <a:t>20</a:t>
            </a:fld>
            <a:endParaRPr lang="en-CA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FE6828-B3E5-7B4C-A382-FA8024804F1F}" type="slidenum">
              <a:rPr lang="en-CA" sz="1200"/>
              <a:pPr eaLnBrk="1" hangingPunct="1"/>
              <a:t>21</a:t>
            </a:fld>
            <a:endParaRPr lang="en-CA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FE6828-B3E5-7B4C-A382-FA8024804F1F}" type="slidenum">
              <a:rPr lang="en-CA" sz="1200"/>
              <a:pPr eaLnBrk="1" hangingPunct="1"/>
              <a:t>22</a:t>
            </a:fld>
            <a:endParaRPr lang="en-CA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FE6828-B3E5-7B4C-A382-FA8024804F1F}" type="slidenum">
              <a:rPr lang="en-CA" sz="1200"/>
              <a:pPr eaLnBrk="1" hangingPunct="1"/>
              <a:t>23</a:t>
            </a:fld>
            <a:endParaRPr lang="en-CA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FE6828-B3E5-7B4C-A382-FA8024804F1F}" type="slidenum">
              <a:rPr lang="en-CA" sz="1200"/>
              <a:pPr eaLnBrk="1" hangingPunct="1"/>
              <a:t>24</a:t>
            </a:fld>
            <a:endParaRPr lang="en-CA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E00B32-376B-0E49-9347-EEA47E56806B}" type="slidenum">
              <a:rPr lang="en-CA" sz="1200"/>
              <a:pPr eaLnBrk="1" hangingPunct="1"/>
              <a:t>25</a:t>
            </a:fld>
            <a:endParaRPr lang="en-CA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7251AA-6553-D348-A495-C19F129A885B}" type="slidenum">
              <a:rPr lang="en-CA" sz="1200"/>
              <a:pPr eaLnBrk="1" hangingPunct="1"/>
              <a:t>26</a:t>
            </a:fld>
            <a:endParaRPr lang="en-CA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02BDD3-5329-ED4C-826B-2B9F7560A1C4}" type="slidenum">
              <a:rPr lang="en-CA" sz="1200"/>
              <a:pPr eaLnBrk="1" hangingPunct="1"/>
              <a:t>27</a:t>
            </a:fld>
            <a:endParaRPr lang="en-CA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744-0A91-C642-AC90-9F643355A7FA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744-0A91-C642-AC90-9F643355A7FA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E73F-E98E-FC4E-830B-C10701913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744-0A91-C642-AC90-9F643355A7FA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E73F-E98E-FC4E-830B-C10701913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744-0A91-C642-AC90-9F643355A7FA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E73F-E98E-FC4E-830B-C10701913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744-0A91-C642-AC90-9F643355A7FA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E73F-E98E-FC4E-830B-C10701913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744-0A91-C642-AC90-9F643355A7FA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E73F-E98E-FC4E-830B-C10701913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744-0A91-C642-AC90-9F643355A7FA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E73F-E98E-FC4E-830B-C10701913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744-0A91-C642-AC90-9F643355A7FA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E73F-E98E-FC4E-830B-C10701913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744-0A91-C642-AC90-9F643355A7FA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E73F-E98E-FC4E-830B-C10701913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744-0A91-C642-AC90-9F643355A7FA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E73F-E98E-FC4E-830B-C10701913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4744-0A91-C642-AC90-9F643355A7FA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E73F-E98E-FC4E-830B-C10701913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F4744-0A91-C642-AC90-9F643355A7FA}" type="datetimeFigureOut">
              <a:rPr lang="en-US" smtClean="0"/>
              <a:pPr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3E73F-E98E-FC4E-830B-C10701913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hyperlink" Target="http://www.lextutor.c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yZgZhHMovI" TargetMode="External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xtutor.ca/vp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hyperlink" Target="http://flax.nzdl.org/resources/flax_video/flax_video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hyperlink" Target="http://resources.jorum.ac.uk/xmlui/handle/123456789/296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Relationship Id="rId3" Type="http://schemas.openxmlformats.org/officeDocument/2006/relationships/hyperlink" Target="http://www.opendoar.org/index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hyperlink" Target="http://www.greenstone.or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hyperlink" Target="http://flax2.nzdl.org/greenstone3/flax?page=hom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hyperlink" Target="http://flax2.nzdl.org/greenstone3/flax?page=activit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hyperlink" Target="http://bncweb.info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s4nXsZQmUA" TargetMode="External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67FBqBFm6I" TargetMode="External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238"/>
            <a:ext cx="8229600" cy="62276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Technology </a:t>
            </a:r>
            <a:r>
              <a:rPr lang="en-US" sz="3600" dirty="0"/>
              <a:t>for Open Education 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Training </a:t>
            </a:r>
            <a:r>
              <a:rPr lang="en-US" sz="3600" dirty="0"/>
              <a:t>with Open E-resources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TOETOE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 descr="4570641096_af42130550_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1561" r="-21561"/>
          <a:stretch>
            <a:fillRect/>
          </a:stretch>
        </p:blipFill>
        <p:spPr>
          <a:xfrm>
            <a:off x="457200" y="1978181"/>
            <a:ext cx="8229600" cy="3846464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2124" y="5910122"/>
            <a:ext cx="8817319" cy="793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35"/>
              </a:spcBef>
              <a:buNone/>
            </a:pPr>
            <a:r>
              <a:rPr lang="en-US" sz="1500" dirty="0" smtClean="0">
                <a:latin typeface="Calisto MT" charset="0"/>
                <a:ea typeface="굴림" charset="0"/>
                <a:cs typeface="굴림" charset="0"/>
              </a:rPr>
              <a:t>Created by Alannah Fitzgerald</a:t>
            </a:r>
          </a:p>
          <a:p>
            <a:pPr marL="0" indent="0">
              <a:lnSpc>
                <a:spcPct val="80000"/>
              </a:lnSpc>
              <a:spcBef>
                <a:spcPts val="635"/>
              </a:spcBef>
              <a:buNone/>
            </a:pPr>
            <a:r>
              <a:rPr lang="en-US" sz="1500" dirty="0" smtClean="0">
                <a:latin typeface="Calisto MT" charset="0"/>
                <a:ea typeface="굴림" charset="0"/>
                <a:cs typeface="굴림" charset="0"/>
              </a:rPr>
              <a:t>Research Fellow at the English Language Centre, Durham University </a:t>
            </a:r>
          </a:p>
          <a:p>
            <a:pPr marL="0" indent="0">
              <a:lnSpc>
                <a:spcPct val="80000"/>
              </a:lnSpc>
              <a:spcBef>
                <a:spcPts val="635"/>
              </a:spcBef>
              <a:buNone/>
            </a:pPr>
            <a:r>
              <a:rPr lang="en-GB" sz="1500" dirty="0" smtClean="0">
                <a:latin typeface="Calisto MT" charset="0"/>
                <a:ea typeface="굴림" charset="0"/>
                <a:cs typeface="굴림" charset="0"/>
              </a:rPr>
              <a:t>Teaching Fellow at </a:t>
            </a:r>
            <a:r>
              <a:rPr lang="en-US" sz="1500" dirty="0" smtClean="0">
                <a:latin typeface="Calisto MT" charset="0"/>
                <a:ea typeface="굴림" charset="0"/>
                <a:cs typeface="굴림" charset="0"/>
              </a:rPr>
              <a:t>the Support </a:t>
            </a:r>
            <a:r>
              <a:rPr lang="en-GB" sz="1500" dirty="0" smtClean="0">
                <a:latin typeface="Calisto MT" charset="0"/>
                <a:ea typeface="굴림" charset="0"/>
                <a:cs typeface="굴림" charset="0"/>
              </a:rPr>
              <a:t>Centre for Open Resources in Education, </a:t>
            </a:r>
            <a:r>
              <a:rPr lang="en-US" sz="1500" dirty="0" smtClean="0">
                <a:latin typeface="Calisto MT" charset="0"/>
                <a:ea typeface="굴림" charset="0"/>
                <a:cs typeface="굴림" charset="0"/>
              </a:rPr>
              <a:t>Open University </a:t>
            </a:r>
            <a:endParaRPr lang="en-GB" sz="1500" dirty="0" smtClean="0">
              <a:latin typeface="Calisto MT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ts val="635"/>
              </a:spcBef>
            </a:pPr>
            <a:endParaRPr lang="en-GB" sz="4400" b="1" dirty="0" smtClean="0">
              <a:latin typeface="Calisto MT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ts val="635"/>
              </a:spcBef>
            </a:pPr>
            <a:endParaRPr lang="en-GB" sz="4400" b="1" dirty="0" smtClean="0">
              <a:latin typeface="Calisto MT" charset="0"/>
              <a:ea typeface="굴림" charset="0"/>
              <a:cs typeface="굴림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2425" y="5743886"/>
            <a:ext cx="6334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http://www.flickr.com/photos/</a:t>
            </a:r>
            <a:r>
              <a:rPr lang="pl-PL" sz="1000" dirty="0" err="1" smtClean="0"/>
              <a:t>cherylharvey</a:t>
            </a:r>
            <a:endParaRPr lang="en-US" sz="1000" dirty="0"/>
          </a:p>
        </p:txBody>
      </p:sp>
      <p:pic>
        <p:nvPicPr>
          <p:cNvPr id="9" name="Picture 8" descr="oer11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10782" y="5782131"/>
            <a:ext cx="1024163" cy="612000"/>
          </a:xfrm>
          <a:prstGeom prst="rect">
            <a:avLst/>
          </a:prstGeom>
        </p:spPr>
      </p:pic>
      <p:pic>
        <p:nvPicPr>
          <p:cNvPr id="10" name="Picture 9" descr="1892713710_f6b95c2892_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95745" y="6392361"/>
            <a:ext cx="1051200" cy="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59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Compleat</a:t>
            </a:r>
            <a:r>
              <a:rPr lang="en-US" dirty="0" smtClean="0"/>
              <a:t> Lexical Tutor</a:t>
            </a:r>
            <a:endParaRPr lang="en-US" dirty="0"/>
          </a:p>
        </p:txBody>
      </p:sp>
      <p:pic>
        <p:nvPicPr>
          <p:cNvPr id="8" name="Content Placeholder 7" descr="lexical tutor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501" b="4501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457200" y="628952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http://www.lextutor.ca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26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48851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Web Collocations OER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2000" dirty="0">
                <a:hlinkClick r:id="rId2"/>
              </a:rPr>
              <a:t>http://www.lextutor.ca/vp/</a:t>
            </a:r>
            <a:r>
              <a:rPr lang="en-US" sz="20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Vocabprofile.tiff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6309" b="-16309"/>
          <a:stretch>
            <a:fillRect/>
          </a:stretch>
        </p:blipFill>
        <p:spPr>
          <a:xfrm>
            <a:off x="457200" y="1212186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6384730"/>
            <a:ext cx="82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iyZgZhHMovI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38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FLAX</a:t>
            </a:r>
            <a:endParaRPr lang="en-US" dirty="0"/>
          </a:p>
        </p:txBody>
      </p:sp>
      <p:pic>
        <p:nvPicPr>
          <p:cNvPr id="4" name="Content Placeholder 3" descr="FLAXvideo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637" b="1163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1" y="6361545"/>
            <a:ext cx="82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http://flax.nzdl.org/resources/flax_video/</a:t>
            </a:r>
            <a:r>
              <a:rPr lang="en-US" dirty="0" smtClean="0">
                <a:hlinkClick r:id="rId3"/>
              </a:rPr>
              <a:t>flax_video.html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89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English for Academic Purposes OER 1</a:t>
            </a:r>
          </a:p>
        </p:txBody>
      </p:sp>
      <p:pic>
        <p:nvPicPr>
          <p:cNvPr id="5" name="Picture Placeholder 4" descr="Jorum_MAthesis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9692" b="19692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6161088"/>
            <a:ext cx="9144000" cy="804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hlinkClick r:id="rId3"/>
              </a:rPr>
              <a:t>http://resources.jorum.ac.uk/xmlui/handle/123456789/</a:t>
            </a:r>
            <a:r>
              <a:rPr lang="en-US" sz="1800" dirty="0" smtClean="0">
                <a:hlinkClick r:id="rId3"/>
              </a:rPr>
              <a:t>2963</a:t>
            </a:r>
            <a:r>
              <a:rPr lang="en-US" sz="1800" dirty="0" smtClean="0"/>
              <a:t>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56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EAP for the Social Sciences</a:t>
            </a:r>
            <a:endParaRPr lang="en-US" dirty="0"/>
          </a:p>
        </p:txBody>
      </p:sp>
      <p:pic>
        <p:nvPicPr>
          <p:cNvPr id="10" name="Picture Placeholder 9" descr="EAPsocsci.tif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1863" b="-31863"/>
          <a:stretch>
            <a:fillRect/>
          </a:stretch>
        </p:blipFill>
        <p:spPr>
          <a:xfrm>
            <a:off x="305309" y="132522"/>
            <a:ext cx="8573072" cy="5742607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Writing at Masters Level by Ursula Wingate,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71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Signposting in EAP</a:t>
            </a:r>
            <a:endParaRPr lang="en-US" dirty="0"/>
          </a:p>
        </p:txBody>
      </p:sp>
      <p:pic>
        <p:nvPicPr>
          <p:cNvPr id="5" name="Picture Placeholder 4" descr="signposting.tif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8248" b="-8248"/>
          <a:stretch>
            <a:fillRect/>
          </a:stretch>
        </p:blipFill>
        <p:spPr>
          <a:xfrm>
            <a:off x="232035" y="0"/>
            <a:ext cx="8707408" cy="61421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3135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Writing at Masters Level by Ursula Wingate, 2009</a:t>
            </a:r>
          </a:p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54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822" y="274638"/>
            <a:ext cx="8695196" cy="18134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Use of Instructional Steps (Signposting) in Different Academic Disciplines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71678" y="2332299"/>
            <a:ext cx="78403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“…from </a:t>
            </a:r>
            <a:r>
              <a:rPr lang="en-US" sz="2600" dirty="0"/>
              <a:t>Sociology and Anthropology, where IS steps appear to be avoided, through </a:t>
            </a:r>
            <a:r>
              <a:rPr lang="en-US" sz="2600" dirty="0" smtClean="0"/>
              <a:t>to Business </a:t>
            </a:r>
            <a:r>
              <a:rPr lang="en-US" sz="2600" dirty="0"/>
              <a:t>and Politics, </a:t>
            </a:r>
            <a:r>
              <a:rPr lang="en-US" sz="2600" dirty="0" smtClean="0"/>
              <a:t>where</a:t>
            </a:r>
            <a:r>
              <a:rPr lang="en-US" sz="2600" dirty="0"/>
              <a:t> </a:t>
            </a:r>
            <a:r>
              <a:rPr lang="en-US" sz="2600" dirty="0" smtClean="0"/>
              <a:t>they </a:t>
            </a:r>
            <a:r>
              <a:rPr lang="en-US" sz="2600" dirty="0"/>
              <a:t>are optional, to Law, where they appear to be obligatory. </a:t>
            </a:r>
            <a:r>
              <a:rPr lang="en-US" sz="2600" dirty="0">
                <a:solidFill>
                  <a:srgbClr val="FFFF00"/>
                </a:solidFill>
              </a:rPr>
              <a:t>Student essays do not show such </a:t>
            </a:r>
            <a:r>
              <a:rPr lang="en-US" sz="2600" dirty="0" err="1" smtClean="0">
                <a:solidFill>
                  <a:srgbClr val="FFFF00"/>
                </a:solidFill>
              </a:rPr>
              <a:t>specialisation</a:t>
            </a:r>
            <a:r>
              <a:rPr lang="en-US" sz="2600" dirty="0" smtClean="0">
                <a:solidFill>
                  <a:srgbClr val="FFFF00"/>
                </a:solidFill>
              </a:rPr>
              <a:t>... </a:t>
            </a:r>
            <a:r>
              <a:rPr lang="en-US" sz="2600" dirty="0"/>
              <a:t>This suggests that, for these student </a:t>
            </a:r>
            <a:r>
              <a:rPr lang="en-US" sz="2600" dirty="0" smtClean="0"/>
              <a:t>writers</a:t>
            </a:r>
            <a:r>
              <a:rPr lang="en-US" sz="2600" dirty="0"/>
              <a:t>, the decision to use an IS step is a relatively common one, regardless of subject area, </a:t>
            </a:r>
            <a:r>
              <a:rPr lang="en-US" sz="2600" dirty="0">
                <a:solidFill>
                  <a:srgbClr val="FFFF00"/>
                </a:solidFill>
              </a:rPr>
              <a:t>whereas for article </a:t>
            </a:r>
            <a:r>
              <a:rPr lang="en-US" sz="2600" dirty="0" smtClean="0">
                <a:solidFill>
                  <a:srgbClr val="FFFF00"/>
                </a:solidFill>
              </a:rPr>
              <a:t>writers</a:t>
            </a:r>
            <a:r>
              <a:rPr lang="en-US" sz="2600" dirty="0">
                <a:solidFill>
                  <a:srgbClr val="FFFF00"/>
                </a:solidFill>
              </a:rPr>
              <a:t>, the choice to use an IS step is strongly dependent on academic discipline</a:t>
            </a:r>
            <a:r>
              <a:rPr lang="en-US" sz="2600" dirty="0" smtClean="0"/>
              <a:t>.”  (</a:t>
            </a:r>
            <a:r>
              <a:rPr lang="en-US" sz="2600" dirty="0" err="1" smtClean="0"/>
              <a:t>Durrant</a:t>
            </a:r>
            <a:r>
              <a:rPr lang="en-US" sz="2600" dirty="0" smtClean="0"/>
              <a:t> &amp; </a:t>
            </a:r>
            <a:r>
              <a:rPr lang="en-US" sz="2600" dirty="0"/>
              <a:t>Mathews-</a:t>
            </a:r>
            <a:r>
              <a:rPr lang="en-US" sz="2600" dirty="0" err="1"/>
              <a:t>Aydınlı</a:t>
            </a:r>
            <a:r>
              <a:rPr lang="en-US" sz="2600" smtClean="0"/>
              <a:t>, 2010)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88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</a:t>
            </a:r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7" name="Picture Placeholder 6" descr="OpenDOAR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755" b="-3755"/>
          <a:stretch>
            <a:fillRect/>
          </a:stretch>
        </p:blipFill>
        <p:spPr>
          <a:xfrm>
            <a:off x="457200" y="953510"/>
            <a:ext cx="8229600" cy="452596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658497" y="5367338"/>
            <a:ext cx="7890209" cy="80486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The Directory of Open Access Repositories </a:t>
            </a:r>
            <a:r>
              <a:rPr lang="en-US" dirty="0" smtClean="0">
                <a:hlinkClick r:id="rId3"/>
              </a:rPr>
              <a:t>–</a:t>
            </a:r>
            <a:r>
              <a:rPr lang="en-US" dirty="0" smtClean="0"/>
              <a:t> </a:t>
            </a:r>
            <a:r>
              <a:rPr lang="en-US" i="1" dirty="0" err="1" smtClean="0"/>
              <a:t>Open</a:t>
            </a:r>
            <a:r>
              <a:rPr lang="en-US" dirty="0" err="1" smtClean="0"/>
              <a:t>DOAR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http://www.opendoar.org/index.html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65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Gratis versus </a:t>
            </a:r>
            <a:r>
              <a:rPr lang="en-US" dirty="0" err="1" smtClean="0"/>
              <a:t>Libre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Access for </a:t>
            </a:r>
            <a:r>
              <a:rPr lang="en-US" dirty="0" smtClean="0">
                <a:solidFill>
                  <a:srgbClr val="FFFF00"/>
                </a:solidFill>
              </a:rPr>
              <a:t>zero price </a:t>
            </a:r>
            <a:r>
              <a:rPr lang="en-US" dirty="0" smtClean="0"/>
              <a:t>(Gratis)</a:t>
            </a:r>
          </a:p>
          <a:p>
            <a:r>
              <a:rPr lang="en-US" dirty="0" smtClean="0"/>
              <a:t>Open Access with </a:t>
            </a:r>
            <a:r>
              <a:rPr lang="en-US" dirty="0" smtClean="0">
                <a:solidFill>
                  <a:srgbClr val="FFFF00"/>
                </a:solidFill>
              </a:rPr>
              <a:t>few or no restrictions </a:t>
            </a:r>
            <a:r>
              <a:rPr lang="en-US" dirty="0" smtClean="0"/>
              <a:t>(</a:t>
            </a:r>
            <a:r>
              <a:rPr lang="en-US" dirty="0" err="1" smtClean="0"/>
              <a:t>Libre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12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English for Academic Purposes OER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Developing OER for EAP based on Open Access publications</a:t>
            </a:r>
          </a:p>
          <a:p>
            <a:pPr lvl="1"/>
            <a:r>
              <a:rPr lang="en-US" dirty="0" smtClean="0"/>
              <a:t>Research-led teaching of EAP</a:t>
            </a:r>
          </a:p>
          <a:p>
            <a:pPr lvl="1"/>
            <a:r>
              <a:rPr lang="en-US" dirty="0" smtClean="0"/>
              <a:t>Access to specific discourse communities and peer-review </a:t>
            </a:r>
          </a:p>
          <a:p>
            <a:r>
              <a:rPr lang="en-US" dirty="0" smtClean="0"/>
              <a:t>A function-first approach to identifying formulaic language </a:t>
            </a:r>
            <a:r>
              <a:rPr lang="en-US" sz="2400" dirty="0" smtClean="0"/>
              <a:t>(</a:t>
            </a:r>
            <a:r>
              <a:rPr lang="en-US" sz="2400" dirty="0" err="1" smtClean="0"/>
              <a:t>Durrant</a:t>
            </a:r>
            <a:r>
              <a:rPr lang="en-US" sz="2400" dirty="0"/>
              <a:t> &amp; Mathews-</a:t>
            </a:r>
            <a:r>
              <a:rPr lang="en-US" sz="2400" dirty="0" err="1" smtClean="0"/>
              <a:t>Aydınlı</a:t>
            </a:r>
            <a:r>
              <a:rPr lang="en-US" sz="2400" dirty="0" smtClean="0"/>
              <a:t>, 2010)</a:t>
            </a:r>
          </a:p>
          <a:p>
            <a:pPr lvl="1"/>
            <a:r>
              <a:rPr lang="en-US" dirty="0" smtClean="0"/>
              <a:t>Developing functional vocabularies as OER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918339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/>
    </mc:Choice>
    <mc:Fallback>
      <mp:transition xmlns:mp="http://schemas.microsoft.com/office/mac/powerpoint/2008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27384"/>
            <a:ext cx="8229600" cy="99025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Presentation Overview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274638"/>
            <a:ext cx="8229600" cy="204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" y="1709539"/>
            <a:ext cx="8229600" cy="4416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Content</a:t>
            </a:r>
          </a:p>
          <a:p>
            <a:pPr lvl="1"/>
            <a:r>
              <a:rPr lang="en-US" dirty="0" smtClean="0"/>
              <a:t>Building </a:t>
            </a:r>
            <a:r>
              <a:rPr lang="en-US" dirty="0"/>
              <a:t>Web </a:t>
            </a:r>
            <a:r>
              <a:rPr lang="en-US" dirty="0" smtClean="0"/>
              <a:t>Corpora</a:t>
            </a:r>
          </a:p>
          <a:p>
            <a:r>
              <a:rPr lang="en-US" dirty="0" smtClean="0"/>
              <a:t>Open Tools </a:t>
            </a:r>
          </a:p>
          <a:p>
            <a:pPr lvl="1"/>
            <a:r>
              <a:rPr lang="en-US" dirty="0" err="1" smtClean="0"/>
              <a:t>Concordancing</a:t>
            </a:r>
            <a:r>
              <a:rPr lang="en-US" dirty="0" smtClean="0"/>
              <a:t> Digital Language Libraries</a:t>
            </a:r>
          </a:p>
          <a:p>
            <a:pPr lvl="1"/>
            <a:r>
              <a:rPr lang="en-US" dirty="0" smtClean="0"/>
              <a:t>Designing Online Language Activities</a:t>
            </a:r>
          </a:p>
          <a:p>
            <a:r>
              <a:rPr lang="en-US" dirty="0" smtClean="0"/>
              <a:t>Open Educational Resources</a:t>
            </a:r>
          </a:p>
          <a:p>
            <a:pPr lvl="1"/>
            <a:r>
              <a:rPr lang="en-US" dirty="0" smtClean="0"/>
              <a:t>Developing Training and Guides</a:t>
            </a:r>
          </a:p>
          <a:p>
            <a:r>
              <a:rPr lang="en-US" dirty="0" smtClean="0"/>
              <a:t>Open Access</a:t>
            </a:r>
          </a:p>
          <a:p>
            <a:pPr lvl="1"/>
            <a:r>
              <a:rPr lang="en-US" dirty="0" smtClean="0"/>
              <a:t>Clearing Licensing Rights for OER Development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5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3348038" y="2950461"/>
            <a:ext cx="576262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6804025" y="2998788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3563938" y="141446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656139" y="1270000"/>
            <a:ext cx="576262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5364163" y="2133600"/>
            <a:ext cx="576262" cy="5762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2195513" y="4006850"/>
            <a:ext cx="576262" cy="5762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250825" y="188913"/>
            <a:ext cx="868861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20499" name="Rectangle 41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Rectangle 42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Rectangle 43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  <p:sp>
        <p:nvSpPr>
          <p:cNvPr id="20508" name="Text Box 50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637117" y="587851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1213379" y="5951538"/>
            <a:ext cx="1106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Corpora</a:t>
            </a:r>
            <a:endParaRPr lang="en-CA" sz="1800" dirty="0"/>
          </a:p>
        </p:txBody>
      </p:sp>
      <p:sp>
        <p:nvSpPr>
          <p:cNvPr id="37" name="Oval 22"/>
          <p:cNvSpPr>
            <a:spLocks noChangeArrowheads="1"/>
          </p:cNvSpPr>
          <p:nvPr/>
        </p:nvSpPr>
        <p:spPr bwMode="auto">
          <a:xfrm>
            <a:off x="2291591" y="587851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867855" y="5951538"/>
            <a:ext cx="178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err="1" smtClean="0"/>
              <a:t>Concordancers</a:t>
            </a:r>
            <a:endParaRPr lang="en-CA" sz="1800" dirty="0"/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4657916" y="5885784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5234179" y="5951538"/>
            <a:ext cx="11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Training</a:t>
            </a:r>
            <a:endParaRPr lang="en-CA" sz="1800" dirty="0"/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299170" y="5878513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6875434" y="5951538"/>
            <a:ext cx="194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Learning Objects</a:t>
            </a:r>
            <a:endParaRPr lang="en-CA" sz="1800" dirty="0"/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4572000" y="2293136"/>
            <a:ext cx="576263" cy="576263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5148263" y="2998788"/>
            <a:ext cx="576262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3745968" y="2154698"/>
            <a:ext cx="576262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6587301" y="1845469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14504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3" grpId="0" animBg="1"/>
      <p:bldP spid="4105" grpId="0" animBg="1"/>
      <p:bldP spid="4106" grpId="0" animBg="1"/>
      <p:bldP spid="4107" grpId="0" animBg="1"/>
      <p:bldP spid="50" grpId="0" animBg="1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5364163" y="1571894"/>
            <a:ext cx="1440000" cy="1440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250825" y="188913"/>
            <a:ext cx="868861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20499" name="Rectangle 41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Rectangle 42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Rectangle 43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  <p:sp>
        <p:nvSpPr>
          <p:cNvPr id="20508" name="Text Box 50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637117" y="587851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1213379" y="5951538"/>
            <a:ext cx="1106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Corpora</a:t>
            </a:r>
            <a:endParaRPr lang="en-CA" sz="1800" dirty="0"/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05470" y="2075869"/>
            <a:ext cx="9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Vocabs</a:t>
            </a:r>
            <a:endParaRPr lang="en-US" dirty="0"/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3204300" y="1497078"/>
            <a:ext cx="1440000" cy="1440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FLAX</a:t>
            </a:r>
          </a:p>
          <a:p>
            <a:pPr algn="ctr"/>
            <a:r>
              <a:rPr lang="en-US" dirty="0"/>
              <a:t>  </a:t>
            </a:r>
            <a:r>
              <a:rPr lang="en-US" dirty="0" smtClean="0"/>
              <a:t>BNC</a:t>
            </a:r>
            <a:endParaRPr lang="en-US" dirty="0"/>
          </a:p>
          <a:p>
            <a:endParaRPr lang="en-US" dirty="0"/>
          </a:p>
        </p:txBody>
      </p:sp>
      <p:sp>
        <p:nvSpPr>
          <p:cNvPr id="51" name="Oval 10"/>
          <p:cNvSpPr>
            <a:spLocks noChangeArrowheads="1"/>
          </p:cNvSpPr>
          <p:nvPr/>
        </p:nvSpPr>
        <p:spPr bwMode="auto">
          <a:xfrm>
            <a:off x="2075416" y="3285988"/>
            <a:ext cx="1440000" cy="1440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FLAX</a:t>
            </a:r>
          </a:p>
          <a:p>
            <a:pPr algn="ctr"/>
            <a:r>
              <a:rPr lang="en-US" dirty="0" smtClean="0"/>
              <a:t>   BNC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66941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250825" y="188913"/>
            <a:ext cx="868861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20499" name="Rectangle 41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Rectangle 42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Rectangle 43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  <p:sp>
        <p:nvSpPr>
          <p:cNvPr id="20508" name="Text Box 50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2"/>
          <p:cNvSpPr>
            <a:spLocks noChangeArrowheads="1"/>
          </p:cNvSpPr>
          <p:nvPr/>
        </p:nvSpPr>
        <p:spPr bwMode="auto">
          <a:xfrm>
            <a:off x="2291591" y="587851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867855" y="5951538"/>
            <a:ext cx="178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err="1" smtClean="0"/>
              <a:t>Concordancers</a:t>
            </a:r>
            <a:endParaRPr lang="en-CA" sz="1800" dirty="0"/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3318535" y="1534560"/>
            <a:ext cx="1440000" cy="1440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LEXICAL TUTOR</a:t>
            </a:r>
          </a:p>
          <a:p>
            <a:pPr algn="ctr"/>
            <a:r>
              <a:rPr lang="en-US" dirty="0"/>
              <a:t>FLAX</a:t>
            </a:r>
          </a:p>
          <a:p>
            <a:pPr algn="ctr"/>
            <a:endParaRPr lang="en-US" dirty="0"/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2494427" y="2807589"/>
            <a:ext cx="1440000" cy="1440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BNC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66941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/>
    </mc:Choice>
    <mc:Fallback>
      <mp:transition xmlns:mp="http://schemas.microsoft.com/office/mac/powerpoint/2008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325714" y="1270000"/>
            <a:ext cx="1440000" cy="144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VIDEOS</a:t>
            </a:r>
            <a:endParaRPr lang="en-US" dirty="0"/>
          </a:p>
        </p:txBody>
      </p:sp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250825" y="188913"/>
            <a:ext cx="868861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20499" name="Rectangle 41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Rectangle 42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Rectangle 43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  <p:sp>
        <p:nvSpPr>
          <p:cNvPr id="20508" name="Text Box 50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4657916" y="5885784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5234179" y="5951538"/>
            <a:ext cx="11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Training</a:t>
            </a:r>
            <a:endParaRPr lang="en-CA" sz="1800" dirty="0"/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50" name="Oval 9"/>
          <p:cNvSpPr>
            <a:spLocks noChangeArrowheads="1"/>
          </p:cNvSpPr>
          <p:nvPr/>
        </p:nvSpPr>
        <p:spPr bwMode="auto">
          <a:xfrm>
            <a:off x="5364025" y="2619078"/>
            <a:ext cx="1440000" cy="144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 </a:t>
            </a:r>
            <a:r>
              <a:rPr lang="en-US" dirty="0" smtClean="0"/>
              <a:t>GUIDES</a:t>
            </a:r>
            <a:endParaRPr lang="en-US" dirty="0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6468727" y="1422400"/>
            <a:ext cx="1440000" cy="144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 OER 4 OER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66941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/>
    </mc:Choice>
    <mc:Fallback>
      <mp:transition xmlns:mp="http://schemas.microsoft.com/office/mac/powerpoint/2008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250825" y="188913"/>
            <a:ext cx="868861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 smtClean="0"/>
              <a:t>TOETOE Research &amp; </a:t>
            </a:r>
            <a:r>
              <a:rPr lang="en-CA" sz="4000" dirty="0" err="1" smtClean="0"/>
              <a:t>Dev</a:t>
            </a:r>
            <a:r>
              <a:rPr lang="en-CA" sz="4000" dirty="0" smtClean="0"/>
              <a:t> </a:t>
            </a:r>
            <a:r>
              <a:rPr lang="en-CA" sz="4000" dirty="0"/>
              <a:t>Territory</a:t>
            </a:r>
          </a:p>
        </p:txBody>
      </p:sp>
      <p:sp>
        <p:nvSpPr>
          <p:cNvPr id="20499" name="Rectangle 41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Rectangle 42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Rectangle 43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  <p:sp>
        <p:nvSpPr>
          <p:cNvPr id="20508" name="Text Box 50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299170" y="5878513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6875434" y="5951538"/>
            <a:ext cx="194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Learning Objects</a:t>
            </a:r>
            <a:endParaRPr lang="en-CA" sz="1800" dirty="0"/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4162327" y="1574630"/>
            <a:ext cx="1440000" cy="14400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ONLINE</a:t>
            </a:r>
          </a:p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6203092" y="2479738"/>
            <a:ext cx="1440000" cy="14400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EAP MATS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66941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/>
    </mc:Choice>
    <mc:Fallback>
      <mp:transition xmlns:mp="http://schemas.microsoft.com/office/mac/powerpoint/2008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val 2"/>
          <p:cNvSpPr>
            <a:spLocks noChangeArrowheads="1"/>
          </p:cNvSpPr>
          <p:nvPr/>
        </p:nvSpPr>
        <p:spPr bwMode="auto">
          <a:xfrm>
            <a:off x="3348038" y="3646488"/>
            <a:ext cx="576262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Oval 3"/>
          <p:cNvSpPr>
            <a:spLocks noChangeArrowheads="1"/>
          </p:cNvSpPr>
          <p:nvPr/>
        </p:nvSpPr>
        <p:spPr bwMode="auto">
          <a:xfrm>
            <a:off x="6804025" y="2998788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4269828" y="1845469"/>
            <a:ext cx="576262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3563938" y="141446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6"/>
          <p:cNvSpPr>
            <a:spLocks noChangeArrowheads="1"/>
          </p:cNvSpPr>
          <p:nvPr/>
        </p:nvSpPr>
        <p:spPr bwMode="auto">
          <a:xfrm>
            <a:off x="5148263" y="2998788"/>
            <a:ext cx="576262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4657917" y="1270793"/>
            <a:ext cx="576262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5364163" y="2133600"/>
            <a:ext cx="576262" cy="5762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2195513" y="4006850"/>
            <a:ext cx="576262" cy="5762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4572000" y="2549567"/>
            <a:ext cx="576263" cy="576263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57" name="AutoShape 13"/>
          <p:cNvCxnSpPr>
            <a:cxnSpLocks noChangeShapeType="1"/>
            <a:stCxn id="22536" idx="2"/>
          </p:cNvCxnSpPr>
          <p:nvPr/>
        </p:nvCxnSpPr>
        <p:spPr bwMode="auto">
          <a:xfrm rot="10800000" flipH="1">
            <a:off x="2195513" y="2233488"/>
            <a:ext cx="3327808" cy="2061495"/>
          </a:xfrm>
          <a:prstGeom prst="curvedConnector3">
            <a:avLst>
              <a:gd name="adj1" fmla="val -686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6158" name="AutoShape 14"/>
          <p:cNvCxnSpPr>
            <a:cxnSpLocks noChangeShapeType="1"/>
            <a:stCxn id="22530" idx="3"/>
            <a:endCxn id="22537" idx="3"/>
          </p:cNvCxnSpPr>
          <p:nvPr/>
        </p:nvCxnSpPr>
        <p:spPr bwMode="auto">
          <a:xfrm rot="5400000" flipH="1">
            <a:off x="5547795" y="2150036"/>
            <a:ext cx="449220" cy="2232025"/>
          </a:xfrm>
          <a:prstGeom prst="curvedConnector3">
            <a:avLst>
              <a:gd name="adj1" fmla="val -6967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6159" name="AutoShape 15"/>
          <p:cNvCxnSpPr>
            <a:cxnSpLocks noChangeShapeType="1"/>
            <a:stCxn id="22531" idx="0"/>
            <a:endCxn id="22532" idx="6"/>
          </p:cNvCxnSpPr>
          <p:nvPr/>
        </p:nvCxnSpPr>
        <p:spPr bwMode="auto">
          <a:xfrm rot="16200000" flipV="1">
            <a:off x="4277643" y="1565152"/>
            <a:ext cx="142875" cy="417759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6160" name="AutoShape 16"/>
          <p:cNvCxnSpPr>
            <a:cxnSpLocks noChangeShapeType="1"/>
            <a:stCxn id="22535" idx="3"/>
            <a:endCxn id="22530" idx="0"/>
          </p:cNvCxnSpPr>
          <p:nvPr/>
        </p:nvCxnSpPr>
        <p:spPr bwMode="auto">
          <a:xfrm rot="16200000" flipH="1">
            <a:off x="6084093" y="1989932"/>
            <a:ext cx="373063" cy="1644650"/>
          </a:xfrm>
          <a:prstGeom prst="curvedConnector3">
            <a:avLst>
              <a:gd name="adj1" fmla="val 61278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6161" name="AutoShape 17"/>
          <p:cNvCxnSpPr>
            <a:cxnSpLocks noChangeShapeType="1"/>
            <a:stCxn id="22529" idx="2"/>
          </p:cNvCxnSpPr>
          <p:nvPr/>
        </p:nvCxnSpPr>
        <p:spPr bwMode="auto">
          <a:xfrm rot="10800000" flipH="1">
            <a:off x="3348038" y="2532041"/>
            <a:ext cx="2027238" cy="1402578"/>
          </a:xfrm>
          <a:prstGeom prst="curvedConnector3">
            <a:avLst>
              <a:gd name="adj1" fmla="val -1127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6162" name="AutoShape 18"/>
          <p:cNvCxnSpPr>
            <a:cxnSpLocks noChangeShapeType="1"/>
            <a:stCxn id="22533" idx="2"/>
            <a:endCxn id="22529" idx="7"/>
          </p:cNvCxnSpPr>
          <p:nvPr/>
        </p:nvCxnSpPr>
        <p:spPr bwMode="auto">
          <a:xfrm rot="10800000" flipV="1">
            <a:off x="3840163" y="3287713"/>
            <a:ext cx="1308100" cy="442912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6163" name="AutoShape 19"/>
          <p:cNvCxnSpPr>
            <a:cxnSpLocks noChangeShapeType="1"/>
            <a:stCxn id="22529" idx="3"/>
          </p:cNvCxnSpPr>
          <p:nvPr/>
        </p:nvCxnSpPr>
        <p:spPr bwMode="auto">
          <a:xfrm rot="5400000" flipH="1" flipV="1">
            <a:off x="3434503" y="2922103"/>
            <a:ext cx="1214182" cy="1218328"/>
          </a:xfrm>
          <a:prstGeom prst="curvedConnector4">
            <a:avLst>
              <a:gd name="adj1" fmla="val -18827"/>
              <a:gd name="adj2" fmla="val 70186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2546" name="Text Box 20"/>
          <p:cNvSpPr txBox="1">
            <a:spLocks noChangeArrowheads="1"/>
          </p:cNvSpPr>
          <p:nvPr/>
        </p:nvSpPr>
        <p:spPr bwMode="auto">
          <a:xfrm>
            <a:off x="5234179" y="5951538"/>
            <a:ext cx="11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Training</a:t>
            </a:r>
            <a:endParaRPr lang="en-CA" sz="1800" dirty="0"/>
          </a:p>
        </p:txBody>
      </p:sp>
      <p:sp>
        <p:nvSpPr>
          <p:cNvPr id="22547" name="Text Box 21"/>
          <p:cNvSpPr txBox="1">
            <a:spLocks noChangeArrowheads="1"/>
          </p:cNvSpPr>
          <p:nvPr/>
        </p:nvSpPr>
        <p:spPr bwMode="auto">
          <a:xfrm>
            <a:off x="6875434" y="5951538"/>
            <a:ext cx="194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Learning Objects</a:t>
            </a:r>
            <a:endParaRPr lang="en-CA" sz="1800" dirty="0"/>
          </a:p>
        </p:txBody>
      </p:sp>
      <p:sp>
        <p:nvSpPr>
          <p:cNvPr id="22548" name="Oval 22"/>
          <p:cNvSpPr>
            <a:spLocks noChangeArrowheads="1"/>
          </p:cNvSpPr>
          <p:nvPr/>
        </p:nvSpPr>
        <p:spPr bwMode="auto">
          <a:xfrm>
            <a:off x="2291591" y="587851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Text Box 23"/>
          <p:cNvSpPr txBox="1">
            <a:spLocks noChangeArrowheads="1"/>
          </p:cNvSpPr>
          <p:nvPr/>
        </p:nvSpPr>
        <p:spPr bwMode="auto">
          <a:xfrm>
            <a:off x="2867855" y="5951538"/>
            <a:ext cx="178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err="1" smtClean="0"/>
              <a:t>Concordancers</a:t>
            </a:r>
            <a:endParaRPr lang="en-CA" sz="1800" dirty="0"/>
          </a:p>
        </p:txBody>
      </p:sp>
      <p:sp>
        <p:nvSpPr>
          <p:cNvPr id="22550" name="Oval 24"/>
          <p:cNvSpPr>
            <a:spLocks noChangeArrowheads="1"/>
          </p:cNvSpPr>
          <p:nvPr/>
        </p:nvSpPr>
        <p:spPr bwMode="auto">
          <a:xfrm>
            <a:off x="637117" y="587851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5"/>
          <p:cNvSpPr>
            <a:spLocks noChangeArrowheads="1"/>
          </p:cNvSpPr>
          <p:nvPr/>
        </p:nvSpPr>
        <p:spPr bwMode="auto">
          <a:xfrm>
            <a:off x="6299170" y="5878513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6"/>
          <p:cNvSpPr>
            <a:spLocks noChangeArrowheads="1"/>
          </p:cNvSpPr>
          <p:nvPr/>
        </p:nvSpPr>
        <p:spPr bwMode="auto">
          <a:xfrm>
            <a:off x="4657916" y="5885784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Rectangle 27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Rectangle 28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Rectangle 29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</a:t>
            </a:r>
            <a:r>
              <a:rPr lang="en-CA" sz="1800" dirty="0" smtClean="0"/>
              <a:t>access</a:t>
            </a:r>
            <a:endParaRPr lang="en-CA" sz="1800" dirty="0"/>
          </a:p>
        </p:txBody>
      </p:sp>
      <p:sp>
        <p:nvSpPr>
          <p:cNvPr id="22557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22562" name="Text Box 36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sp>
        <p:nvSpPr>
          <p:cNvPr id="22563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22565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22566" name="Text Box 40"/>
          <p:cNvSpPr txBox="1">
            <a:spLocks noChangeArrowheads="1"/>
          </p:cNvSpPr>
          <p:nvPr/>
        </p:nvSpPr>
        <p:spPr bwMode="auto">
          <a:xfrm>
            <a:off x="1213379" y="5951538"/>
            <a:ext cx="1106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Corpora</a:t>
            </a:r>
            <a:endParaRPr lang="en-CA" sz="1800" dirty="0"/>
          </a:p>
        </p:txBody>
      </p:sp>
      <p:cxnSp>
        <p:nvCxnSpPr>
          <p:cNvPr id="6185" name="AutoShape 41"/>
          <p:cNvCxnSpPr>
            <a:cxnSpLocks noChangeShapeType="1"/>
            <a:stCxn id="22536" idx="0"/>
            <a:endCxn id="22532" idx="2"/>
          </p:cNvCxnSpPr>
          <p:nvPr/>
        </p:nvCxnSpPr>
        <p:spPr bwMode="auto">
          <a:xfrm rot="-5400000">
            <a:off x="1872457" y="2315369"/>
            <a:ext cx="2303462" cy="10795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6186" name="AutoShape 42"/>
          <p:cNvCxnSpPr>
            <a:cxnSpLocks noChangeShapeType="1"/>
            <a:stCxn id="22529" idx="4"/>
            <a:endCxn id="22534" idx="6"/>
          </p:cNvCxnSpPr>
          <p:nvPr/>
        </p:nvCxnSpPr>
        <p:spPr bwMode="auto">
          <a:xfrm rot="5400000" flipH="1" flipV="1">
            <a:off x="3103261" y="2091833"/>
            <a:ext cx="2663825" cy="1598010"/>
          </a:xfrm>
          <a:prstGeom prst="curvedConnector4">
            <a:avLst>
              <a:gd name="adj1" fmla="val -8582"/>
              <a:gd name="adj2" fmla="val 114305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2569" name="Text Box 46"/>
          <p:cNvSpPr txBox="1">
            <a:spLocks noChangeArrowheads="1"/>
          </p:cNvSpPr>
          <p:nvPr/>
        </p:nvSpPr>
        <p:spPr bwMode="auto">
          <a:xfrm>
            <a:off x="684213" y="188913"/>
            <a:ext cx="8135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  <p:sp>
        <p:nvSpPr>
          <p:cNvPr id="43" name="Oval 3"/>
          <p:cNvSpPr>
            <a:spLocks noChangeArrowheads="1"/>
          </p:cNvSpPr>
          <p:nvPr/>
        </p:nvSpPr>
        <p:spPr bwMode="auto">
          <a:xfrm>
            <a:off x="6312155" y="1741017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4" name="AutoShape 16"/>
          <p:cNvCxnSpPr>
            <a:cxnSpLocks noChangeShapeType="1"/>
            <a:stCxn id="43" idx="2"/>
            <a:endCxn id="22530" idx="7"/>
          </p:cNvCxnSpPr>
          <p:nvPr/>
        </p:nvCxnSpPr>
        <p:spPr bwMode="auto">
          <a:xfrm rot="10800000" flipH="1" flipV="1">
            <a:off x="6312154" y="2029148"/>
            <a:ext cx="983741" cy="1054032"/>
          </a:xfrm>
          <a:prstGeom prst="curvedConnector4">
            <a:avLst>
              <a:gd name="adj1" fmla="val -23238"/>
              <a:gd name="adj2" fmla="val 59665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916051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2"/>
          <p:cNvSpPr>
            <a:spLocks noChangeArrowheads="1"/>
          </p:cNvSpPr>
          <p:nvPr/>
        </p:nvSpPr>
        <p:spPr bwMode="auto">
          <a:xfrm>
            <a:off x="4211638" y="3790950"/>
            <a:ext cx="576262" cy="5762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Oval 3"/>
          <p:cNvSpPr>
            <a:spLocks noChangeArrowheads="1"/>
          </p:cNvSpPr>
          <p:nvPr/>
        </p:nvSpPr>
        <p:spPr bwMode="auto">
          <a:xfrm>
            <a:off x="6516688" y="2278063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Oval 4"/>
          <p:cNvSpPr>
            <a:spLocks noChangeArrowheads="1"/>
          </p:cNvSpPr>
          <p:nvPr/>
        </p:nvSpPr>
        <p:spPr bwMode="auto">
          <a:xfrm>
            <a:off x="5867400" y="1701800"/>
            <a:ext cx="576263" cy="5762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3779838" y="1774825"/>
            <a:ext cx="576262" cy="5762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6084888" y="2998788"/>
            <a:ext cx="576262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6588125" y="1485900"/>
            <a:ext cx="576263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8"/>
          <p:cNvSpPr>
            <a:spLocks noChangeArrowheads="1"/>
          </p:cNvSpPr>
          <p:nvPr/>
        </p:nvSpPr>
        <p:spPr bwMode="auto">
          <a:xfrm>
            <a:off x="5003800" y="1485900"/>
            <a:ext cx="576263" cy="5762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3276600" y="3214688"/>
            <a:ext cx="576263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>
            <a:off x="5219700" y="3502025"/>
            <a:ext cx="576263" cy="576263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587" name="AutoShape 13"/>
          <p:cNvCxnSpPr>
            <a:cxnSpLocks noChangeShapeType="1"/>
            <a:stCxn id="24584" idx="7"/>
            <a:endCxn id="24582" idx="3"/>
          </p:cNvCxnSpPr>
          <p:nvPr/>
        </p:nvCxnSpPr>
        <p:spPr bwMode="auto">
          <a:xfrm rot="-5400000">
            <a:off x="4560094" y="1186656"/>
            <a:ext cx="1320800" cy="290353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4588" name="AutoShape 14"/>
          <p:cNvCxnSpPr>
            <a:cxnSpLocks noChangeShapeType="1"/>
            <a:stCxn id="24578" idx="3"/>
            <a:endCxn id="24585" idx="3"/>
          </p:cNvCxnSpPr>
          <p:nvPr/>
        </p:nvCxnSpPr>
        <p:spPr bwMode="auto">
          <a:xfrm rot="5400000">
            <a:off x="5340351" y="2733675"/>
            <a:ext cx="1223962" cy="1296987"/>
          </a:xfrm>
          <a:prstGeom prst="curvedConnector3">
            <a:avLst>
              <a:gd name="adj1" fmla="val 125551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4589" name="AutoShape 15"/>
          <p:cNvCxnSpPr>
            <a:cxnSpLocks noChangeShapeType="1"/>
            <a:stCxn id="24579" idx="0"/>
            <a:endCxn id="24580" idx="6"/>
          </p:cNvCxnSpPr>
          <p:nvPr/>
        </p:nvCxnSpPr>
        <p:spPr bwMode="auto">
          <a:xfrm rot="-5400000" flipH="1" flipV="1">
            <a:off x="5075238" y="982662"/>
            <a:ext cx="361950" cy="1800225"/>
          </a:xfrm>
          <a:prstGeom prst="curvedConnector4">
            <a:avLst>
              <a:gd name="adj1" fmla="val -63157"/>
              <a:gd name="adj2" fmla="val 58023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4590" name="AutoShape 16"/>
          <p:cNvCxnSpPr>
            <a:cxnSpLocks noChangeShapeType="1"/>
            <a:stCxn id="24583" idx="3"/>
            <a:endCxn id="24578" idx="0"/>
          </p:cNvCxnSpPr>
          <p:nvPr/>
        </p:nvCxnSpPr>
        <p:spPr bwMode="auto">
          <a:xfrm rot="16200000" flipH="1">
            <a:off x="5796757" y="1269206"/>
            <a:ext cx="300038" cy="1717675"/>
          </a:xfrm>
          <a:prstGeom prst="curvedConnector3">
            <a:avLst>
              <a:gd name="adj1" fmla="val 6402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4591" name="AutoShape 17"/>
          <p:cNvCxnSpPr>
            <a:cxnSpLocks noChangeShapeType="1"/>
            <a:stCxn id="24577" idx="0"/>
            <a:endCxn id="24583" idx="1"/>
          </p:cNvCxnSpPr>
          <p:nvPr/>
        </p:nvCxnSpPr>
        <p:spPr bwMode="auto">
          <a:xfrm rot="-5400000">
            <a:off x="3683795" y="2386806"/>
            <a:ext cx="2220912" cy="587375"/>
          </a:xfrm>
          <a:prstGeom prst="curvedConnector3">
            <a:avLst>
              <a:gd name="adj1" fmla="val 114083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4592" name="AutoShape 18"/>
          <p:cNvCxnSpPr>
            <a:cxnSpLocks noChangeShapeType="1"/>
            <a:stCxn id="24581" idx="2"/>
            <a:endCxn id="24577" idx="7"/>
          </p:cNvCxnSpPr>
          <p:nvPr/>
        </p:nvCxnSpPr>
        <p:spPr bwMode="auto">
          <a:xfrm rot="10800000" flipV="1">
            <a:off x="4703763" y="3287713"/>
            <a:ext cx="1381125" cy="5873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4593" name="AutoShape 19"/>
          <p:cNvCxnSpPr>
            <a:cxnSpLocks noChangeShapeType="1"/>
            <a:stCxn id="24577" idx="2"/>
            <a:endCxn id="24585" idx="5"/>
          </p:cNvCxnSpPr>
          <p:nvPr/>
        </p:nvCxnSpPr>
        <p:spPr bwMode="auto">
          <a:xfrm rot="10800000" flipH="1">
            <a:off x="4211638" y="3994150"/>
            <a:ext cx="1500187" cy="85725"/>
          </a:xfrm>
          <a:prstGeom prst="curvedConnector4">
            <a:avLst>
              <a:gd name="adj1" fmla="val -15236"/>
              <a:gd name="adj2" fmla="val -601852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4601" name="Rectangle 27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Rectangle 28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Rectangle 29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36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sp>
        <p:nvSpPr>
          <p:cNvPr id="24611" name="Rectangle 37"/>
          <p:cNvSpPr>
            <a:spLocks noChangeArrowheads="1"/>
          </p:cNvSpPr>
          <p:nvPr/>
        </p:nvSpPr>
        <p:spPr bwMode="auto">
          <a:xfrm>
            <a:off x="250825" y="5734050"/>
            <a:ext cx="8700830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615" name="AutoShape 41"/>
          <p:cNvCxnSpPr>
            <a:cxnSpLocks noChangeShapeType="1"/>
            <a:stCxn id="24584" idx="0"/>
            <a:endCxn id="24580" idx="2"/>
          </p:cNvCxnSpPr>
          <p:nvPr/>
        </p:nvCxnSpPr>
        <p:spPr bwMode="auto">
          <a:xfrm rot="-5400000">
            <a:off x="3097213" y="2532062"/>
            <a:ext cx="1150938" cy="214313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4616" name="AutoShape 42"/>
          <p:cNvCxnSpPr>
            <a:cxnSpLocks noChangeShapeType="1"/>
            <a:stCxn id="24577" idx="4"/>
            <a:endCxn id="24582" idx="6"/>
          </p:cNvCxnSpPr>
          <p:nvPr/>
        </p:nvCxnSpPr>
        <p:spPr bwMode="auto">
          <a:xfrm rot="5400000" flipH="1" flipV="1">
            <a:off x="4536282" y="1739106"/>
            <a:ext cx="2592388" cy="2663825"/>
          </a:xfrm>
          <a:prstGeom prst="curvedConnector4">
            <a:avLst>
              <a:gd name="adj1" fmla="val -8819"/>
              <a:gd name="adj2" fmla="val 108583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4617" name="Text Box 43"/>
          <p:cNvSpPr txBox="1">
            <a:spLocks noChangeArrowheads="1"/>
          </p:cNvSpPr>
          <p:nvPr/>
        </p:nvSpPr>
        <p:spPr bwMode="auto">
          <a:xfrm>
            <a:off x="2411413" y="2278063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links</a:t>
            </a:r>
          </a:p>
        </p:txBody>
      </p:sp>
      <p:sp>
        <p:nvSpPr>
          <p:cNvPr id="24618" name="Text Box 44"/>
          <p:cNvSpPr txBox="1">
            <a:spLocks noChangeArrowheads="1"/>
          </p:cNvSpPr>
          <p:nvPr/>
        </p:nvSpPr>
        <p:spPr bwMode="auto">
          <a:xfrm>
            <a:off x="5364163" y="148590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links</a:t>
            </a:r>
          </a:p>
        </p:txBody>
      </p:sp>
      <p:sp>
        <p:nvSpPr>
          <p:cNvPr id="24619" name="Text Box 45"/>
          <p:cNvSpPr txBox="1">
            <a:spLocks noChangeArrowheads="1"/>
          </p:cNvSpPr>
          <p:nvPr/>
        </p:nvSpPr>
        <p:spPr bwMode="auto">
          <a:xfrm>
            <a:off x="6659563" y="4151313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links</a:t>
            </a:r>
          </a:p>
        </p:txBody>
      </p:sp>
      <p:sp>
        <p:nvSpPr>
          <p:cNvPr id="24620" name="Text Box 46"/>
          <p:cNvSpPr txBox="1">
            <a:spLocks noChangeArrowheads="1"/>
          </p:cNvSpPr>
          <p:nvPr/>
        </p:nvSpPr>
        <p:spPr bwMode="auto">
          <a:xfrm>
            <a:off x="684213" y="188913"/>
            <a:ext cx="8135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53" name="Oval 24"/>
          <p:cNvSpPr>
            <a:spLocks noChangeArrowheads="1"/>
          </p:cNvSpPr>
          <p:nvPr/>
        </p:nvSpPr>
        <p:spPr bwMode="auto">
          <a:xfrm>
            <a:off x="637117" y="587851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40"/>
          <p:cNvSpPr txBox="1">
            <a:spLocks noChangeArrowheads="1"/>
          </p:cNvSpPr>
          <p:nvPr/>
        </p:nvSpPr>
        <p:spPr bwMode="auto">
          <a:xfrm>
            <a:off x="1213379" y="5951538"/>
            <a:ext cx="1106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Corpora</a:t>
            </a:r>
            <a:endParaRPr lang="en-CA" sz="1800" dirty="0"/>
          </a:p>
        </p:txBody>
      </p:sp>
      <p:sp>
        <p:nvSpPr>
          <p:cNvPr id="55" name="Oval 22"/>
          <p:cNvSpPr>
            <a:spLocks noChangeArrowheads="1"/>
          </p:cNvSpPr>
          <p:nvPr/>
        </p:nvSpPr>
        <p:spPr bwMode="auto">
          <a:xfrm>
            <a:off x="2291591" y="587851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2867855" y="5951538"/>
            <a:ext cx="178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err="1" smtClean="0"/>
              <a:t>Concordancers</a:t>
            </a:r>
            <a:endParaRPr lang="en-CA" sz="1800" dirty="0"/>
          </a:p>
        </p:txBody>
      </p:sp>
      <p:sp>
        <p:nvSpPr>
          <p:cNvPr id="57" name="Oval 26"/>
          <p:cNvSpPr>
            <a:spLocks noChangeArrowheads="1"/>
          </p:cNvSpPr>
          <p:nvPr/>
        </p:nvSpPr>
        <p:spPr bwMode="auto">
          <a:xfrm>
            <a:off x="4657916" y="5885784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5234179" y="5951538"/>
            <a:ext cx="11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Training</a:t>
            </a:r>
            <a:endParaRPr lang="en-CA" sz="1800" dirty="0"/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6299170" y="5890724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6875434" y="5951538"/>
            <a:ext cx="194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Learning Objects</a:t>
            </a:r>
            <a:endParaRPr lang="en-CA" sz="1800" dirty="0"/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62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63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70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157932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1000"/>
    </mc:Choice>
    <mc:Fallback>
      <mp:transition xmlns:mp="http://schemas.microsoft.com/office/mac/powerpoint/2008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val 2"/>
          <p:cNvSpPr>
            <a:spLocks noChangeArrowheads="1"/>
          </p:cNvSpPr>
          <p:nvPr/>
        </p:nvSpPr>
        <p:spPr bwMode="auto">
          <a:xfrm>
            <a:off x="3851275" y="2998788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Oval 3"/>
          <p:cNvSpPr>
            <a:spLocks noChangeArrowheads="1"/>
          </p:cNvSpPr>
          <p:nvPr/>
        </p:nvSpPr>
        <p:spPr bwMode="auto">
          <a:xfrm>
            <a:off x="6084888" y="2925763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Oval 4"/>
          <p:cNvSpPr>
            <a:spLocks noChangeArrowheads="1"/>
          </p:cNvSpPr>
          <p:nvPr/>
        </p:nvSpPr>
        <p:spPr bwMode="auto">
          <a:xfrm>
            <a:off x="6084888" y="1630363"/>
            <a:ext cx="576262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4140200" y="1558925"/>
            <a:ext cx="576263" cy="5762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5148263" y="2998788"/>
            <a:ext cx="576262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6588125" y="1990725"/>
            <a:ext cx="576263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5148263" y="1485900"/>
            <a:ext cx="576262" cy="5762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3348038" y="2422525"/>
            <a:ext cx="576262" cy="5762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4572000" y="3502025"/>
            <a:ext cx="576263" cy="576263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1546226" y="3105944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635" name="AutoShape 13"/>
          <p:cNvCxnSpPr>
            <a:cxnSpLocks noChangeShapeType="1"/>
            <a:stCxn id="26632" idx="7"/>
            <a:endCxn id="26630" idx="3"/>
          </p:cNvCxnSpPr>
          <p:nvPr/>
        </p:nvCxnSpPr>
        <p:spPr bwMode="auto">
          <a:xfrm rot="-5400000">
            <a:off x="5244306" y="1078707"/>
            <a:ext cx="23813" cy="2832100"/>
          </a:xfrm>
          <a:prstGeom prst="curvedConnector5">
            <a:avLst>
              <a:gd name="adj1" fmla="val 1313333"/>
              <a:gd name="adj2" fmla="val 50000"/>
              <a:gd name="adj3" fmla="val -1213333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6636" name="AutoShape 14"/>
          <p:cNvCxnSpPr>
            <a:cxnSpLocks noChangeShapeType="1"/>
            <a:stCxn id="26626" idx="3"/>
            <a:endCxn id="26633" idx="3"/>
          </p:cNvCxnSpPr>
          <p:nvPr/>
        </p:nvCxnSpPr>
        <p:spPr bwMode="auto">
          <a:xfrm rot="5400000">
            <a:off x="5124451" y="2949575"/>
            <a:ext cx="576262" cy="1512887"/>
          </a:xfrm>
          <a:prstGeom prst="curvedConnector3">
            <a:avLst>
              <a:gd name="adj1" fmla="val 15426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6637" name="AutoShape 15"/>
          <p:cNvCxnSpPr>
            <a:cxnSpLocks noChangeShapeType="1"/>
            <a:stCxn id="26627" idx="0"/>
            <a:endCxn id="26628" idx="6"/>
          </p:cNvCxnSpPr>
          <p:nvPr/>
        </p:nvCxnSpPr>
        <p:spPr bwMode="auto">
          <a:xfrm rot="-5400000" flipH="1" flipV="1">
            <a:off x="5436394" y="910432"/>
            <a:ext cx="217487" cy="1657350"/>
          </a:xfrm>
          <a:prstGeom prst="curvedConnector4">
            <a:avLst>
              <a:gd name="adj1" fmla="val -105111"/>
              <a:gd name="adj2" fmla="val 5871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6638" name="AutoShape 16"/>
          <p:cNvCxnSpPr>
            <a:cxnSpLocks noChangeShapeType="1"/>
            <a:stCxn id="26631" idx="3"/>
            <a:endCxn id="26626" idx="0"/>
          </p:cNvCxnSpPr>
          <p:nvPr/>
        </p:nvCxnSpPr>
        <p:spPr bwMode="auto">
          <a:xfrm rot="16200000" flipH="1">
            <a:off x="5329238" y="1881187"/>
            <a:ext cx="947738" cy="1141413"/>
          </a:xfrm>
          <a:prstGeom prst="curvedConnector3">
            <a:avLst>
              <a:gd name="adj1" fmla="val 5444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6639" name="AutoShape 17"/>
          <p:cNvCxnSpPr>
            <a:cxnSpLocks noChangeShapeType="1"/>
            <a:stCxn id="26625" idx="0"/>
            <a:endCxn id="26631" idx="1"/>
          </p:cNvCxnSpPr>
          <p:nvPr/>
        </p:nvCxnSpPr>
        <p:spPr bwMode="auto">
          <a:xfrm rot="-5400000">
            <a:off x="3971925" y="1738313"/>
            <a:ext cx="1428750" cy="1092200"/>
          </a:xfrm>
          <a:prstGeom prst="curvedConnector3">
            <a:avLst>
              <a:gd name="adj1" fmla="val 121889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6640" name="AutoShape 18"/>
          <p:cNvCxnSpPr>
            <a:cxnSpLocks noChangeShapeType="1"/>
            <a:stCxn id="26629" idx="2"/>
            <a:endCxn id="26625" idx="7"/>
          </p:cNvCxnSpPr>
          <p:nvPr/>
        </p:nvCxnSpPr>
        <p:spPr bwMode="auto">
          <a:xfrm rot="10800000">
            <a:off x="4343400" y="3082925"/>
            <a:ext cx="804863" cy="204788"/>
          </a:xfrm>
          <a:prstGeom prst="curvedConnector4">
            <a:avLst>
              <a:gd name="adj1" fmla="val 44773"/>
              <a:gd name="adj2" fmla="val 252713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6641" name="AutoShape 19"/>
          <p:cNvCxnSpPr>
            <a:cxnSpLocks noChangeShapeType="1"/>
            <a:stCxn id="26625" idx="2"/>
            <a:endCxn id="26633" idx="5"/>
          </p:cNvCxnSpPr>
          <p:nvPr/>
        </p:nvCxnSpPr>
        <p:spPr bwMode="auto">
          <a:xfrm rot="10800000" flipH="1" flipV="1">
            <a:off x="3851275" y="3287713"/>
            <a:ext cx="1212850" cy="706437"/>
          </a:xfrm>
          <a:prstGeom prst="curvedConnector4">
            <a:avLst>
              <a:gd name="adj1" fmla="val -18847"/>
              <a:gd name="adj2" fmla="val 144269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6649" name="Rectangle 27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Rectangle 28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Rectangle 29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26658" name="Text Box 36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cxnSp>
        <p:nvCxnSpPr>
          <p:cNvPr id="26663" name="AutoShape 41"/>
          <p:cNvCxnSpPr>
            <a:cxnSpLocks noChangeShapeType="1"/>
            <a:stCxn id="26632" idx="0"/>
            <a:endCxn id="26628" idx="2"/>
          </p:cNvCxnSpPr>
          <p:nvPr/>
        </p:nvCxnSpPr>
        <p:spPr bwMode="auto">
          <a:xfrm rot="-5400000">
            <a:off x="3601244" y="1883569"/>
            <a:ext cx="574675" cy="503237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6664" name="AutoShape 42"/>
          <p:cNvCxnSpPr>
            <a:cxnSpLocks noChangeShapeType="1"/>
          </p:cNvCxnSpPr>
          <p:nvPr/>
        </p:nvCxnSpPr>
        <p:spPr bwMode="auto">
          <a:xfrm rot="5400000" flipH="1" flipV="1">
            <a:off x="4946027" y="1415256"/>
            <a:ext cx="1295400" cy="3024188"/>
          </a:xfrm>
          <a:prstGeom prst="curvedConnector4">
            <a:avLst>
              <a:gd name="adj1" fmla="val -17648"/>
              <a:gd name="adj2" fmla="val 10756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6665" name="Text Box 43"/>
          <p:cNvSpPr txBox="1">
            <a:spLocks noChangeArrowheads="1"/>
          </p:cNvSpPr>
          <p:nvPr/>
        </p:nvSpPr>
        <p:spPr bwMode="auto">
          <a:xfrm>
            <a:off x="2411413" y="2278063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links</a:t>
            </a:r>
          </a:p>
        </p:txBody>
      </p:sp>
      <p:sp>
        <p:nvSpPr>
          <p:cNvPr id="26666" name="Text Box 45"/>
          <p:cNvSpPr txBox="1">
            <a:spLocks noChangeArrowheads="1"/>
          </p:cNvSpPr>
          <p:nvPr/>
        </p:nvSpPr>
        <p:spPr bwMode="auto">
          <a:xfrm>
            <a:off x="6659563" y="4151313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links</a:t>
            </a:r>
          </a:p>
        </p:txBody>
      </p:sp>
      <p:sp>
        <p:nvSpPr>
          <p:cNvPr id="26667" name="Oval 46"/>
          <p:cNvSpPr>
            <a:spLocks noChangeArrowheads="1"/>
          </p:cNvSpPr>
          <p:nvPr/>
        </p:nvSpPr>
        <p:spPr bwMode="auto">
          <a:xfrm>
            <a:off x="6156325" y="2278063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Text Box 48"/>
          <p:cNvSpPr txBox="1">
            <a:spLocks noChangeArrowheads="1"/>
          </p:cNvSpPr>
          <p:nvPr/>
        </p:nvSpPr>
        <p:spPr bwMode="auto">
          <a:xfrm>
            <a:off x="684213" y="188913"/>
            <a:ext cx="8135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4"/>
          <p:cNvSpPr>
            <a:spLocks noChangeArrowheads="1"/>
          </p:cNvSpPr>
          <p:nvPr/>
        </p:nvSpPr>
        <p:spPr bwMode="auto">
          <a:xfrm>
            <a:off x="637117" y="587851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1213379" y="5951538"/>
            <a:ext cx="1106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Corpora</a:t>
            </a:r>
            <a:endParaRPr lang="en-CA" sz="1800" dirty="0"/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2291591" y="587851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2867855" y="5951538"/>
            <a:ext cx="178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err="1" smtClean="0"/>
              <a:t>Concordancers</a:t>
            </a:r>
            <a:endParaRPr lang="en-CA" sz="1800" dirty="0"/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4657916" y="5885784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5234179" y="5951538"/>
            <a:ext cx="11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Training</a:t>
            </a:r>
            <a:endParaRPr lang="en-CA" sz="1800" dirty="0"/>
          </a:p>
        </p:txBody>
      </p:sp>
      <p:sp>
        <p:nvSpPr>
          <p:cNvPr id="53" name="Oval 25"/>
          <p:cNvSpPr>
            <a:spLocks noChangeArrowheads="1"/>
          </p:cNvSpPr>
          <p:nvPr/>
        </p:nvSpPr>
        <p:spPr bwMode="auto">
          <a:xfrm>
            <a:off x="6299170" y="5878513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6875434" y="5951538"/>
            <a:ext cx="194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Learning Objects</a:t>
            </a:r>
            <a:endParaRPr lang="en-CA" sz="1800" dirty="0"/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61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22685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1000"/>
    </mc:Choice>
    <mc:Fallback>
      <mp:transition xmlns:mp="http://schemas.microsoft.com/office/mac/powerpoint/2008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val 2"/>
          <p:cNvSpPr>
            <a:spLocks noChangeArrowheads="1"/>
          </p:cNvSpPr>
          <p:nvPr/>
        </p:nvSpPr>
        <p:spPr bwMode="auto">
          <a:xfrm>
            <a:off x="4284663" y="2638425"/>
            <a:ext cx="576262" cy="5762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Oval 3"/>
          <p:cNvSpPr>
            <a:spLocks noChangeArrowheads="1"/>
          </p:cNvSpPr>
          <p:nvPr/>
        </p:nvSpPr>
        <p:spPr bwMode="auto">
          <a:xfrm>
            <a:off x="5795963" y="2925763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580063" y="2062163"/>
            <a:ext cx="576262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4284663" y="141446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5148263" y="2998788"/>
            <a:ext cx="576262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6300788" y="2566988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5148263" y="1485900"/>
            <a:ext cx="576262" cy="5762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3851275" y="2278063"/>
            <a:ext cx="576263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Oval 10"/>
          <p:cNvSpPr>
            <a:spLocks noChangeArrowheads="1"/>
          </p:cNvSpPr>
          <p:nvPr/>
        </p:nvSpPr>
        <p:spPr bwMode="auto">
          <a:xfrm>
            <a:off x="4716463" y="3141663"/>
            <a:ext cx="576262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683" name="AutoShape 13"/>
          <p:cNvCxnSpPr>
            <a:cxnSpLocks noChangeShapeType="1"/>
            <a:stCxn id="28680" idx="7"/>
            <a:endCxn id="28678" idx="3"/>
          </p:cNvCxnSpPr>
          <p:nvPr/>
        </p:nvCxnSpPr>
        <p:spPr bwMode="auto">
          <a:xfrm rot="5400000" flipV="1">
            <a:off x="5015706" y="1689894"/>
            <a:ext cx="696913" cy="2041525"/>
          </a:xfrm>
          <a:prstGeom prst="curvedConnector5">
            <a:avLst>
              <a:gd name="adj1" fmla="val -44875"/>
              <a:gd name="adj2" fmla="val 50000"/>
              <a:gd name="adj3" fmla="val 14487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8684" name="AutoShape 14"/>
          <p:cNvCxnSpPr>
            <a:cxnSpLocks noChangeShapeType="1"/>
            <a:stCxn id="28674" idx="3"/>
            <a:endCxn id="28681" idx="3"/>
          </p:cNvCxnSpPr>
          <p:nvPr/>
        </p:nvCxnSpPr>
        <p:spPr bwMode="auto">
          <a:xfrm rot="5400000">
            <a:off x="5232400" y="2986088"/>
            <a:ext cx="215900" cy="1079500"/>
          </a:xfrm>
          <a:prstGeom prst="curvedConnector3">
            <a:avLst>
              <a:gd name="adj1" fmla="val 24485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8685" name="AutoShape 15"/>
          <p:cNvCxnSpPr>
            <a:cxnSpLocks noChangeShapeType="1"/>
            <a:stCxn id="28675" idx="0"/>
            <a:endCxn id="28676" idx="6"/>
          </p:cNvCxnSpPr>
          <p:nvPr/>
        </p:nvCxnSpPr>
        <p:spPr bwMode="auto">
          <a:xfrm rot="5400000" flipH="1">
            <a:off x="5185569" y="1378744"/>
            <a:ext cx="358775" cy="1008063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8686" name="AutoShape 16"/>
          <p:cNvCxnSpPr>
            <a:cxnSpLocks noChangeShapeType="1"/>
            <a:stCxn id="28679" idx="3"/>
            <a:endCxn id="28674" idx="0"/>
          </p:cNvCxnSpPr>
          <p:nvPr/>
        </p:nvCxnSpPr>
        <p:spPr bwMode="auto">
          <a:xfrm rot="16200000" flipH="1">
            <a:off x="5184775" y="2025650"/>
            <a:ext cx="947738" cy="852488"/>
          </a:xfrm>
          <a:prstGeom prst="curvedConnector3">
            <a:avLst>
              <a:gd name="adj1" fmla="val 5444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8687" name="AutoShape 17"/>
          <p:cNvCxnSpPr>
            <a:cxnSpLocks noChangeShapeType="1"/>
            <a:stCxn id="28673" idx="0"/>
            <a:endCxn id="28679" idx="1"/>
          </p:cNvCxnSpPr>
          <p:nvPr/>
        </p:nvCxnSpPr>
        <p:spPr bwMode="auto">
          <a:xfrm rot="-5400000">
            <a:off x="4368800" y="1774826"/>
            <a:ext cx="1068387" cy="658812"/>
          </a:xfrm>
          <a:prstGeom prst="curvedConnector3">
            <a:avLst>
              <a:gd name="adj1" fmla="val 129273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8688" name="AutoShape 18"/>
          <p:cNvCxnSpPr>
            <a:cxnSpLocks noChangeShapeType="1"/>
            <a:stCxn id="28677" idx="2"/>
            <a:endCxn id="28673" idx="7"/>
          </p:cNvCxnSpPr>
          <p:nvPr/>
        </p:nvCxnSpPr>
        <p:spPr bwMode="auto">
          <a:xfrm rot="10800000">
            <a:off x="4776788" y="2722563"/>
            <a:ext cx="371475" cy="565150"/>
          </a:xfrm>
          <a:prstGeom prst="curvedConnector4">
            <a:avLst>
              <a:gd name="adj1" fmla="val 38463"/>
              <a:gd name="adj2" fmla="val 155338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8689" name="AutoShape 19"/>
          <p:cNvCxnSpPr>
            <a:cxnSpLocks noChangeShapeType="1"/>
            <a:stCxn id="28673" idx="2"/>
            <a:endCxn id="28681" idx="5"/>
          </p:cNvCxnSpPr>
          <p:nvPr/>
        </p:nvCxnSpPr>
        <p:spPr bwMode="auto">
          <a:xfrm rot="10800000" flipH="1" flipV="1">
            <a:off x="4284663" y="2927350"/>
            <a:ext cx="923925" cy="706438"/>
          </a:xfrm>
          <a:prstGeom prst="curvedConnector4">
            <a:avLst>
              <a:gd name="adj1" fmla="val -24741"/>
              <a:gd name="adj2" fmla="val 144269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8697" name="Rectangle 27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Rectangle 28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Rectangle 29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Text Box 36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cxnSp>
        <p:nvCxnSpPr>
          <p:cNvPr id="28711" name="AutoShape 41"/>
          <p:cNvCxnSpPr>
            <a:cxnSpLocks noChangeShapeType="1"/>
            <a:stCxn id="28680" idx="0"/>
            <a:endCxn id="28676" idx="2"/>
          </p:cNvCxnSpPr>
          <p:nvPr/>
        </p:nvCxnSpPr>
        <p:spPr bwMode="auto">
          <a:xfrm rot="-5400000">
            <a:off x="3925094" y="1918494"/>
            <a:ext cx="574675" cy="144463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8712" name="AutoShape 42"/>
          <p:cNvCxnSpPr>
            <a:cxnSpLocks noChangeShapeType="1"/>
            <a:stCxn id="28673" idx="4"/>
            <a:endCxn id="28678" idx="6"/>
          </p:cNvCxnSpPr>
          <p:nvPr/>
        </p:nvCxnSpPr>
        <p:spPr bwMode="auto">
          <a:xfrm rot="5400000" flipH="1" flipV="1">
            <a:off x="5545931" y="1883570"/>
            <a:ext cx="358775" cy="2303462"/>
          </a:xfrm>
          <a:prstGeom prst="curvedConnector4">
            <a:avLst>
              <a:gd name="adj1" fmla="val -63718"/>
              <a:gd name="adj2" fmla="val 109926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8713" name="Oval 46"/>
          <p:cNvSpPr>
            <a:spLocks noChangeArrowheads="1"/>
          </p:cNvSpPr>
          <p:nvPr/>
        </p:nvSpPr>
        <p:spPr bwMode="auto">
          <a:xfrm>
            <a:off x="5940425" y="2709863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4" name="Text Box 47"/>
          <p:cNvSpPr txBox="1">
            <a:spLocks noChangeArrowheads="1"/>
          </p:cNvSpPr>
          <p:nvPr/>
        </p:nvSpPr>
        <p:spPr bwMode="auto">
          <a:xfrm>
            <a:off x="684213" y="188913"/>
            <a:ext cx="8135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637117" y="587851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1213379" y="5951538"/>
            <a:ext cx="1106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Corpora</a:t>
            </a:r>
            <a:endParaRPr lang="en-CA" sz="1800" dirty="0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2291591" y="587851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2867855" y="5951538"/>
            <a:ext cx="178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err="1" smtClean="0"/>
              <a:t>Concordancers</a:t>
            </a:r>
            <a:endParaRPr lang="en-CA" sz="1800" dirty="0"/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4657916" y="5885784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5234179" y="5951538"/>
            <a:ext cx="11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Training</a:t>
            </a:r>
            <a:endParaRPr lang="en-CA" sz="1800" dirty="0"/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299170" y="5878513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6875434" y="5951538"/>
            <a:ext cx="194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Learning Objects</a:t>
            </a:r>
            <a:endParaRPr lang="en-CA" sz="1800" dirty="0"/>
          </a:p>
        </p:txBody>
      </p:sp>
      <p:sp>
        <p:nvSpPr>
          <p:cNvPr id="53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43587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1000"/>
    </mc:Choice>
    <mc:Fallback>
      <mp:transition xmlns:mp="http://schemas.microsoft.com/office/mac/powerpoint/2008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val 2"/>
          <p:cNvSpPr>
            <a:spLocks noChangeArrowheads="1"/>
          </p:cNvSpPr>
          <p:nvPr/>
        </p:nvSpPr>
        <p:spPr bwMode="auto">
          <a:xfrm>
            <a:off x="4572000" y="249396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Oval 3"/>
          <p:cNvSpPr>
            <a:spLocks noChangeArrowheads="1"/>
          </p:cNvSpPr>
          <p:nvPr/>
        </p:nvSpPr>
        <p:spPr bwMode="auto">
          <a:xfrm>
            <a:off x="5795963" y="2925763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Oval 4"/>
          <p:cNvSpPr>
            <a:spLocks noChangeArrowheads="1"/>
          </p:cNvSpPr>
          <p:nvPr/>
        </p:nvSpPr>
        <p:spPr bwMode="auto">
          <a:xfrm>
            <a:off x="4932363" y="2278063"/>
            <a:ext cx="576262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Oval 5"/>
          <p:cNvSpPr>
            <a:spLocks noChangeArrowheads="1"/>
          </p:cNvSpPr>
          <p:nvPr/>
        </p:nvSpPr>
        <p:spPr bwMode="auto">
          <a:xfrm>
            <a:off x="4284663" y="1342232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Oval 6"/>
          <p:cNvSpPr>
            <a:spLocks noChangeArrowheads="1"/>
          </p:cNvSpPr>
          <p:nvPr/>
        </p:nvSpPr>
        <p:spPr bwMode="auto">
          <a:xfrm>
            <a:off x="5148263" y="2998788"/>
            <a:ext cx="576262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7"/>
          <p:cNvSpPr>
            <a:spLocks noChangeArrowheads="1"/>
          </p:cNvSpPr>
          <p:nvPr/>
        </p:nvSpPr>
        <p:spPr bwMode="auto">
          <a:xfrm>
            <a:off x="5867400" y="2493963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8"/>
          <p:cNvSpPr>
            <a:spLocks noChangeArrowheads="1"/>
          </p:cNvSpPr>
          <p:nvPr/>
        </p:nvSpPr>
        <p:spPr bwMode="auto">
          <a:xfrm>
            <a:off x="4787900" y="1630363"/>
            <a:ext cx="576263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9"/>
          <p:cNvSpPr>
            <a:spLocks noChangeArrowheads="1"/>
          </p:cNvSpPr>
          <p:nvPr/>
        </p:nvSpPr>
        <p:spPr bwMode="auto">
          <a:xfrm>
            <a:off x="4140200" y="2062163"/>
            <a:ext cx="576263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10"/>
          <p:cNvSpPr>
            <a:spLocks noChangeArrowheads="1"/>
          </p:cNvSpPr>
          <p:nvPr/>
        </p:nvSpPr>
        <p:spPr bwMode="auto">
          <a:xfrm>
            <a:off x="4716463" y="3141663"/>
            <a:ext cx="576262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731" name="AutoShape 13"/>
          <p:cNvCxnSpPr>
            <a:cxnSpLocks noChangeShapeType="1"/>
            <a:stCxn id="30728" idx="7"/>
            <a:endCxn id="30726" idx="3"/>
          </p:cNvCxnSpPr>
          <p:nvPr/>
        </p:nvCxnSpPr>
        <p:spPr bwMode="auto">
          <a:xfrm rot="5400000" flipV="1">
            <a:off x="4872038" y="1906587"/>
            <a:ext cx="839788" cy="1319213"/>
          </a:xfrm>
          <a:prstGeom prst="curvedConnector5">
            <a:avLst>
              <a:gd name="adj1" fmla="val -37241"/>
              <a:gd name="adj2" fmla="val 49940"/>
              <a:gd name="adj3" fmla="val 137241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32" name="AutoShape 14"/>
          <p:cNvCxnSpPr>
            <a:cxnSpLocks noChangeShapeType="1"/>
            <a:stCxn id="30722" idx="3"/>
            <a:endCxn id="30729" idx="3"/>
          </p:cNvCxnSpPr>
          <p:nvPr/>
        </p:nvCxnSpPr>
        <p:spPr bwMode="auto">
          <a:xfrm rot="5400000">
            <a:off x="5232400" y="2986088"/>
            <a:ext cx="215900" cy="1079500"/>
          </a:xfrm>
          <a:prstGeom prst="curvedConnector3">
            <a:avLst>
              <a:gd name="adj1" fmla="val 244852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33" name="AutoShape 15"/>
          <p:cNvCxnSpPr>
            <a:cxnSpLocks noChangeShapeType="1"/>
            <a:stCxn id="30723" idx="0"/>
            <a:endCxn id="30724" idx="6"/>
          </p:cNvCxnSpPr>
          <p:nvPr/>
        </p:nvCxnSpPr>
        <p:spPr bwMode="auto">
          <a:xfrm rot="16200000" flipV="1">
            <a:off x="4716860" y="1774428"/>
            <a:ext cx="647700" cy="359569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34" name="AutoShape 16"/>
          <p:cNvCxnSpPr>
            <a:cxnSpLocks noChangeShapeType="1"/>
            <a:stCxn id="30727" idx="3"/>
            <a:endCxn id="30722" idx="0"/>
          </p:cNvCxnSpPr>
          <p:nvPr/>
        </p:nvCxnSpPr>
        <p:spPr bwMode="auto">
          <a:xfrm rot="16200000" flipH="1">
            <a:off x="5076825" y="1917701"/>
            <a:ext cx="803275" cy="1212850"/>
          </a:xfrm>
          <a:prstGeom prst="curvedConnector3">
            <a:avLst>
              <a:gd name="adj1" fmla="val 55139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35" name="AutoShape 17"/>
          <p:cNvCxnSpPr>
            <a:cxnSpLocks noChangeShapeType="1"/>
            <a:stCxn id="30721" idx="0"/>
            <a:endCxn id="30727" idx="1"/>
          </p:cNvCxnSpPr>
          <p:nvPr/>
        </p:nvCxnSpPr>
        <p:spPr bwMode="auto">
          <a:xfrm rot="-5400000">
            <a:off x="4476750" y="2098675"/>
            <a:ext cx="779463" cy="11113"/>
          </a:xfrm>
          <a:prstGeom prst="curvedConnector5">
            <a:avLst>
              <a:gd name="adj1" fmla="val 18329"/>
              <a:gd name="adj2" fmla="val 6585713"/>
              <a:gd name="adj3" fmla="val 14012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36" name="AutoShape 18"/>
          <p:cNvCxnSpPr>
            <a:cxnSpLocks noChangeShapeType="1"/>
            <a:stCxn id="30725" idx="2"/>
            <a:endCxn id="30721" idx="7"/>
          </p:cNvCxnSpPr>
          <p:nvPr/>
        </p:nvCxnSpPr>
        <p:spPr bwMode="auto">
          <a:xfrm rot="10800000">
            <a:off x="5064125" y="2578100"/>
            <a:ext cx="84138" cy="709613"/>
          </a:xfrm>
          <a:prstGeom prst="curvedConnector4">
            <a:avLst>
              <a:gd name="adj1" fmla="val 956602"/>
              <a:gd name="adj2" fmla="val 144069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37" name="AutoShape 19"/>
          <p:cNvCxnSpPr>
            <a:cxnSpLocks noChangeShapeType="1"/>
            <a:stCxn id="30721" idx="2"/>
            <a:endCxn id="30729" idx="5"/>
          </p:cNvCxnSpPr>
          <p:nvPr/>
        </p:nvCxnSpPr>
        <p:spPr bwMode="auto">
          <a:xfrm rot="10800000" flipH="1" flipV="1">
            <a:off x="4572000" y="2782888"/>
            <a:ext cx="636588" cy="850900"/>
          </a:xfrm>
          <a:prstGeom prst="curvedConnector4">
            <a:avLst>
              <a:gd name="adj1" fmla="val -35912"/>
              <a:gd name="adj2" fmla="val 13675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0745" name="Rectangle 27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Rectangle 28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Rectangle 29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Text Box 36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cxnSp>
        <p:nvCxnSpPr>
          <p:cNvPr id="30759" name="AutoShape 41"/>
          <p:cNvCxnSpPr>
            <a:cxnSpLocks noChangeShapeType="1"/>
            <a:stCxn id="30728" idx="0"/>
            <a:endCxn id="30724" idx="2"/>
          </p:cNvCxnSpPr>
          <p:nvPr/>
        </p:nvCxnSpPr>
        <p:spPr bwMode="auto">
          <a:xfrm rot="16200000" flipV="1">
            <a:off x="4140598" y="1774428"/>
            <a:ext cx="431800" cy="143669"/>
          </a:xfrm>
          <a:prstGeom prst="curvedConnector4">
            <a:avLst>
              <a:gd name="adj1" fmla="val 16636"/>
              <a:gd name="adj2" fmla="val 359668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0760" name="AutoShape 42"/>
          <p:cNvCxnSpPr>
            <a:cxnSpLocks noChangeShapeType="1"/>
            <a:stCxn id="30721" idx="4"/>
            <a:endCxn id="30726" idx="6"/>
          </p:cNvCxnSpPr>
          <p:nvPr/>
        </p:nvCxnSpPr>
        <p:spPr bwMode="auto">
          <a:xfrm rot="5400000" flipH="1" flipV="1">
            <a:off x="5508625" y="2135188"/>
            <a:ext cx="287337" cy="1582738"/>
          </a:xfrm>
          <a:prstGeom prst="curvedConnector4">
            <a:avLst>
              <a:gd name="adj1" fmla="val -79560"/>
              <a:gd name="adj2" fmla="val 114444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0761" name="Oval 46"/>
          <p:cNvSpPr>
            <a:spLocks noChangeArrowheads="1"/>
          </p:cNvSpPr>
          <p:nvPr/>
        </p:nvSpPr>
        <p:spPr bwMode="auto">
          <a:xfrm>
            <a:off x="5580063" y="2493963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Text Box 47"/>
          <p:cNvSpPr txBox="1">
            <a:spLocks noChangeArrowheads="1"/>
          </p:cNvSpPr>
          <p:nvPr/>
        </p:nvSpPr>
        <p:spPr bwMode="auto">
          <a:xfrm>
            <a:off x="684213" y="188913"/>
            <a:ext cx="8135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46" name="Oval 24"/>
          <p:cNvSpPr>
            <a:spLocks noChangeArrowheads="1"/>
          </p:cNvSpPr>
          <p:nvPr/>
        </p:nvSpPr>
        <p:spPr bwMode="auto">
          <a:xfrm>
            <a:off x="637117" y="587851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1213379" y="5951538"/>
            <a:ext cx="1106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Corpora</a:t>
            </a:r>
            <a:endParaRPr lang="en-CA" sz="1800" dirty="0"/>
          </a:p>
        </p:txBody>
      </p:sp>
      <p:sp>
        <p:nvSpPr>
          <p:cNvPr id="48" name="Oval 22"/>
          <p:cNvSpPr>
            <a:spLocks noChangeArrowheads="1"/>
          </p:cNvSpPr>
          <p:nvPr/>
        </p:nvSpPr>
        <p:spPr bwMode="auto">
          <a:xfrm>
            <a:off x="2291591" y="587851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2867855" y="5951538"/>
            <a:ext cx="178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err="1" smtClean="0"/>
              <a:t>Concordancers</a:t>
            </a:r>
            <a:endParaRPr lang="en-CA" sz="1800" dirty="0"/>
          </a:p>
        </p:txBody>
      </p:sp>
      <p:sp>
        <p:nvSpPr>
          <p:cNvPr id="50" name="Oval 26"/>
          <p:cNvSpPr>
            <a:spLocks noChangeArrowheads="1"/>
          </p:cNvSpPr>
          <p:nvPr/>
        </p:nvSpPr>
        <p:spPr bwMode="auto">
          <a:xfrm>
            <a:off x="4657916" y="5885784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5234179" y="5951538"/>
            <a:ext cx="11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Training</a:t>
            </a:r>
            <a:endParaRPr lang="en-CA" sz="1800" dirty="0"/>
          </a:p>
        </p:txBody>
      </p:sp>
      <p:sp>
        <p:nvSpPr>
          <p:cNvPr id="52" name="Oval 25"/>
          <p:cNvSpPr>
            <a:spLocks noChangeArrowheads="1"/>
          </p:cNvSpPr>
          <p:nvPr/>
        </p:nvSpPr>
        <p:spPr bwMode="auto">
          <a:xfrm>
            <a:off x="6299170" y="5878513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6875434" y="5951538"/>
            <a:ext cx="194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Learning Objects</a:t>
            </a:r>
            <a:endParaRPr lang="en-CA" sz="1800" dirty="0"/>
          </a:p>
        </p:txBody>
      </p:sp>
      <p:sp>
        <p:nvSpPr>
          <p:cNvPr id="54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61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67537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1000"/>
    </mc:Choice>
    <mc:Fallback>
      <mp:transition xmlns:mp="http://schemas.microsoft.com/office/mac/powerpoint/2008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Greenstone</a:t>
            </a:r>
            <a:endParaRPr lang="en-US" dirty="0"/>
          </a:p>
        </p:txBody>
      </p:sp>
      <p:pic>
        <p:nvPicPr>
          <p:cNvPr id="5" name="Content Placeholder 4" descr="greenston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417" b="1417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1375789" y="6220115"/>
            <a:ext cx="633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http://www.greenstone.org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4188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1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26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27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28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Text Box 35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sp>
        <p:nvSpPr>
          <p:cNvPr id="32791" name="Text Box 43"/>
          <p:cNvSpPr txBox="1">
            <a:spLocks noChangeArrowheads="1"/>
          </p:cNvSpPr>
          <p:nvPr/>
        </p:nvSpPr>
        <p:spPr bwMode="auto">
          <a:xfrm>
            <a:off x="684213" y="188913"/>
            <a:ext cx="8135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32792" name="Oval 44"/>
          <p:cNvSpPr>
            <a:spLocks noChangeArrowheads="1"/>
          </p:cNvSpPr>
          <p:nvPr/>
        </p:nvSpPr>
        <p:spPr bwMode="auto">
          <a:xfrm>
            <a:off x="4427538" y="2854325"/>
            <a:ext cx="576262" cy="5762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Oval 45"/>
          <p:cNvSpPr>
            <a:spLocks noChangeArrowheads="1"/>
          </p:cNvSpPr>
          <p:nvPr/>
        </p:nvSpPr>
        <p:spPr bwMode="auto">
          <a:xfrm>
            <a:off x="5580063" y="2925763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Oval 46"/>
          <p:cNvSpPr>
            <a:spLocks noChangeArrowheads="1"/>
          </p:cNvSpPr>
          <p:nvPr/>
        </p:nvSpPr>
        <p:spPr bwMode="auto">
          <a:xfrm>
            <a:off x="4427538" y="2493963"/>
            <a:ext cx="576262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Oval 47"/>
          <p:cNvSpPr>
            <a:spLocks noChangeArrowheads="1"/>
          </p:cNvSpPr>
          <p:nvPr/>
        </p:nvSpPr>
        <p:spPr bwMode="auto">
          <a:xfrm>
            <a:off x="4930775" y="1846263"/>
            <a:ext cx="576263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Oval 48"/>
          <p:cNvSpPr>
            <a:spLocks noChangeArrowheads="1"/>
          </p:cNvSpPr>
          <p:nvPr/>
        </p:nvSpPr>
        <p:spPr bwMode="auto">
          <a:xfrm>
            <a:off x="5219700" y="2998788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Oval 49"/>
          <p:cNvSpPr>
            <a:spLocks noChangeArrowheads="1"/>
          </p:cNvSpPr>
          <p:nvPr/>
        </p:nvSpPr>
        <p:spPr bwMode="auto">
          <a:xfrm>
            <a:off x="5580063" y="2351088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Oval 50"/>
          <p:cNvSpPr>
            <a:spLocks noChangeArrowheads="1"/>
          </p:cNvSpPr>
          <p:nvPr/>
        </p:nvSpPr>
        <p:spPr bwMode="auto">
          <a:xfrm>
            <a:off x="5219700" y="2133600"/>
            <a:ext cx="576263" cy="5762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Oval 51"/>
          <p:cNvSpPr>
            <a:spLocks noChangeArrowheads="1"/>
          </p:cNvSpPr>
          <p:nvPr/>
        </p:nvSpPr>
        <p:spPr bwMode="auto">
          <a:xfrm>
            <a:off x="4498975" y="2133600"/>
            <a:ext cx="576263" cy="5762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Oval 52"/>
          <p:cNvSpPr>
            <a:spLocks noChangeArrowheads="1"/>
          </p:cNvSpPr>
          <p:nvPr/>
        </p:nvSpPr>
        <p:spPr bwMode="auto">
          <a:xfrm>
            <a:off x="4787900" y="3141663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801" name="AutoShape 53"/>
          <p:cNvCxnSpPr>
            <a:cxnSpLocks noChangeShapeType="1"/>
            <a:stCxn id="32799" idx="7"/>
            <a:endCxn id="32797" idx="3"/>
          </p:cNvCxnSpPr>
          <p:nvPr/>
        </p:nvCxnSpPr>
        <p:spPr bwMode="auto">
          <a:xfrm rot="5400000" flipV="1">
            <a:off x="5014912" y="2193926"/>
            <a:ext cx="625475" cy="673100"/>
          </a:xfrm>
          <a:prstGeom prst="curvedConnector5">
            <a:avLst>
              <a:gd name="adj1" fmla="val -50000"/>
              <a:gd name="adj2" fmla="val 50000"/>
              <a:gd name="adj3" fmla="val 1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2802" name="AutoShape 54"/>
          <p:cNvCxnSpPr>
            <a:cxnSpLocks noChangeShapeType="1"/>
            <a:stCxn id="32794" idx="0"/>
            <a:endCxn id="32795" idx="6"/>
          </p:cNvCxnSpPr>
          <p:nvPr/>
        </p:nvCxnSpPr>
        <p:spPr bwMode="auto">
          <a:xfrm rot="-5400000">
            <a:off x="4932363" y="1919288"/>
            <a:ext cx="358775" cy="790575"/>
          </a:xfrm>
          <a:prstGeom prst="curvedConnector4">
            <a:avLst>
              <a:gd name="adj1" fmla="val 9736"/>
              <a:gd name="adj2" fmla="val 12891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2803" name="AutoShape 55"/>
          <p:cNvCxnSpPr>
            <a:cxnSpLocks noChangeShapeType="1"/>
            <a:stCxn id="32798" idx="3"/>
            <a:endCxn id="32793" idx="0"/>
          </p:cNvCxnSpPr>
          <p:nvPr/>
        </p:nvCxnSpPr>
        <p:spPr bwMode="auto">
          <a:xfrm rot="16200000" flipH="1">
            <a:off x="5436394" y="2493169"/>
            <a:ext cx="300038" cy="565150"/>
          </a:xfrm>
          <a:prstGeom prst="curvedConnector3">
            <a:avLst>
              <a:gd name="adj1" fmla="val 64023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2804" name="AutoShape 56"/>
          <p:cNvCxnSpPr>
            <a:cxnSpLocks noChangeShapeType="1"/>
            <a:stCxn id="32792" idx="0"/>
            <a:endCxn id="32798" idx="1"/>
          </p:cNvCxnSpPr>
          <p:nvPr/>
        </p:nvCxnSpPr>
        <p:spPr bwMode="auto">
          <a:xfrm rot="-5400000">
            <a:off x="4691857" y="2242344"/>
            <a:ext cx="636587" cy="587375"/>
          </a:xfrm>
          <a:prstGeom prst="curvedConnector3">
            <a:avLst>
              <a:gd name="adj1" fmla="val 14912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2805" name="AutoShape 57"/>
          <p:cNvCxnSpPr>
            <a:cxnSpLocks noChangeShapeType="1"/>
            <a:stCxn id="32796" idx="2"/>
            <a:endCxn id="32792" idx="7"/>
          </p:cNvCxnSpPr>
          <p:nvPr/>
        </p:nvCxnSpPr>
        <p:spPr bwMode="auto">
          <a:xfrm rot="10800000">
            <a:off x="4919663" y="2938463"/>
            <a:ext cx="300037" cy="349250"/>
          </a:xfrm>
          <a:prstGeom prst="curvedConnector4">
            <a:avLst>
              <a:gd name="adj1" fmla="val 35977"/>
              <a:gd name="adj2" fmla="val 189546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2806" name="AutoShape 58"/>
          <p:cNvCxnSpPr>
            <a:cxnSpLocks noChangeShapeType="1"/>
            <a:stCxn id="32792" idx="2"/>
            <a:endCxn id="32800" idx="5"/>
          </p:cNvCxnSpPr>
          <p:nvPr/>
        </p:nvCxnSpPr>
        <p:spPr bwMode="auto">
          <a:xfrm rot="10800000" flipH="1" flipV="1">
            <a:off x="4427538" y="3143250"/>
            <a:ext cx="852487" cy="490538"/>
          </a:xfrm>
          <a:prstGeom prst="curvedConnector4">
            <a:avLst>
              <a:gd name="adj1" fmla="val -26815"/>
              <a:gd name="adj2" fmla="val 16375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2807" name="AutoShape 59"/>
          <p:cNvCxnSpPr>
            <a:cxnSpLocks noChangeShapeType="1"/>
          </p:cNvCxnSpPr>
          <p:nvPr/>
        </p:nvCxnSpPr>
        <p:spPr bwMode="auto">
          <a:xfrm rot="5400000" flipH="1" flipV="1">
            <a:off x="4932363" y="2133600"/>
            <a:ext cx="719138" cy="1728787"/>
          </a:xfrm>
          <a:prstGeom prst="curvedConnector4">
            <a:avLst>
              <a:gd name="adj1" fmla="val -31787"/>
              <a:gd name="adj2" fmla="val 113222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2808" name="Oval 60"/>
          <p:cNvSpPr>
            <a:spLocks noChangeArrowheads="1"/>
          </p:cNvSpPr>
          <p:nvPr/>
        </p:nvSpPr>
        <p:spPr bwMode="auto">
          <a:xfrm>
            <a:off x="5148263" y="2638425"/>
            <a:ext cx="576262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43" name="Oval 24"/>
          <p:cNvSpPr>
            <a:spLocks noChangeArrowheads="1"/>
          </p:cNvSpPr>
          <p:nvPr/>
        </p:nvSpPr>
        <p:spPr bwMode="auto">
          <a:xfrm>
            <a:off x="637117" y="587851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1213379" y="5951538"/>
            <a:ext cx="1106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Corpora</a:t>
            </a:r>
            <a:endParaRPr lang="en-CA" sz="1800" dirty="0"/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auto">
          <a:xfrm>
            <a:off x="2291591" y="587851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2867855" y="5951538"/>
            <a:ext cx="178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err="1" smtClean="0"/>
              <a:t>Concordancers</a:t>
            </a:r>
            <a:endParaRPr lang="en-CA" sz="1800" dirty="0"/>
          </a:p>
        </p:txBody>
      </p:sp>
      <p:sp>
        <p:nvSpPr>
          <p:cNvPr id="47" name="Oval 26"/>
          <p:cNvSpPr>
            <a:spLocks noChangeArrowheads="1"/>
          </p:cNvSpPr>
          <p:nvPr/>
        </p:nvSpPr>
        <p:spPr bwMode="auto">
          <a:xfrm>
            <a:off x="4657916" y="5885784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5234179" y="5951538"/>
            <a:ext cx="11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Training</a:t>
            </a:r>
            <a:endParaRPr lang="en-CA" sz="1800" dirty="0"/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6299170" y="5878513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6875434" y="5951538"/>
            <a:ext cx="194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Learning Objects</a:t>
            </a:r>
            <a:endParaRPr lang="en-CA" sz="1800" dirty="0"/>
          </a:p>
        </p:txBody>
      </p:sp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53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58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849452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1000"/>
    </mc:Choice>
    <mc:Fallback>
      <mp:transition xmlns:mp="http://schemas.microsoft.com/office/mac/powerpoint/2008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sp>
        <p:nvSpPr>
          <p:cNvPr id="34839" name="Text Box 24"/>
          <p:cNvSpPr txBox="1">
            <a:spLocks noChangeArrowheads="1"/>
          </p:cNvSpPr>
          <p:nvPr/>
        </p:nvSpPr>
        <p:spPr bwMode="auto">
          <a:xfrm>
            <a:off x="684213" y="188913"/>
            <a:ext cx="8135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34840" name="Oval 42"/>
          <p:cNvSpPr>
            <a:spLocks noChangeArrowheads="1"/>
          </p:cNvSpPr>
          <p:nvPr/>
        </p:nvSpPr>
        <p:spPr bwMode="auto">
          <a:xfrm>
            <a:off x="3635375" y="2782888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Oval 43"/>
          <p:cNvSpPr>
            <a:spLocks noChangeArrowheads="1"/>
          </p:cNvSpPr>
          <p:nvPr/>
        </p:nvSpPr>
        <p:spPr bwMode="auto">
          <a:xfrm>
            <a:off x="5580063" y="2925763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Oval 44"/>
          <p:cNvSpPr>
            <a:spLocks noChangeArrowheads="1"/>
          </p:cNvSpPr>
          <p:nvPr/>
        </p:nvSpPr>
        <p:spPr bwMode="auto">
          <a:xfrm>
            <a:off x="4138613" y="2422525"/>
            <a:ext cx="576262" cy="5762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Oval 45"/>
          <p:cNvSpPr>
            <a:spLocks noChangeArrowheads="1"/>
          </p:cNvSpPr>
          <p:nvPr/>
        </p:nvSpPr>
        <p:spPr bwMode="auto">
          <a:xfrm>
            <a:off x="4498975" y="2062163"/>
            <a:ext cx="576263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Oval 46"/>
          <p:cNvSpPr>
            <a:spLocks noChangeArrowheads="1"/>
          </p:cNvSpPr>
          <p:nvPr/>
        </p:nvSpPr>
        <p:spPr bwMode="auto">
          <a:xfrm>
            <a:off x="5075238" y="3141663"/>
            <a:ext cx="576262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Oval 47"/>
          <p:cNvSpPr>
            <a:spLocks noChangeArrowheads="1"/>
          </p:cNvSpPr>
          <p:nvPr/>
        </p:nvSpPr>
        <p:spPr bwMode="auto">
          <a:xfrm>
            <a:off x="5651500" y="2493963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Oval 48"/>
          <p:cNvSpPr>
            <a:spLocks noChangeArrowheads="1"/>
          </p:cNvSpPr>
          <p:nvPr/>
        </p:nvSpPr>
        <p:spPr bwMode="auto">
          <a:xfrm>
            <a:off x="5075238" y="227806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Oval 49"/>
          <p:cNvSpPr>
            <a:spLocks noChangeArrowheads="1"/>
          </p:cNvSpPr>
          <p:nvPr/>
        </p:nvSpPr>
        <p:spPr bwMode="auto">
          <a:xfrm>
            <a:off x="4860925" y="2782093"/>
            <a:ext cx="576263" cy="576263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48" name="AutoShape 50"/>
          <p:cNvCxnSpPr>
            <a:cxnSpLocks noChangeShapeType="1"/>
            <a:stCxn id="34842" idx="0"/>
            <a:endCxn id="34843" idx="6"/>
          </p:cNvCxnSpPr>
          <p:nvPr/>
        </p:nvCxnSpPr>
        <p:spPr bwMode="auto">
          <a:xfrm rot="-5400000">
            <a:off x="4715669" y="2062957"/>
            <a:ext cx="71437" cy="647700"/>
          </a:xfrm>
          <a:prstGeom prst="curvedConnector4">
            <a:avLst>
              <a:gd name="adj1" fmla="val 824444"/>
              <a:gd name="adj2" fmla="val 13529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4849" name="AutoShape 51"/>
          <p:cNvCxnSpPr>
            <a:cxnSpLocks noChangeShapeType="1"/>
            <a:stCxn id="34846" idx="3"/>
            <a:endCxn id="34841" idx="0"/>
          </p:cNvCxnSpPr>
          <p:nvPr/>
        </p:nvCxnSpPr>
        <p:spPr bwMode="auto">
          <a:xfrm rot="16200000" flipH="1">
            <a:off x="5436394" y="2493169"/>
            <a:ext cx="155575" cy="709613"/>
          </a:xfrm>
          <a:prstGeom prst="curvedConnector3">
            <a:avLst>
              <a:gd name="adj1" fmla="val 7653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4850" name="AutoShape 52"/>
          <p:cNvCxnSpPr>
            <a:cxnSpLocks noChangeShapeType="1"/>
            <a:stCxn id="34840" idx="0"/>
            <a:endCxn id="34846" idx="1"/>
          </p:cNvCxnSpPr>
          <p:nvPr/>
        </p:nvCxnSpPr>
        <p:spPr bwMode="auto">
          <a:xfrm rot="-5400000">
            <a:off x="4331494" y="1955006"/>
            <a:ext cx="420688" cy="1235075"/>
          </a:xfrm>
          <a:prstGeom prst="curvedConnector3">
            <a:avLst>
              <a:gd name="adj1" fmla="val 174338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4851" name="AutoShape 53"/>
          <p:cNvCxnSpPr>
            <a:cxnSpLocks noChangeShapeType="1"/>
            <a:stCxn id="34844" idx="2"/>
            <a:endCxn id="34840" idx="7"/>
          </p:cNvCxnSpPr>
          <p:nvPr/>
        </p:nvCxnSpPr>
        <p:spPr bwMode="auto">
          <a:xfrm rot="10800000">
            <a:off x="4127500" y="2867025"/>
            <a:ext cx="947738" cy="563563"/>
          </a:xfrm>
          <a:prstGeom prst="curvedConnector4">
            <a:avLst>
              <a:gd name="adj1" fmla="val 45560"/>
              <a:gd name="adj2" fmla="val 155491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4852" name="Oval 54"/>
          <p:cNvSpPr>
            <a:spLocks noChangeArrowheads="1"/>
          </p:cNvSpPr>
          <p:nvPr/>
        </p:nvSpPr>
        <p:spPr bwMode="auto">
          <a:xfrm>
            <a:off x="5291138" y="2709863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Oval 55"/>
          <p:cNvSpPr>
            <a:spLocks noChangeArrowheads="1"/>
          </p:cNvSpPr>
          <p:nvPr/>
        </p:nvSpPr>
        <p:spPr bwMode="auto">
          <a:xfrm>
            <a:off x="4572000" y="2422525"/>
            <a:ext cx="576263" cy="5762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Oval 56"/>
          <p:cNvSpPr>
            <a:spLocks noChangeArrowheads="1"/>
          </p:cNvSpPr>
          <p:nvPr/>
        </p:nvSpPr>
        <p:spPr bwMode="auto">
          <a:xfrm>
            <a:off x="5938838" y="2709863"/>
            <a:ext cx="576262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Oval 57"/>
          <p:cNvSpPr>
            <a:spLocks noChangeArrowheads="1"/>
          </p:cNvSpPr>
          <p:nvPr/>
        </p:nvSpPr>
        <p:spPr bwMode="auto">
          <a:xfrm rot="2344373">
            <a:off x="3995738" y="2782888"/>
            <a:ext cx="576262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Oval 58"/>
          <p:cNvSpPr>
            <a:spLocks noChangeArrowheads="1"/>
          </p:cNvSpPr>
          <p:nvPr/>
        </p:nvSpPr>
        <p:spPr bwMode="auto">
          <a:xfrm>
            <a:off x="4859338" y="184626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7" name="Oval 59"/>
          <p:cNvSpPr>
            <a:spLocks noChangeArrowheads="1"/>
          </p:cNvSpPr>
          <p:nvPr/>
        </p:nvSpPr>
        <p:spPr bwMode="auto">
          <a:xfrm>
            <a:off x="4572000" y="3214688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Oval 60"/>
          <p:cNvSpPr>
            <a:spLocks noChangeArrowheads="1"/>
          </p:cNvSpPr>
          <p:nvPr/>
        </p:nvSpPr>
        <p:spPr bwMode="auto">
          <a:xfrm rot="2344373">
            <a:off x="4356100" y="2854325"/>
            <a:ext cx="576263" cy="5762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637117" y="587851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1213379" y="5951538"/>
            <a:ext cx="1106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Corpora</a:t>
            </a:r>
            <a:endParaRPr lang="en-CA" sz="1800" dirty="0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2291591" y="587851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2867855" y="5951538"/>
            <a:ext cx="178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err="1" smtClean="0"/>
              <a:t>Concordancers</a:t>
            </a:r>
            <a:endParaRPr lang="en-CA" sz="1800" dirty="0"/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4657916" y="5885784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5234179" y="5951538"/>
            <a:ext cx="11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Training</a:t>
            </a:r>
            <a:endParaRPr lang="en-CA" sz="1800" dirty="0"/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299170" y="5878513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6875434" y="5951538"/>
            <a:ext cx="194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Learning Objects</a:t>
            </a:r>
            <a:endParaRPr lang="en-CA" sz="1800" dirty="0"/>
          </a:p>
        </p:txBody>
      </p:sp>
      <p:sp>
        <p:nvSpPr>
          <p:cNvPr id="53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1" y="2911964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211886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1000"/>
    </mc:Choice>
    <mc:Fallback>
      <mp:transition xmlns:mp="http://schemas.microsoft.com/office/mac/powerpoint/2008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sp>
        <p:nvSpPr>
          <p:cNvPr id="36887" name="Text Box 24"/>
          <p:cNvSpPr txBox="1">
            <a:spLocks noChangeArrowheads="1"/>
          </p:cNvSpPr>
          <p:nvPr/>
        </p:nvSpPr>
        <p:spPr bwMode="auto">
          <a:xfrm>
            <a:off x="684213" y="188913"/>
            <a:ext cx="8135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36888" name="Oval 44"/>
          <p:cNvSpPr>
            <a:spLocks noChangeArrowheads="1"/>
          </p:cNvSpPr>
          <p:nvPr/>
        </p:nvSpPr>
        <p:spPr bwMode="auto">
          <a:xfrm>
            <a:off x="3851275" y="2854325"/>
            <a:ext cx="576263" cy="576263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Oval 45"/>
          <p:cNvSpPr>
            <a:spLocks noChangeArrowheads="1"/>
          </p:cNvSpPr>
          <p:nvPr/>
        </p:nvSpPr>
        <p:spPr bwMode="auto">
          <a:xfrm>
            <a:off x="5364163" y="2854325"/>
            <a:ext cx="576262" cy="57626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Oval 46"/>
          <p:cNvSpPr>
            <a:spLocks noChangeArrowheads="1"/>
          </p:cNvSpPr>
          <p:nvPr/>
        </p:nvSpPr>
        <p:spPr bwMode="auto">
          <a:xfrm>
            <a:off x="4211638" y="2493963"/>
            <a:ext cx="576262" cy="576262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Oval 47"/>
          <p:cNvSpPr>
            <a:spLocks noChangeArrowheads="1"/>
          </p:cNvSpPr>
          <p:nvPr/>
        </p:nvSpPr>
        <p:spPr bwMode="auto">
          <a:xfrm>
            <a:off x="4427538" y="1990725"/>
            <a:ext cx="576262" cy="576263"/>
          </a:xfrm>
          <a:prstGeom prst="ellipse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Oval 48"/>
          <p:cNvSpPr>
            <a:spLocks noChangeArrowheads="1"/>
          </p:cNvSpPr>
          <p:nvPr/>
        </p:nvSpPr>
        <p:spPr bwMode="auto">
          <a:xfrm>
            <a:off x="5003800" y="2998788"/>
            <a:ext cx="576263" cy="576262"/>
          </a:xfrm>
          <a:prstGeom prst="ellipse">
            <a:avLst/>
          </a:prstGeom>
          <a:solidFill>
            <a:srgbClr val="66006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Oval 49"/>
          <p:cNvSpPr>
            <a:spLocks noChangeArrowheads="1"/>
          </p:cNvSpPr>
          <p:nvPr/>
        </p:nvSpPr>
        <p:spPr bwMode="auto">
          <a:xfrm>
            <a:off x="5364163" y="2351088"/>
            <a:ext cx="576262" cy="576262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Oval 50"/>
          <p:cNvSpPr>
            <a:spLocks noChangeArrowheads="1"/>
          </p:cNvSpPr>
          <p:nvPr/>
        </p:nvSpPr>
        <p:spPr bwMode="auto">
          <a:xfrm>
            <a:off x="5003800" y="2133600"/>
            <a:ext cx="576263" cy="576263"/>
          </a:xfrm>
          <a:prstGeom prst="ellipse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Oval 51"/>
          <p:cNvSpPr>
            <a:spLocks noChangeArrowheads="1"/>
          </p:cNvSpPr>
          <p:nvPr/>
        </p:nvSpPr>
        <p:spPr bwMode="auto">
          <a:xfrm>
            <a:off x="4572000" y="3141663"/>
            <a:ext cx="576263" cy="576262"/>
          </a:xfrm>
          <a:prstGeom prst="ellipse">
            <a:avLst/>
          </a:prstGeom>
          <a:solidFill>
            <a:srgbClr val="66006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96" name="AutoShape 52"/>
          <p:cNvCxnSpPr>
            <a:cxnSpLocks noChangeShapeType="1"/>
            <a:stCxn id="36890" idx="0"/>
            <a:endCxn id="36891" idx="6"/>
          </p:cNvCxnSpPr>
          <p:nvPr/>
        </p:nvCxnSpPr>
        <p:spPr bwMode="auto">
          <a:xfrm rot="-5400000">
            <a:off x="4645025" y="2135188"/>
            <a:ext cx="214313" cy="503237"/>
          </a:xfrm>
          <a:prstGeom prst="curvedConnector4">
            <a:avLst>
              <a:gd name="adj1" fmla="val 341481"/>
              <a:gd name="adj2" fmla="val 14542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6897" name="AutoShape 53"/>
          <p:cNvCxnSpPr>
            <a:cxnSpLocks noChangeShapeType="1"/>
            <a:stCxn id="36888" idx="0"/>
            <a:endCxn id="36894" idx="1"/>
          </p:cNvCxnSpPr>
          <p:nvPr/>
        </p:nvCxnSpPr>
        <p:spPr bwMode="auto">
          <a:xfrm rot="-5400000">
            <a:off x="4295775" y="2062163"/>
            <a:ext cx="636587" cy="947738"/>
          </a:xfrm>
          <a:prstGeom prst="curvedConnector3">
            <a:avLst>
              <a:gd name="adj1" fmla="val 14912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6898" name="Oval 54"/>
          <p:cNvSpPr>
            <a:spLocks noChangeArrowheads="1"/>
          </p:cNvSpPr>
          <p:nvPr/>
        </p:nvSpPr>
        <p:spPr bwMode="auto">
          <a:xfrm>
            <a:off x="5003800" y="2601792"/>
            <a:ext cx="576263" cy="57626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Oval 55"/>
          <p:cNvSpPr>
            <a:spLocks noChangeArrowheads="1"/>
          </p:cNvSpPr>
          <p:nvPr/>
        </p:nvSpPr>
        <p:spPr bwMode="auto">
          <a:xfrm>
            <a:off x="4572000" y="2493963"/>
            <a:ext cx="576263" cy="576262"/>
          </a:xfrm>
          <a:prstGeom prst="ellipse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Oval 56"/>
          <p:cNvSpPr>
            <a:spLocks noChangeArrowheads="1"/>
          </p:cNvSpPr>
          <p:nvPr/>
        </p:nvSpPr>
        <p:spPr bwMode="auto">
          <a:xfrm>
            <a:off x="5722938" y="2638425"/>
            <a:ext cx="576262" cy="57626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Oval 57"/>
          <p:cNvSpPr>
            <a:spLocks noChangeArrowheads="1"/>
          </p:cNvSpPr>
          <p:nvPr/>
        </p:nvSpPr>
        <p:spPr bwMode="auto">
          <a:xfrm rot="2344373">
            <a:off x="4283075" y="2998788"/>
            <a:ext cx="576263" cy="576262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Oval 58"/>
          <p:cNvSpPr>
            <a:spLocks noChangeArrowheads="1"/>
          </p:cNvSpPr>
          <p:nvPr/>
        </p:nvSpPr>
        <p:spPr bwMode="auto">
          <a:xfrm>
            <a:off x="4859338" y="2062163"/>
            <a:ext cx="576262" cy="576262"/>
          </a:xfrm>
          <a:prstGeom prst="ellipse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Oval 59"/>
          <p:cNvSpPr>
            <a:spLocks noChangeArrowheads="1"/>
          </p:cNvSpPr>
          <p:nvPr/>
        </p:nvSpPr>
        <p:spPr bwMode="auto">
          <a:xfrm>
            <a:off x="4932363" y="3286125"/>
            <a:ext cx="576262" cy="576263"/>
          </a:xfrm>
          <a:prstGeom prst="ellipse">
            <a:avLst/>
          </a:prstGeom>
          <a:solidFill>
            <a:srgbClr val="66006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Oval 60"/>
          <p:cNvSpPr>
            <a:spLocks noChangeArrowheads="1"/>
          </p:cNvSpPr>
          <p:nvPr/>
        </p:nvSpPr>
        <p:spPr bwMode="auto">
          <a:xfrm>
            <a:off x="4688376" y="2782094"/>
            <a:ext cx="576263" cy="576262"/>
          </a:xfrm>
          <a:prstGeom prst="ellipse">
            <a:avLst/>
          </a:prstGeom>
          <a:solidFill>
            <a:srgbClr val="66006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637117" y="587851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1213379" y="5951538"/>
            <a:ext cx="1106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Corpora</a:t>
            </a:r>
            <a:endParaRPr lang="en-CA" sz="1800" dirty="0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2291591" y="587851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2867855" y="5951538"/>
            <a:ext cx="178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err="1" smtClean="0"/>
              <a:t>Concordancers</a:t>
            </a:r>
            <a:endParaRPr lang="en-CA" sz="1800" dirty="0"/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4657916" y="5885784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5234179" y="5951538"/>
            <a:ext cx="11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Training</a:t>
            </a:r>
            <a:endParaRPr lang="en-CA" sz="1800" dirty="0"/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299170" y="5878513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6875434" y="5951538"/>
            <a:ext cx="194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Learning Objects</a:t>
            </a:r>
            <a:endParaRPr lang="en-CA" sz="1800" dirty="0"/>
          </a:p>
        </p:txBody>
      </p:sp>
      <p:sp>
        <p:nvSpPr>
          <p:cNvPr id="53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813792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1000"/>
    </mc:Choice>
    <mc:Fallback>
      <mp:transition xmlns:mp="http://schemas.microsoft.com/office/mac/powerpoint/2008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684213" y="188913"/>
            <a:ext cx="8135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38936" name="Oval 42"/>
          <p:cNvSpPr>
            <a:spLocks noChangeArrowheads="1"/>
          </p:cNvSpPr>
          <p:nvPr/>
        </p:nvSpPr>
        <p:spPr bwMode="auto">
          <a:xfrm>
            <a:off x="3706813" y="2854325"/>
            <a:ext cx="576262" cy="576263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Oval 43"/>
          <p:cNvSpPr>
            <a:spLocks noChangeArrowheads="1"/>
          </p:cNvSpPr>
          <p:nvPr/>
        </p:nvSpPr>
        <p:spPr bwMode="auto">
          <a:xfrm>
            <a:off x="5580063" y="2854325"/>
            <a:ext cx="576262" cy="57626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Oval 44"/>
          <p:cNvSpPr>
            <a:spLocks noChangeArrowheads="1"/>
          </p:cNvSpPr>
          <p:nvPr/>
        </p:nvSpPr>
        <p:spPr bwMode="auto">
          <a:xfrm>
            <a:off x="4572000" y="2062163"/>
            <a:ext cx="576263" cy="576262"/>
          </a:xfrm>
          <a:prstGeom prst="ellipse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Oval 45"/>
          <p:cNvSpPr>
            <a:spLocks noChangeArrowheads="1"/>
          </p:cNvSpPr>
          <p:nvPr/>
        </p:nvSpPr>
        <p:spPr bwMode="auto">
          <a:xfrm>
            <a:off x="5219700" y="2998788"/>
            <a:ext cx="576263" cy="576262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Oval 46"/>
          <p:cNvSpPr>
            <a:spLocks noChangeArrowheads="1"/>
          </p:cNvSpPr>
          <p:nvPr/>
        </p:nvSpPr>
        <p:spPr bwMode="auto">
          <a:xfrm>
            <a:off x="5580063" y="2351088"/>
            <a:ext cx="576262" cy="576262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Oval 47"/>
          <p:cNvSpPr>
            <a:spLocks noChangeArrowheads="1"/>
          </p:cNvSpPr>
          <p:nvPr/>
        </p:nvSpPr>
        <p:spPr bwMode="auto">
          <a:xfrm>
            <a:off x="5219700" y="2133600"/>
            <a:ext cx="576263" cy="576263"/>
          </a:xfrm>
          <a:prstGeom prst="ellipse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Oval 48"/>
          <p:cNvSpPr>
            <a:spLocks noChangeArrowheads="1"/>
          </p:cNvSpPr>
          <p:nvPr/>
        </p:nvSpPr>
        <p:spPr bwMode="auto">
          <a:xfrm>
            <a:off x="4643438" y="3286125"/>
            <a:ext cx="576262" cy="576263"/>
          </a:xfrm>
          <a:prstGeom prst="ellipse">
            <a:avLst/>
          </a:prstGeom>
          <a:solidFill>
            <a:srgbClr val="66006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Oval 49"/>
          <p:cNvSpPr>
            <a:spLocks noChangeArrowheads="1"/>
          </p:cNvSpPr>
          <p:nvPr/>
        </p:nvSpPr>
        <p:spPr bwMode="auto">
          <a:xfrm>
            <a:off x="5219700" y="2566988"/>
            <a:ext cx="576263" cy="576262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Oval 50"/>
          <p:cNvSpPr>
            <a:spLocks noChangeArrowheads="1"/>
          </p:cNvSpPr>
          <p:nvPr/>
        </p:nvSpPr>
        <p:spPr bwMode="auto">
          <a:xfrm>
            <a:off x="4787900" y="2493963"/>
            <a:ext cx="576263" cy="576262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Oval 51"/>
          <p:cNvSpPr>
            <a:spLocks noChangeArrowheads="1"/>
          </p:cNvSpPr>
          <p:nvPr/>
        </p:nvSpPr>
        <p:spPr bwMode="auto">
          <a:xfrm>
            <a:off x="5938838" y="2638425"/>
            <a:ext cx="576262" cy="57626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Oval 52"/>
          <p:cNvSpPr>
            <a:spLocks noChangeArrowheads="1"/>
          </p:cNvSpPr>
          <p:nvPr/>
        </p:nvSpPr>
        <p:spPr bwMode="auto">
          <a:xfrm rot="2344373">
            <a:off x="4356100" y="2998788"/>
            <a:ext cx="576263" cy="576262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Oval 53"/>
          <p:cNvSpPr>
            <a:spLocks noChangeArrowheads="1"/>
          </p:cNvSpPr>
          <p:nvPr/>
        </p:nvSpPr>
        <p:spPr bwMode="auto">
          <a:xfrm>
            <a:off x="5075238" y="2062163"/>
            <a:ext cx="576262" cy="576262"/>
          </a:xfrm>
          <a:prstGeom prst="ellipse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48" name="Oval 54"/>
          <p:cNvSpPr>
            <a:spLocks noChangeArrowheads="1"/>
          </p:cNvSpPr>
          <p:nvPr/>
        </p:nvSpPr>
        <p:spPr bwMode="auto">
          <a:xfrm>
            <a:off x="5148263" y="3286125"/>
            <a:ext cx="576262" cy="576263"/>
          </a:xfrm>
          <a:prstGeom prst="ellipse">
            <a:avLst/>
          </a:prstGeom>
          <a:solidFill>
            <a:srgbClr val="66006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Oval 55"/>
          <p:cNvSpPr>
            <a:spLocks noChangeArrowheads="1"/>
          </p:cNvSpPr>
          <p:nvPr/>
        </p:nvSpPr>
        <p:spPr bwMode="auto">
          <a:xfrm>
            <a:off x="4859338" y="2925763"/>
            <a:ext cx="576262" cy="576262"/>
          </a:xfrm>
          <a:prstGeom prst="ellipse">
            <a:avLst/>
          </a:prstGeom>
          <a:solidFill>
            <a:srgbClr val="66006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50" name="Oval 56"/>
          <p:cNvSpPr>
            <a:spLocks noChangeArrowheads="1"/>
          </p:cNvSpPr>
          <p:nvPr/>
        </p:nvSpPr>
        <p:spPr bwMode="auto">
          <a:xfrm rot="2344373">
            <a:off x="4427538" y="2566988"/>
            <a:ext cx="576262" cy="576262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Oval 57"/>
          <p:cNvSpPr>
            <a:spLocks noChangeArrowheads="1"/>
          </p:cNvSpPr>
          <p:nvPr/>
        </p:nvSpPr>
        <p:spPr bwMode="auto">
          <a:xfrm rot="2344373">
            <a:off x="3995738" y="2566988"/>
            <a:ext cx="576262" cy="576262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2" name="Oval 58"/>
          <p:cNvSpPr>
            <a:spLocks noChangeArrowheads="1"/>
          </p:cNvSpPr>
          <p:nvPr/>
        </p:nvSpPr>
        <p:spPr bwMode="auto">
          <a:xfrm rot="2344373">
            <a:off x="4138613" y="3070225"/>
            <a:ext cx="576262" cy="576263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3" name="Oval 59"/>
          <p:cNvSpPr>
            <a:spLocks noChangeArrowheads="1"/>
          </p:cNvSpPr>
          <p:nvPr/>
        </p:nvSpPr>
        <p:spPr bwMode="auto">
          <a:xfrm>
            <a:off x="4787900" y="1917700"/>
            <a:ext cx="576263" cy="576263"/>
          </a:xfrm>
          <a:prstGeom prst="ellipse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54" name="Oval 60"/>
          <p:cNvSpPr>
            <a:spLocks noChangeArrowheads="1"/>
          </p:cNvSpPr>
          <p:nvPr/>
        </p:nvSpPr>
        <p:spPr bwMode="auto">
          <a:xfrm>
            <a:off x="4356100" y="2206625"/>
            <a:ext cx="576263" cy="576263"/>
          </a:xfrm>
          <a:prstGeom prst="ellipse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55" name="Oval 61"/>
          <p:cNvSpPr>
            <a:spLocks noChangeArrowheads="1"/>
          </p:cNvSpPr>
          <p:nvPr/>
        </p:nvSpPr>
        <p:spPr bwMode="auto">
          <a:xfrm>
            <a:off x="4868036" y="2529376"/>
            <a:ext cx="576263" cy="576263"/>
          </a:xfrm>
          <a:prstGeom prst="ellipse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56" name="Oval 62"/>
          <p:cNvSpPr>
            <a:spLocks noChangeArrowheads="1"/>
          </p:cNvSpPr>
          <p:nvPr/>
        </p:nvSpPr>
        <p:spPr bwMode="auto">
          <a:xfrm>
            <a:off x="5219700" y="2998788"/>
            <a:ext cx="576263" cy="576262"/>
          </a:xfrm>
          <a:prstGeom prst="ellipse">
            <a:avLst/>
          </a:prstGeom>
          <a:solidFill>
            <a:srgbClr val="66006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57" name="Oval 63"/>
          <p:cNvSpPr>
            <a:spLocks noChangeArrowheads="1"/>
          </p:cNvSpPr>
          <p:nvPr/>
        </p:nvSpPr>
        <p:spPr bwMode="auto">
          <a:xfrm>
            <a:off x="5364163" y="3141663"/>
            <a:ext cx="576262" cy="576262"/>
          </a:xfrm>
          <a:prstGeom prst="ellipse">
            <a:avLst/>
          </a:prstGeom>
          <a:solidFill>
            <a:srgbClr val="66006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58" name="Oval 64"/>
          <p:cNvSpPr>
            <a:spLocks noChangeArrowheads="1"/>
          </p:cNvSpPr>
          <p:nvPr/>
        </p:nvSpPr>
        <p:spPr bwMode="auto">
          <a:xfrm>
            <a:off x="4859338" y="3430588"/>
            <a:ext cx="576262" cy="576262"/>
          </a:xfrm>
          <a:prstGeom prst="ellipse">
            <a:avLst/>
          </a:prstGeom>
          <a:solidFill>
            <a:srgbClr val="66006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Oval 65"/>
          <p:cNvSpPr>
            <a:spLocks noChangeArrowheads="1"/>
          </p:cNvSpPr>
          <p:nvPr/>
        </p:nvSpPr>
        <p:spPr bwMode="auto">
          <a:xfrm>
            <a:off x="4824858" y="2278857"/>
            <a:ext cx="576262" cy="576262"/>
          </a:xfrm>
          <a:prstGeom prst="ellipse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637117" y="587851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1213379" y="5951538"/>
            <a:ext cx="1106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Corpora</a:t>
            </a:r>
            <a:endParaRPr lang="en-CA" sz="1800" dirty="0"/>
          </a:p>
        </p:txBody>
      </p:sp>
      <p:sp>
        <p:nvSpPr>
          <p:cNvPr id="53" name="Oval 22"/>
          <p:cNvSpPr>
            <a:spLocks noChangeArrowheads="1"/>
          </p:cNvSpPr>
          <p:nvPr/>
        </p:nvSpPr>
        <p:spPr bwMode="auto">
          <a:xfrm>
            <a:off x="2291591" y="587851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23"/>
          <p:cNvSpPr txBox="1">
            <a:spLocks noChangeArrowheads="1"/>
          </p:cNvSpPr>
          <p:nvPr/>
        </p:nvSpPr>
        <p:spPr bwMode="auto">
          <a:xfrm>
            <a:off x="2867855" y="5951538"/>
            <a:ext cx="178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err="1" smtClean="0"/>
              <a:t>Concordancers</a:t>
            </a:r>
            <a:endParaRPr lang="en-CA" sz="1800" dirty="0"/>
          </a:p>
        </p:txBody>
      </p:sp>
      <p:sp>
        <p:nvSpPr>
          <p:cNvPr id="55" name="Oval 26"/>
          <p:cNvSpPr>
            <a:spLocks noChangeArrowheads="1"/>
          </p:cNvSpPr>
          <p:nvPr/>
        </p:nvSpPr>
        <p:spPr bwMode="auto">
          <a:xfrm>
            <a:off x="4657916" y="5885784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5234179" y="5951538"/>
            <a:ext cx="11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Training</a:t>
            </a:r>
            <a:endParaRPr lang="en-CA" sz="1800" dirty="0"/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6299170" y="5878513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6875434" y="5951538"/>
            <a:ext cx="194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Learning Objects</a:t>
            </a:r>
            <a:endParaRPr lang="en-CA" sz="1800" dirty="0"/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</a:t>
            </a:r>
            <a:r>
              <a:rPr lang="en-CA" sz="1800" dirty="0"/>
              <a:t>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66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20299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1000"/>
    </mc:Choice>
    <mc:Fallback>
      <mp:transition xmlns:mp="http://schemas.microsoft.com/office/mac/powerpoint/2008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684213" y="188913"/>
            <a:ext cx="8135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Research &amp; </a:t>
            </a:r>
            <a:r>
              <a:rPr lang="en-CA" sz="4000" dirty="0" err="1"/>
              <a:t>Dev</a:t>
            </a:r>
            <a:r>
              <a:rPr lang="en-CA" sz="4000" dirty="0"/>
              <a:t> Territory</a:t>
            </a:r>
          </a:p>
        </p:txBody>
      </p:sp>
      <p:sp>
        <p:nvSpPr>
          <p:cNvPr id="72753" name="Freeform 49"/>
          <p:cNvSpPr>
            <a:spLocks/>
          </p:cNvSpPr>
          <p:nvPr/>
        </p:nvSpPr>
        <p:spPr bwMode="auto">
          <a:xfrm>
            <a:off x="2987675" y="2422525"/>
            <a:ext cx="1728788" cy="1212850"/>
          </a:xfrm>
          <a:custGeom>
            <a:avLst/>
            <a:gdLst>
              <a:gd name="T0" fmla="*/ 645388 w 892"/>
              <a:gd name="T1" fmla="*/ 73025 h 764"/>
              <a:gd name="T2" fmla="*/ 29072 w 892"/>
              <a:gd name="T3" fmla="*/ 504825 h 764"/>
              <a:gd name="T4" fmla="*/ 821756 w 892"/>
              <a:gd name="T5" fmla="*/ 1152525 h 764"/>
              <a:gd name="T6" fmla="*/ 1612502 w 892"/>
              <a:gd name="T7" fmla="*/ 865188 h 764"/>
              <a:gd name="T8" fmla="*/ 1523349 w 892"/>
              <a:gd name="T9" fmla="*/ 144463 h 764"/>
              <a:gd name="T10" fmla="*/ 645388 w 892"/>
              <a:gd name="T11" fmla="*/ 73025 h 7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92"/>
              <a:gd name="T19" fmla="*/ 0 h 764"/>
              <a:gd name="T20" fmla="*/ 892 w 892"/>
              <a:gd name="T21" fmla="*/ 764 h 7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92" h="764">
                <a:moveTo>
                  <a:pt x="333" y="46"/>
                </a:moveTo>
                <a:cubicBezTo>
                  <a:pt x="205" y="84"/>
                  <a:pt x="0" y="205"/>
                  <a:pt x="15" y="318"/>
                </a:cubicBezTo>
                <a:cubicBezTo>
                  <a:pt x="30" y="431"/>
                  <a:pt x="288" y="688"/>
                  <a:pt x="424" y="726"/>
                </a:cubicBezTo>
                <a:cubicBezTo>
                  <a:pt x="560" y="764"/>
                  <a:pt x="772" y="651"/>
                  <a:pt x="832" y="545"/>
                </a:cubicBezTo>
                <a:cubicBezTo>
                  <a:pt x="892" y="439"/>
                  <a:pt x="869" y="182"/>
                  <a:pt x="786" y="91"/>
                </a:cubicBezTo>
                <a:cubicBezTo>
                  <a:pt x="703" y="0"/>
                  <a:pt x="461" y="8"/>
                  <a:pt x="333" y="46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4" name="Freeform 50"/>
          <p:cNvSpPr>
            <a:spLocks/>
          </p:cNvSpPr>
          <p:nvPr/>
        </p:nvSpPr>
        <p:spPr bwMode="auto">
          <a:xfrm>
            <a:off x="4572000" y="2422525"/>
            <a:ext cx="1846263" cy="1319213"/>
          </a:xfrm>
          <a:custGeom>
            <a:avLst/>
            <a:gdLst>
              <a:gd name="T0" fmla="*/ 1041482 w 936"/>
              <a:gd name="T1" fmla="*/ 12700 h 831"/>
              <a:gd name="T2" fmla="*/ 147938 w 936"/>
              <a:gd name="T3" fmla="*/ 228600 h 831"/>
              <a:gd name="T4" fmla="*/ 147938 w 936"/>
              <a:gd name="T5" fmla="*/ 660400 h 831"/>
              <a:gd name="T6" fmla="*/ 863956 w 936"/>
              <a:gd name="T7" fmla="*/ 1308100 h 831"/>
              <a:gd name="T8" fmla="*/ 1757500 w 936"/>
              <a:gd name="T9" fmla="*/ 731838 h 831"/>
              <a:gd name="T10" fmla="*/ 1400477 w 936"/>
              <a:gd name="T11" fmla="*/ 155575 h 831"/>
              <a:gd name="T12" fmla="*/ 1041482 w 936"/>
              <a:gd name="T13" fmla="*/ 12700 h 8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6"/>
              <a:gd name="T22" fmla="*/ 0 h 831"/>
              <a:gd name="T23" fmla="*/ 936 w 936"/>
              <a:gd name="T24" fmla="*/ 831 h 8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6" h="831">
                <a:moveTo>
                  <a:pt x="528" y="8"/>
                </a:moveTo>
                <a:cubicBezTo>
                  <a:pt x="422" y="16"/>
                  <a:pt x="150" y="76"/>
                  <a:pt x="75" y="144"/>
                </a:cubicBezTo>
                <a:cubicBezTo>
                  <a:pt x="0" y="212"/>
                  <a:pt x="15" y="303"/>
                  <a:pt x="75" y="416"/>
                </a:cubicBezTo>
                <a:cubicBezTo>
                  <a:pt x="135" y="529"/>
                  <a:pt x="302" y="817"/>
                  <a:pt x="438" y="824"/>
                </a:cubicBezTo>
                <a:cubicBezTo>
                  <a:pt x="574" y="831"/>
                  <a:pt x="846" y="582"/>
                  <a:pt x="891" y="461"/>
                </a:cubicBezTo>
                <a:cubicBezTo>
                  <a:pt x="936" y="340"/>
                  <a:pt x="770" y="181"/>
                  <a:pt x="710" y="98"/>
                </a:cubicBezTo>
                <a:cubicBezTo>
                  <a:pt x="650" y="15"/>
                  <a:pt x="634" y="0"/>
                  <a:pt x="528" y="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5" name="Freeform 51"/>
          <p:cNvSpPr>
            <a:spLocks/>
          </p:cNvSpPr>
          <p:nvPr/>
        </p:nvSpPr>
        <p:spPr bwMode="auto">
          <a:xfrm>
            <a:off x="3924300" y="1630363"/>
            <a:ext cx="1943100" cy="1163637"/>
          </a:xfrm>
          <a:custGeom>
            <a:avLst/>
            <a:gdLst>
              <a:gd name="T0" fmla="*/ 1303599 w 869"/>
              <a:gd name="T1" fmla="*/ 23812 h 733"/>
              <a:gd name="T2" fmla="*/ 1404220 w 869"/>
              <a:gd name="T3" fmla="*/ 95250 h 733"/>
              <a:gd name="T4" fmla="*/ 1607697 w 869"/>
              <a:gd name="T5" fmla="*/ 311150 h 733"/>
              <a:gd name="T6" fmla="*/ 1808939 w 869"/>
              <a:gd name="T7" fmla="*/ 455612 h 733"/>
              <a:gd name="T8" fmla="*/ 1911796 w 869"/>
              <a:gd name="T9" fmla="*/ 744537 h 733"/>
              <a:gd name="T10" fmla="*/ 1808939 w 869"/>
              <a:gd name="T11" fmla="*/ 1103312 h 733"/>
              <a:gd name="T12" fmla="*/ 1100121 w 869"/>
              <a:gd name="T13" fmla="*/ 1103312 h 733"/>
              <a:gd name="T14" fmla="*/ 491924 w 869"/>
              <a:gd name="T15" fmla="*/ 1103312 h 733"/>
              <a:gd name="T16" fmla="*/ 84969 w 869"/>
              <a:gd name="T17" fmla="*/ 744537 h 733"/>
              <a:gd name="T18" fmla="*/ 84969 w 869"/>
              <a:gd name="T19" fmla="*/ 384175 h 733"/>
              <a:gd name="T20" fmla="*/ 592545 w 869"/>
              <a:gd name="T21" fmla="*/ 168275 h 733"/>
              <a:gd name="T22" fmla="*/ 796023 w 869"/>
              <a:gd name="T23" fmla="*/ 23812 h 733"/>
              <a:gd name="T24" fmla="*/ 1303599 w 869"/>
              <a:gd name="T25" fmla="*/ 23812 h 7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9"/>
              <a:gd name="T40" fmla="*/ 0 h 733"/>
              <a:gd name="T41" fmla="*/ 869 w 869"/>
              <a:gd name="T42" fmla="*/ 733 h 7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9" h="733">
                <a:moveTo>
                  <a:pt x="583" y="15"/>
                </a:moveTo>
                <a:cubicBezTo>
                  <a:pt x="628" y="22"/>
                  <a:pt x="605" y="30"/>
                  <a:pt x="628" y="60"/>
                </a:cubicBezTo>
                <a:cubicBezTo>
                  <a:pt x="651" y="90"/>
                  <a:pt x="689" y="158"/>
                  <a:pt x="719" y="196"/>
                </a:cubicBezTo>
                <a:cubicBezTo>
                  <a:pt x="749" y="234"/>
                  <a:pt x="786" y="241"/>
                  <a:pt x="809" y="287"/>
                </a:cubicBezTo>
                <a:cubicBezTo>
                  <a:pt x="832" y="333"/>
                  <a:pt x="855" y="401"/>
                  <a:pt x="855" y="469"/>
                </a:cubicBezTo>
                <a:cubicBezTo>
                  <a:pt x="855" y="537"/>
                  <a:pt x="869" y="657"/>
                  <a:pt x="809" y="695"/>
                </a:cubicBezTo>
                <a:cubicBezTo>
                  <a:pt x="749" y="733"/>
                  <a:pt x="590" y="695"/>
                  <a:pt x="492" y="695"/>
                </a:cubicBezTo>
                <a:cubicBezTo>
                  <a:pt x="394" y="695"/>
                  <a:pt x="296" y="733"/>
                  <a:pt x="220" y="695"/>
                </a:cubicBezTo>
                <a:cubicBezTo>
                  <a:pt x="144" y="657"/>
                  <a:pt x="68" y="545"/>
                  <a:pt x="38" y="469"/>
                </a:cubicBezTo>
                <a:cubicBezTo>
                  <a:pt x="8" y="393"/>
                  <a:pt x="0" y="302"/>
                  <a:pt x="38" y="242"/>
                </a:cubicBezTo>
                <a:cubicBezTo>
                  <a:pt x="76" y="182"/>
                  <a:pt x="212" y="144"/>
                  <a:pt x="265" y="106"/>
                </a:cubicBezTo>
                <a:cubicBezTo>
                  <a:pt x="318" y="68"/>
                  <a:pt x="303" y="30"/>
                  <a:pt x="356" y="15"/>
                </a:cubicBezTo>
                <a:cubicBezTo>
                  <a:pt x="409" y="0"/>
                  <a:pt x="538" y="8"/>
                  <a:pt x="583" y="15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6" name="Freeform 52"/>
          <p:cNvSpPr>
            <a:spLocks/>
          </p:cNvSpPr>
          <p:nvPr/>
        </p:nvSpPr>
        <p:spPr bwMode="auto">
          <a:xfrm>
            <a:off x="3924300" y="2998788"/>
            <a:ext cx="1524000" cy="973137"/>
          </a:xfrm>
          <a:custGeom>
            <a:avLst/>
            <a:gdLst>
              <a:gd name="T0" fmla="*/ 792163 w 960"/>
              <a:gd name="T1" fmla="*/ 0 h 613"/>
              <a:gd name="T2" fmla="*/ 431800 w 960"/>
              <a:gd name="T3" fmla="*/ 144462 h 613"/>
              <a:gd name="T4" fmla="*/ 71438 w 960"/>
              <a:gd name="T5" fmla="*/ 360362 h 613"/>
              <a:gd name="T6" fmla="*/ 71438 w 960"/>
              <a:gd name="T7" fmla="*/ 720725 h 613"/>
              <a:gd name="T8" fmla="*/ 503238 w 960"/>
              <a:gd name="T9" fmla="*/ 936625 h 613"/>
              <a:gd name="T10" fmla="*/ 936625 w 960"/>
              <a:gd name="T11" fmla="*/ 936625 h 613"/>
              <a:gd name="T12" fmla="*/ 1439863 w 960"/>
              <a:gd name="T13" fmla="*/ 865187 h 613"/>
              <a:gd name="T14" fmla="*/ 1439863 w 960"/>
              <a:gd name="T15" fmla="*/ 576262 h 613"/>
              <a:gd name="T16" fmla="*/ 1368425 w 960"/>
              <a:gd name="T17" fmla="*/ 144462 h 613"/>
              <a:gd name="T18" fmla="*/ 792163 w 960"/>
              <a:gd name="T19" fmla="*/ 0 h 6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60"/>
              <a:gd name="T31" fmla="*/ 0 h 613"/>
              <a:gd name="T32" fmla="*/ 960 w 960"/>
              <a:gd name="T33" fmla="*/ 613 h 6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60" h="613">
                <a:moveTo>
                  <a:pt x="499" y="0"/>
                </a:moveTo>
                <a:cubicBezTo>
                  <a:pt x="401" y="0"/>
                  <a:pt x="347" y="53"/>
                  <a:pt x="272" y="91"/>
                </a:cubicBezTo>
                <a:cubicBezTo>
                  <a:pt x="197" y="129"/>
                  <a:pt x="83" y="167"/>
                  <a:pt x="45" y="227"/>
                </a:cubicBezTo>
                <a:cubicBezTo>
                  <a:pt x="7" y="287"/>
                  <a:pt x="0" y="394"/>
                  <a:pt x="45" y="454"/>
                </a:cubicBezTo>
                <a:cubicBezTo>
                  <a:pt x="90" y="514"/>
                  <a:pt x="226" y="567"/>
                  <a:pt x="317" y="590"/>
                </a:cubicBezTo>
                <a:cubicBezTo>
                  <a:pt x="408" y="613"/>
                  <a:pt x="492" y="597"/>
                  <a:pt x="590" y="590"/>
                </a:cubicBezTo>
                <a:cubicBezTo>
                  <a:pt x="688" y="583"/>
                  <a:pt x="854" y="583"/>
                  <a:pt x="907" y="545"/>
                </a:cubicBezTo>
                <a:cubicBezTo>
                  <a:pt x="960" y="507"/>
                  <a:pt x="914" y="439"/>
                  <a:pt x="907" y="363"/>
                </a:cubicBezTo>
                <a:cubicBezTo>
                  <a:pt x="900" y="287"/>
                  <a:pt x="930" y="152"/>
                  <a:pt x="862" y="91"/>
                </a:cubicBezTo>
                <a:cubicBezTo>
                  <a:pt x="794" y="30"/>
                  <a:pt x="597" y="0"/>
                  <a:pt x="499" y="0"/>
                </a:cubicBez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637117" y="587851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213379" y="5951538"/>
            <a:ext cx="1106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Corpora</a:t>
            </a:r>
            <a:endParaRPr lang="en-CA" sz="1800" dirty="0"/>
          </a:p>
        </p:txBody>
      </p:sp>
      <p:sp>
        <p:nvSpPr>
          <p:cNvPr id="31" name="Oval 22"/>
          <p:cNvSpPr>
            <a:spLocks noChangeArrowheads="1"/>
          </p:cNvSpPr>
          <p:nvPr/>
        </p:nvSpPr>
        <p:spPr bwMode="auto">
          <a:xfrm>
            <a:off x="2291591" y="587851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2867855" y="5951538"/>
            <a:ext cx="178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err="1" smtClean="0"/>
              <a:t>Concordancers</a:t>
            </a:r>
            <a:endParaRPr lang="en-CA" sz="1800" dirty="0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4657916" y="5885784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234179" y="5951538"/>
            <a:ext cx="11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Training</a:t>
            </a:r>
            <a:endParaRPr lang="en-CA" sz="1800" dirty="0"/>
          </a:p>
        </p:txBody>
      </p: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6299170" y="5878513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6875434" y="5951538"/>
            <a:ext cx="194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Learning Objects</a:t>
            </a:r>
            <a:endParaRPr lang="en-CA" sz="1800" dirty="0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Access</a:t>
            </a:r>
            <a:endParaRPr lang="en-CA" sz="1800" dirty="0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841134" y="5135194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137093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1000"/>
    </mc:Choice>
    <mc:Fallback>
      <mp:transition xmlns:mp="http://schemas.microsoft.com/office/mac/powerpoint/2008/main"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27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27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27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27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3" grpId="0" animBg="1"/>
      <p:bldP spid="72754" grpId="0" animBg="1"/>
      <p:bldP spid="72755" grpId="0" animBg="1"/>
      <p:bldP spid="727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1547813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4859338" y="3141663"/>
            <a:ext cx="33131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4859338" y="1125538"/>
            <a:ext cx="3313112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1547813" y="1125538"/>
            <a:ext cx="3313112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7524750" y="520846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High</a:t>
            </a:r>
          </a:p>
        </p:txBody>
      </p: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755650" y="1125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/>
              <a:t>High</a:t>
            </a:r>
          </a:p>
        </p:txBody>
      </p:sp>
      <p:sp>
        <p:nvSpPr>
          <p:cNvPr id="43031" name="Text Box 28"/>
          <p:cNvSpPr txBox="1">
            <a:spLocks noChangeArrowheads="1"/>
          </p:cNvSpPr>
          <p:nvPr/>
        </p:nvSpPr>
        <p:spPr bwMode="auto">
          <a:xfrm>
            <a:off x="684213" y="188913"/>
            <a:ext cx="8135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4000" dirty="0"/>
              <a:t>TOETOE </a:t>
            </a:r>
            <a:r>
              <a:rPr lang="en-CA" sz="4000" dirty="0" smtClean="0"/>
              <a:t>Research </a:t>
            </a:r>
            <a:r>
              <a:rPr lang="en-CA" sz="4000" dirty="0"/>
              <a:t>&amp; </a:t>
            </a:r>
            <a:r>
              <a:rPr lang="en-CA" sz="4000" dirty="0" err="1" smtClean="0"/>
              <a:t>Dev</a:t>
            </a:r>
            <a:r>
              <a:rPr lang="en-CA" sz="4000" dirty="0" smtClean="0"/>
              <a:t> </a:t>
            </a:r>
            <a:r>
              <a:rPr lang="en-CA" sz="4000" dirty="0"/>
              <a:t>Territory</a:t>
            </a:r>
          </a:p>
        </p:txBody>
      </p:sp>
      <p:sp>
        <p:nvSpPr>
          <p:cNvPr id="43032" name="Freeform 29"/>
          <p:cNvSpPr>
            <a:spLocks/>
          </p:cNvSpPr>
          <p:nvPr/>
        </p:nvSpPr>
        <p:spPr bwMode="auto">
          <a:xfrm>
            <a:off x="2016125" y="2133600"/>
            <a:ext cx="3468688" cy="1489075"/>
          </a:xfrm>
          <a:custGeom>
            <a:avLst/>
            <a:gdLst>
              <a:gd name="T0" fmla="*/ 1847723 w 1958"/>
              <a:gd name="T1" fmla="*/ 36513 h 938"/>
              <a:gd name="T2" fmla="*/ 402141 w 1958"/>
              <a:gd name="T3" fmla="*/ 252413 h 938"/>
              <a:gd name="T4" fmla="*/ 0 w 1958"/>
              <a:gd name="T5" fmla="*/ 612775 h 938"/>
              <a:gd name="T6" fmla="*/ 402141 w 1958"/>
              <a:gd name="T7" fmla="*/ 1333500 h 938"/>
              <a:gd name="T8" fmla="*/ 2329584 w 1958"/>
              <a:gd name="T9" fmla="*/ 1476375 h 938"/>
              <a:gd name="T10" fmla="*/ 3295076 w 1958"/>
              <a:gd name="T11" fmla="*/ 1260475 h 938"/>
              <a:gd name="T12" fmla="*/ 3374796 w 1958"/>
              <a:gd name="T13" fmla="*/ 757238 h 938"/>
              <a:gd name="T14" fmla="*/ 2972655 w 1958"/>
              <a:gd name="T15" fmla="*/ 252413 h 938"/>
              <a:gd name="T16" fmla="*/ 2411075 w 1958"/>
              <a:gd name="T17" fmla="*/ 36513 h 938"/>
              <a:gd name="T18" fmla="*/ 1847723 w 1958"/>
              <a:gd name="T19" fmla="*/ 36513 h 9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58"/>
              <a:gd name="T31" fmla="*/ 0 h 938"/>
              <a:gd name="T32" fmla="*/ 1958 w 1958"/>
              <a:gd name="T33" fmla="*/ 938 h 9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58" h="938">
                <a:moveTo>
                  <a:pt x="1043" y="23"/>
                </a:moveTo>
                <a:cubicBezTo>
                  <a:pt x="854" y="46"/>
                  <a:pt x="401" y="99"/>
                  <a:pt x="227" y="159"/>
                </a:cubicBezTo>
                <a:cubicBezTo>
                  <a:pt x="53" y="219"/>
                  <a:pt x="0" y="273"/>
                  <a:pt x="0" y="386"/>
                </a:cubicBezTo>
                <a:cubicBezTo>
                  <a:pt x="0" y="499"/>
                  <a:pt x="8" y="749"/>
                  <a:pt x="227" y="840"/>
                </a:cubicBezTo>
                <a:cubicBezTo>
                  <a:pt x="446" y="931"/>
                  <a:pt x="1043" y="938"/>
                  <a:pt x="1315" y="930"/>
                </a:cubicBezTo>
                <a:cubicBezTo>
                  <a:pt x="1587" y="922"/>
                  <a:pt x="1762" y="870"/>
                  <a:pt x="1860" y="794"/>
                </a:cubicBezTo>
                <a:cubicBezTo>
                  <a:pt x="1958" y="718"/>
                  <a:pt x="1935" y="583"/>
                  <a:pt x="1905" y="477"/>
                </a:cubicBezTo>
                <a:cubicBezTo>
                  <a:pt x="1875" y="371"/>
                  <a:pt x="1769" y="235"/>
                  <a:pt x="1678" y="159"/>
                </a:cubicBezTo>
                <a:cubicBezTo>
                  <a:pt x="1587" y="83"/>
                  <a:pt x="1467" y="46"/>
                  <a:pt x="1361" y="23"/>
                </a:cubicBezTo>
                <a:cubicBezTo>
                  <a:pt x="1255" y="0"/>
                  <a:pt x="1232" y="0"/>
                  <a:pt x="1043" y="23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3" name="Freeform 30"/>
          <p:cNvSpPr>
            <a:spLocks/>
          </p:cNvSpPr>
          <p:nvPr/>
        </p:nvSpPr>
        <p:spPr bwMode="auto">
          <a:xfrm>
            <a:off x="4105275" y="2133600"/>
            <a:ext cx="3155950" cy="1403350"/>
          </a:xfrm>
          <a:custGeom>
            <a:avLst/>
            <a:gdLst>
              <a:gd name="T0" fmla="*/ 1092200 w 1988"/>
              <a:gd name="T1" fmla="*/ 95250 h 884"/>
              <a:gd name="T2" fmla="*/ 947738 w 1988"/>
              <a:gd name="T3" fmla="*/ 95250 h 884"/>
              <a:gd name="T4" fmla="*/ 515938 w 1988"/>
              <a:gd name="T5" fmla="*/ 239713 h 884"/>
              <a:gd name="T6" fmla="*/ 155575 w 1988"/>
              <a:gd name="T7" fmla="*/ 455613 h 884"/>
              <a:gd name="T8" fmla="*/ 11113 w 1988"/>
              <a:gd name="T9" fmla="*/ 742950 h 884"/>
              <a:gd name="T10" fmla="*/ 227013 w 1988"/>
              <a:gd name="T11" fmla="*/ 960438 h 884"/>
              <a:gd name="T12" fmla="*/ 300038 w 1988"/>
              <a:gd name="T13" fmla="*/ 1031875 h 884"/>
              <a:gd name="T14" fmla="*/ 1235075 w 1988"/>
              <a:gd name="T15" fmla="*/ 1319213 h 884"/>
              <a:gd name="T16" fmla="*/ 1811338 w 1988"/>
              <a:gd name="T17" fmla="*/ 1392238 h 884"/>
              <a:gd name="T18" fmla="*/ 2819400 w 1988"/>
              <a:gd name="T19" fmla="*/ 1247775 h 884"/>
              <a:gd name="T20" fmla="*/ 3108325 w 1988"/>
              <a:gd name="T21" fmla="*/ 960438 h 884"/>
              <a:gd name="T22" fmla="*/ 3108325 w 1988"/>
              <a:gd name="T23" fmla="*/ 742950 h 884"/>
              <a:gd name="T24" fmla="*/ 2963863 w 1988"/>
              <a:gd name="T25" fmla="*/ 384175 h 884"/>
              <a:gd name="T26" fmla="*/ 2676525 w 1988"/>
              <a:gd name="T27" fmla="*/ 239713 h 884"/>
              <a:gd name="T28" fmla="*/ 2459038 w 1988"/>
              <a:gd name="T29" fmla="*/ 168275 h 884"/>
              <a:gd name="T30" fmla="*/ 2027238 w 1988"/>
              <a:gd name="T31" fmla="*/ 23813 h 884"/>
              <a:gd name="T32" fmla="*/ 1739900 w 1988"/>
              <a:gd name="T33" fmla="*/ 23813 h 884"/>
              <a:gd name="T34" fmla="*/ 1379538 w 1988"/>
              <a:gd name="T35" fmla="*/ 23813 h 884"/>
              <a:gd name="T36" fmla="*/ 1163638 w 1988"/>
              <a:gd name="T37" fmla="*/ 23813 h 884"/>
              <a:gd name="T38" fmla="*/ 1092200 w 1988"/>
              <a:gd name="T39" fmla="*/ 95250 h 8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8"/>
              <a:gd name="T61" fmla="*/ 0 h 884"/>
              <a:gd name="T62" fmla="*/ 1988 w 1988"/>
              <a:gd name="T63" fmla="*/ 884 h 8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8" h="884">
                <a:moveTo>
                  <a:pt x="688" y="60"/>
                </a:moveTo>
                <a:cubicBezTo>
                  <a:pt x="665" y="67"/>
                  <a:pt x="657" y="45"/>
                  <a:pt x="597" y="60"/>
                </a:cubicBezTo>
                <a:cubicBezTo>
                  <a:pt x="537" y="75"/>
                  <a:pt x="408" y="113"/>
                  <a:pt x="325" y="151"/>
                </a:cubicBezTo>
                <a:cubicBezTo>
                  <a:pt x="242" y="189"/>
                  <a:pt x="151" y="234"/>
                  <a:pt x="98" y="287"/>
                </a:cubicBezTo>
                <a:cubicBezTo>
                  <a:pt x="45" y="340"/>
                  <a:pt x="0" y="415"/>
                  <a:pt x="7" y="468"/>
                </a:cubicBezTo>
                <a:cubicBezTo>
                  <a:pt x="14" y="521"/>
                  <a:pt x="113" y="575"/>
                  <a:pt x="143" y="605"/>
                </a:cubicBezTo>
                <a:cubicBezTo>
                  <a:pt x="173" y="635"/>
                  <a:pt x="83" y="612"/>
                  <a:pt x="189" y="650"/>
                </a:cubicBezTo>
                <a:cubicBezTo>
                  <a:pt x="295" y="688"/>
                  <a:pt x="619" y="793"/>
                  <a:pt x="778" y="831"/>
                </a:cubicBezTo>
                <a:cubicBezTo>
                  <a:pt x="937" y="869"/>
                  <a:pt x="975" y="884"/>
                  <a:pt x="1141" y="877"/>
                </a:cubicBezTo>
                <a:cubicBezTo>
                  <a:pt x="1307" y="870"/>
                  <a:pt x="1640" y="831"/>
                  <a:pt x="1776" y="786"/>
                </a:cubicBezTo>
                <a:cubicBezTo>
                  <a:pt x="1912" y="741"/>
                  <a:pt x="1928" y="658"/>
                  <a:pt x="1958" y="605"/>
                </a:cubicBezTo>
                <a:cubicBezTo>
                  <a:pt x="1988" y="552"/>
                  <a:pt x="1973" y="528"/>
                  <a:pt x="1958" y="468"/>
                </a:cubicBezTo>
                <a:cubicBezTo>
                  <a:pt x="1943" y="408"/>
                  <a:pt x="1912" y="295"/>
                  <a:pt x="1867" y="242"/>
                </a:cubicBezTo>
                <a:cubicBezTo>
                  <a:pt x="1822" y="189"/>
                  <a:pt x="1739" y="174"/>
                  <a:pt x="1686" y="151"/>
                </a:cubicBezTo>
                <a:cubicBezTo>
                  <a:pt x="1633" y="128"/>
                  <a:pt x="1617" y="129"/>
                  <a:pt x="1549" y="106"/>
                </a:cubicBezTo>
                <a:cubicBezTo>
                  <a:pt x="1481" y="83"/>
                  <a:pt x="1352" y="30"/>
                  <a:pt x="1277" y="15"/>
                </a:cubicBezTo>
                <a:cubicBezTo>
                  <a:pt x="1202" y="0"/>
                  <a:pt x="1164" y="15"/>
                  <a:pt x="1096" y="15"/>
                </a:cubicBezTo>
                <a:cubicBezTo>
                  <a:pt x="1028" y="15"/>
                  <a:pt x="929" y="15"/>
                  <a:pt x="869" y="15"/>
                </a:cubicBezTo>
                <a:cubicBezTo>
                  <a:pt x="809" y="15"/>
                  <a:pt x="771" y="8"/>
                  <a:pt x="733" y="15"/>
                </a:cubicBezTo>
                <a:cubicBezTo>
                  <a:pt x="695" y="22"/>
                  <a:pt x="711" y="53"/>
                  <a:pt x="688" y="6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Freeform 31"/>
          <p:cNvSpPr>
            <a:spLocks/>
          </p:cNvSpPr>
          <p:nvPr/>
        </p:nvSpPr>
        <p:spPr bwMode="auto">
          <a:xfrm>
            <a:off x="2808288" y="2709863"/>
            <a:ext cx="3552825" cy="1584325"/>
          </a:xfrm>
          <a:custGeom>
            <a:avLst/>
            <a:gdLst>
              <a:gd name="T0" fmla="*/ 1981200 w 2238"/>
              <a:gd name="T1" fmla="*/ 27347 h 869"/>
              <a:gd name="T2" fmla="*/ 1189038 w 2238"/>
              <a:gd name="T3" fmla="*/ 27347 h 869"/>
              <a:gd name="T4" fmla="*/ 828675 w 2238"/>
              <a:gd name="T5" fmla="*/ 193255 h 869"/>
              <a:gd name="T6" fmla="*/ 252413 w 2238"/>
              <a:gd name="T7" fmla="*/ 441204 h 869"/>
              <a:gd name="T8" fmla="*/ 252413 w 2238"/>
              <a:gd name="T9" fmla="*/ 771196 h 869"/>
              <a:gd name="T10" fmla="*/ 36513 w 2238"/>
              <a:gd name="T11" fmla="*/ 1019146 h 869"/>
              <a:gd name="T12" fmla="*/ 468313 w 2238"/>
              <a:gd name="T13" fmla="*/ 1267095 h 869"/>
              <a:gd name="T14" fmla="*/ 1476375 w 2238"/>
              <a:gd name="T15" fmla="*/ 1515045 h 869"/>
              <a:gd name="T16" fmla="*/ 2413000 w 2238"/>
              <a:gd name="T17" fmla="*/ 1515045 h 869"/>
              <a:gd name="T18" fmla="*/ 3133725 w 2238"/>
              <a:gd name="T19" fmla="*/ 1515045 h 869"/>
              <a:gd name="T20" fmla="*/ 3492500 w 2238"/>
              <a:gd name="T21" fmla="*/ 1103011 h 869"/>
              <a:gd name="T22" fmla="*/ 3492500 w 2238"/>
              <a:gd name="T23" fmla="*/ 689154 h 869"/>
              <a:gd name="T24" fmla="*/ 3276600 w 2238"/>
              <a:gd name="T25" fmla="*/ 357339 h 869"/>
              <a:gd name="T26" fmla="*/ 2557463 w 2238"/>
              <a:gd name="T27" fmla="*/ 109390 h 869"/>
              <a:gd name="T28" fmla="*/ 1981200 w 2238"/>
              <a:gd name="T29" fmla="*/ 27347 h 8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38"/>
              <a:gd name="T46" fmla="*/ 0 h 869"/>
              <a:gd name="T47" fmla="*/ 2238 w 2238"/>
              <a:gd name="T48" fmla="*/ 869 h 8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38" h="869">
                <a:moveTo>
                  <a:pt x="1248" y="15"/>
                </a:moveTo>
                <a:cubicBezTo>
                  <a:pt x="1104" y="8"/>
                  <a:pt x="870" y="0"/>
                  <a:pt x="749" y="15"/>
                </a:cubicBezTo>
                <a:cubicBezTo>
                  <a:pt x="628" y="30"/>
                  <a:pt x="620" y="68"/>
                  <a:pt x="522" y="106"/>
                </a:cubicBezTo>
                <a:cubicBezTo>
                  <a:pt x="424" y="144"/>
                  <a:pt x="220" y="189"/>
                  <a:pt x="159" y="242"/>
                </a:cubicBezTo>
                <a:cubicBezTo>
                  <a:pt x="98" y="295"/>
                  <a:pt x="182" y="370"/>
                  <a:pt x="159" y="423"/>
                </a:cubicBezTo>
                <a:cubicBezTo>
                  <a:pt x="136" y="476"/>
                  <a:pt x="0" y="514"/>
                  <a:pt x="23" y="559"/>
                </a:cubicBezTo>
                <a:cubicBezTo>
                  <a:pt x="46" y="604"/>
                  <a:pt x="144" y="650"/>
                  <a:pt x="295" y="695"/>
                </a:cubicBezTo>
                <a:cubicBezTo>
                  <a:pt x="446" y="740"/>
                  <a:pt x="726" y="808"/>
                  <a:pt x="930" y="831"/>
                </a:cubicBezTo>
                <a:cubicBezTo>
                  <a:pt x="1134" y="854"/>
                  <a:pt x="1346" y="831"/>
                  <a:pt x="1520" y="831"/>
                </a:cubicBezTo>
                <a:cubicBezTo>
                  <a:pt x="1694" y="831"/>
                  <a:pt x="1861" y="869"/>
                  <a:pt x="1974" y="831"/>
                </a:cubicBezTo>
                <a:cubicBezTo>
                  <a:pt x="2087" y="793"/>
                  <a:pt x="2162" y="681"/>
                  <a:pt x="2200" y="605"/>
                </a:cubicBezTo>
                <a:cubicBezTo>
                  <a:pt x="2238" y="529"/>
                  <a:pt x="2223" y="446"/>
                  <a:pt x="2200" y="378"/>
                </a:cubicBezTo>
                <a:cubicBezTo>
                  <a:pt x="2177" y="310"/>
                  <a:pt x="2162" y="249"/>
                  <a:pt x="2064" y="196"/>
                </a:cubicBezTo>
                <a:cubicBezTo>
                  <a:pt x="1966" y="143"/>
                  <a:pt x="1754" y="90"/>
                  <a:pt x="1611" y="60"/>
                </a:cubicBezTo>
                <a:cubicBezTo>
                  <a:pt x="1468" y="30"/>
                  <a:pt x="1392" y="22"/>
                  <a:pt x="1248" y="15"/>
                </a:cubicBez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5" name="Freeform 32"/>
          <p:cNvSpPr>
            <a:spLocks/>
          </p:cNvSpPr>
          <p:nvPr/>
        </p:nvSpPr>
        <p:spPr bwMode="auto">
          <a:xfrm>
            <a:off x="2592388" y="1343025"/>
            <a:ext cx="3840162" cy="1511300"/>
          </a:xfrm>
          <a:custGeom>
            <a:avLst/>
            <a:gdLst>
              <a:gd name="T0" fmla="*/ 1728787 w 2419"/>
              <a:gd name="T1" fmla="*/ 109749 h 840"/>
              <a:gd name="T2" fmla="*/ 504825 w 2419"/>
              <a:gd name="T3" fmla="*/ 435398 h 840"/>
              <a:gd name="T4" fmla="*/ 215900 w 2419"/>
              <a:gd name="T5" fmla="*/ 924772 h 840"/>
              <a:gd name="T6" fmla="*/ 1800225 w 2419"/>
              <a:gd name="T7" fmla="*/ 1415944 h 840"/>
              <a:gd name="T8" fmla="*/ 2881312 w 2419"/>
              <a:gd name="T9" fmla="*/ 1415944 h 840"/>
              <a:gd name="T10" fmla="*/ 3744912 w 2419"/>
              <a:gd name="T11" fmla="*/ 843809 h 840"/>
              <a:gd name="T12" fmla="*/ 3457575 w 2419"/>
              <a:gd name="T13" fmla="*/ 354436 h 840"/>
              <a:gd name="T14" fmla="*/ 3384550 w 2419"/>
              <a:gd name="T15" fmla="*/ 273473 h 840"/>
              <a:gd name="T16" fmla="*/ 2376487 w 2419"/>
              <a:gd name="T17" fmla="*/ 26988 h 840"/>
              <a:gd name="T18" fmla="*/ 1728787 w 2419"/>
              <a:gd name="T19" fmla="*/ 109749 h 8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9"/>
              <a:gd name="T31" fmla="*/ 0 h 840"/>
              <a:gd name="T32" fmla="*/ 2419 w 2419"/>
              <a:gd name="T33" fmla="*/ 840 h 8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9" h="840">
                <a:moveTo>
                  <a:pt x="1089" y="61"/>
                </a:moveTo>
                <a:cubicBezTo>
                  <a:pt x="893" y="99"/>
                  <a:pt x="477" y="166"/>
                  <a:pt x="318" y="242"/>
                </a:cubicBezTo>
                <a:cubicBezTo>
                  <a:pt x="159" y="318"/>
                  <a:pt x="0" y="423"/>
                  <a:pt x="136" y="514"/>
                </a:cubicBezTo>
                <a:cubicBezTo>
                  <a:pt x="272" y="605"/>
                  <a:pt x="854" y="742"/>
                  <a:pt x="1134" y="787"/>
                </a:cubicBezTo>
                <a:cubicBezTo>
                  <a:pt x="1414" y="832"/>
                  <a:pt x="1611" y="840"/>
                  <a:pt x="1815" y="787"/>
                </a:cubicBezTo>
                <a:cubicBezTo>
                  <a:pt x="2019" y="734"/>
                  <a:pt x="2299" y="567"/>
                  <a:pt x="2359" y="469"/>
                </a:cubicBezTo>
                <a:cubicBezTo>
                  <a:pt x="2419" y="371"/>
                  <a:pt x="2216" y="250"/>
                  <a:pt x="2178" y="197"/>
                </a:cubicBezTo>
                <a:cubicBezTo>
                  <a:pt x="2140" y="144"/>
                  <a:pt x="2245" y="182"/>
                  <a:pt x="2132" y="152"/>
                </a:cubicBezTo>
                <a:cubicBezTo>
                  <a:pt x="2019" y="122"/>
                  <a:pt x="1678" y="30"/>
                  <a:pt x="1497" y="15"/>
                </a:cubicBezTo>
                <a:cubicBezTo>
                  <a:pt x="1316" y="0"/>
                  <a:pt x="1285" y="23"/>
                  <a:pt x="1089" y="61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841134" y="5159616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Low</a:t>
            </a:r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637117" y="5878513"/>
            <a:ext cx="576262" cy="5762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1213379" y="5951538"/>
            <a:ext cx="1106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Corpora</a:t>
            </a:r>
            <a:endParaRPr lang="en-CA" sz="1800" dirty="0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2291591" y="5878513"/>
            <a:ext cx="576263" cy="576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2867855" y="5951538"/>
            <a:ext cx="1788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err="1" smtClean="0"/>
              <a:t>Concordancers</a:t>
            </a:r>
            <a:endParaRPr lang="en-CA" sz="1800" dirty="0"/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4657916" y="5885784"/>
            <a:ext cx="576263" cy="57626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5234179" y="5951538"/>
            <a:ext cx="11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Training</a:t>
            </a:r>
            <a:endParaRPr lang="en-CA" sz="1800" dirty="0"/>
          </a:p>
        </p:txBody>
      </p:sp>
      <p:sp>
        <p:nvSpPr>
          <p:cNvPr id="36" name="Oval 25"/>
          <p:cNvSpPr>
            <a:spLocks noChangeArrowheads="1"/>
          </p:cNvSpPr>
          <p:nvPr/>
        </p:nvSpPr>
        <p:spPr bwMode="auto">
          <a:xfrm>
            <a:off x="6299170" y="5878513"/>
            <a:ext cx="576263" cy="576262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6875434" y="5951538"/>
            <a:ext cx="1944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Learning Objects</a:t>
            </a:r>
            <a:endParaRPr lang="en-CA" sz="1800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66371" y="5734050"/>
            <a:ext cx="8453779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423409" y="1167848"/>
            <a:ext cx="173891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Tools</a:t>
            </a:r>
            <a:endParaRPr lang="en-CA" sz="1800" dirty="0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6203092" y="112553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OER</a:t>
            </a:r>
            <a:endParaRPr lang="en-CA" sz="1800" dirty="0"/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2445751" y="4725988"/>
            <a:ext cx="171057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 smtClean="0"/>
              <a:t>Open Content</a:t>
            </a:r>
            <a:endParaRPr lang="en-CA" sz="1800" dirty="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5976597" y="4725988"/>
            <a:ext cx="20591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800" dirty="0"/>
              <a:t>Open A</a:t>
            </a:r>
            <a:r>
              <a:rPr lang="en-CA" sz="1800" dirty="0" smtClean="0"/>
              <a:t>ccess</a:t>
            </a:r>
            <a:endParaRPr lang="en-CA" sz="1800" dirty="0"/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3924300" y="52308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Use</a:t>
            </a:r>
            <a:endParaRPr lang="en-CA" sz="1800" dirty="0"/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1" y="2924175"/>
            <a:ext cx="1474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800" dirty="0" smtClean="0"/>
              <a:t>Educational Design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633132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1000"/>
    </mc:Choice>
    <mc:Fallback>
      <mp:transition xmlns:mp="http://schemas.microsoft.com/office/mac/powerpoint/2008/main"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5422285" y="2205038"/>
            <a:ext cx="3456096" cy="252095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b="1" dirty="0" smtClean="0"/>
              <a:t>Open Access</a:t>
            </a:r>
          </a:p>
          <a:p>
            <a:pPr algn="ctr"/>
            <a:r>
              <a:rPr lang="en-CA" b="1" dirty="0" smtClean="0"/>
              <a:t>(BALEAP) </a:t>
            </a:r>
            <a:endParaRPr lang="en-CA" b="1" dirty="0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457200" y="2133600"/>
            <a:ext cx="3768274" cy="2447925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b="1" dirty="0" smtClean="0"/>
              <a:t>Open Content</a:t>
            </a:r>
          </a:p>
          <a:p>
            <a:pPr algn="ctr"/>
            <a:r>
              <a:rPr lang="en-CA" b="1" dirty="0" smtClean="0"/>
              <a:t>(Corpus Linguistics)</a:t>
            </a:r>
            <a:endParaRPr lang="en-CA" b="1" dirty="0"/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2916238" y="3284538"/>
            <a:ext cx="3817937" cy="2520950"/>
          </a:xfrm>
          <a:prstGeom prst="ellipse">
            <a:avLst/>
          </a:prstGeom>
          <a:solidFill>
            <a:srgbClr val="66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b="1" dirty="0" smtClean="0"/>
              <a:t>OER</a:t>
            </a:r>
          </a:p>
          <a:p>
            <a:pPr algn="ctr"/>
            <a:r>
              <a:rPr lang="en-CA" b="1" dirty="0"/>
              <a:t>(</a:t>
            </a:r>
            <a:r>
              <a:rPr lang="en-CA" b="1" dirty="0" smtClean="0"/>
              <a:t>SCORE)</a:t>
            </a:r>
            <a:endParaRPr lang="en-CA" b="1" dirty="0"/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2700338" y="1341438"/>
            <a:ext cx="4176712" cy="2305050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b="1" dirty="0" smtClean="0"/>
              <a:t>Open Source Tools</a:t>
            </a:r>
          </a:p>
          <a:p>
            <a:pPr algn="ctr"/>
            <a:r>
              <a:rPr lang="en-CA" b="1" dirty="0"/>
              <a:t>(</a:t>
            </a:r>
            <a:r>
              <a:rPr lang="en-CA" b="1" dirty="0" smtClean="0"/>
              <a:t>Greenstone)</a:t>
            </a:r>
            <a:endParaRPr lang="en-CA" b="1" dirty="0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3995738" y="2852738"/>
            <a:ext cx="1584325" cy="1384477"/>
          </a:xfrm>
          <a:prstGeom prst="hexagon">
            <a:avLst>
              <a:gd name="adj" fmla="val 26180"/>
              <a:gd name="vf" fmla="val 115470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AutoShape 33"/>
          <p:cNvSpPr>
            <a:spLocks/>
          </p:cNvSpPr>
          <p:nvPr/>
        </p:nvSpPr>
        <p:spPr bwMode="auto">
          <a:xfrm>
            <a:off x="460375" y="1412875"/>
            <a:ext cx="2024063" cy="474663"/>
          </a:xfrm>
          <a:prstGeom prst="borderCallout1">
            <a:avLst>
              <a:gd name="adj1" fmla="val 24079"/>
              <a:gd name="adj2" fmla="val 103764"/>
              <a:gd name="adj3" fmla="val 424750"/>
              <a:gd name="adj4" fmla="val 217333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CA" b="1" dirty="0" smtClean="0"/>
              <a:t>TOETOE</a:t>
            </a:r>
            <a:endParaRPr lang="en-CA" b="1" dirty="0"/>
          </a:p>
        </p:txBody>
      </p:sp>
      <p:sp>
        <p:nvSpPr>
          <p:cNvPr id="45063" name="Rectangle 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CA" dirty="0"/>
              <a:t>TOETOE</a:t>
            </a:r>
            <a:r>
              <a:rPr lang="en-CA" dirty="0" smtClean="0">
                <a:latin typeface="Arial" charset="0"/>
              </a:rPr>
              <a:t> </a:t>
            </a:r>
            <a:r>
              <a:rPr lang="en-CA" dirty="0">
                <a:latin typeface="Arial" charset="0"/>
              </a:rPr>
              <a:t>C</a:t>
            </a:r>
            <a:r>
              <a:rPr lang="en-CA" dirty="0" smtClean="0">
                <a:latin typeface="Arial" charset="0"/>
              </a:rPr>
              <a:t>ommunities Of Practice</a:t>
            </a:r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510869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1000"/>
    </mc:Choice>
    <mc:Fallback>
      <mp:transition xmlns:mp="http://schemas.microsoft.com/office/mac/powerpoint/2008/main"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  <p:bldP spid="3102" grpId="0" animBg="1"/>
      <p:bldP spid="3103" grpId="0" animBg="1"/>
      <p:bldP spid="3104" grpId="0" animBg="1"/>
      <p:bldP spid="310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214675" y="2205038"/>
            <a:ext cx="3712556" cy="25209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b="1" dirty="0"/>
              <a:t>Open Access</a:t>
            </a:r>
          </a:p>
          <a:p>
            <a:pPr algn="ctr"/>
            <a:r>
              <a:rPr lang="en-CA" b="1" dirty="0" smtClean="0"/>
              <a:t>(EAP</a:t>
            </a:r>
            <a:r>
              <a:rPr lang="en-CA" b="1" dirty="0"/>
              <a:t>) </a:t>
            </a: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317522" y="2133600"/>
            <a:ext cx="3944590" cy="2447925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b="1" dirty="0"/>
              <a:t>Open Content</a:t>
            </a:r>
          </a:p>
          <a:p>
            <a:pPr algn="ctr"/>
            <a:r>
              <a:rPr lang="en-CA" b="1" dirty="0"/>
              <a:t>(Corpus Linguistics)</a:t>
            </a:r>
          </a:p>
        </p:txBody>
      </p:sp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2916238" y="3141663"/>
            <a:ext cx="3817937" cy="2520950"/>
          </a:xfrm>
          <a:prstGeom prst="ellipse">
            <a:avLst/>
          </a:prstGeom>
          <a:solidFill>
            <a:srgbClr val="66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b="1" dirty="0"/>
              <a:t>OER</a:t>
            </a:r>
          </a:p>
          <a:p>
            <a:pPr algn="ctr"/>
            <a:r>
              <a:rPr lang="en-CA" b="1" dirty="0"/>
              <a:t>(SCORE)</a:t>
            </a:r>
          </a:p>
        </p:txBody>
      </p:sp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2700338" y="1341438"/>
            <a:ext cx="4176712" cy="2305050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CA" b="1" dirty="0"/>
              <a:t>Open Source Tools</a:t>
            </a:r>
          </a:p>
          <a:p>
            <a:pPr algn="ctr"/>
            <a:r>
              <a:rPr lang="en-CA" b="1" dirty="0"/>
              <a:t>(Greenstone)</a:t>
            </a:r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3779838" y="2781300"/>
            <a:ext cx="2087562" cy="1223963"/>
          </a:xfrm>
          <a:prstGeom prst="hexagon">
            <a:avLst>
              <a:gd name="adj" fmla="val 42639"/>
              <a:gd name="vf" fmla="val 115470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8"/>
          <p:cNvSpPr>
            <a:spLocks/>
          </p:cNvSpPr>
          <p:nvPr/>
        </p:nvSpPr>
        <p:spPr bwMode="auto">
          <a:xfrm>
            <a:off x="460375" y="1412875"/>
            <a:ext cx="2024063" cy="474663"/>
          </a:xfrm>
          <a:prstGeom prst="borderCallout1">
            <a:avLst>
              <a:gd name="adj1" fmla="val 24079"/>
              <a:gd name="adj2" fmla="val 103764"/>
              <a:gd name="adj3" fmla="val 424750"/>
              <a:gd name="adj4" fmla="val 217333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CA" b="1" dirty="0"/>
              <a:t>TOETOE</a:t>
            </a:r>
          </a:p>
        </p:txBody>
      </p:sp>
      <p:sp>
        <p:nvSpPr>
          <p:cNvPr id="18440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CA" sz="4000" dirty="0"/>
              <a:t>TOETOE</a:t>
            </a:r>
            <a:r>
              <a:rPr lang="en-CA" sz="4000" dirty="0">
                <a:latin typeface="Arial" charset="0"/>
              </a:rPr>
              <a:t> </a:t>
            </a:r>
            <a:r>
              <a:rPr lang="en-CA" sz="4000" dirty="0" smtClean="0">
                <a:latin typeface="Arial" charset="0"/>
              </a:rPr>
              <a:t>Communities Of Practice</a:t>
            </a:r>
            <a:endParaRPr lang="en-CA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5635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Alannah Fitzgerald (TOETOE): </a:t>
            </a:r>
            <a:r>
              <a:rPr lang="en-US" dirty="0" err="1" smtClean="0"/>
              <a:t>a.t.d.fitzgerald@durham.ac.uk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www.slideshare.net</a:t>
            </a:r>
            <a:r>
              <a:rPr lang="en-US" dirty="0"/>
              <a:t>/</a:t>
            </a:r>
            <a:r>
              <a:rPr lang="en-US" dirty="0" err="1"/>
              <a:t>AlannahOpenEd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://twitter.com/#!/</a:t>
            </a:r>
            <a:r>
              <a:rPr lang="en-US" dirty="0" smtClean="0"/>
              <a:t>AlannahOpenEd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Shaoqun</a:t>
            </a:r>
            <a:r>
              <a:rPr lang="en-US" dirty="0" smtClean="0"/>
              <a:t> Wu (FLAX):</a:t>
            </a:r>
            <a:r>
              <a:rPr lang="en-US" dirty="0"/>
              <a:t> </a:t>
            </a:r>
            <a:r>
              <a:rPr lang="en-US" dirty="0" err="1" smtClean="0"/>
              <a:t>shaoqun</a:t>
            </a:r>
            <a:r>
              <a:rPr lang="en-US" dirty="0" err="1"/>
              <a:t>@</a:t>
            </a:r>
            <a:r>
              <a:rPr lang="en-US" dirty="0" err="1" smtClean="0"/>
              <a:t>cs.waikato.ac.nz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FLAX </a:t>
            </a:r>
            <a:r>
              <a:rPr lang="en-US" dirty="0"/>
              <a:t>Team: http://</a:t>
            </a:r>
            <a:r>
              <a:rPr lang="en-US" dirty="0" err="1"/>
              <a:t>flax.nzdl.org</a:t>
            </a:r>
            <a:r>
              <a:rPr lang="en-US" dirty="0"/>
              <a:t>/greenstone3/</a:t>
            </a:r>
            <a:r>
              <a:rPr lang="en-US" dirty="0" err="1"/>
              <a:t>flax;jsessionid</a:t>
            </a:r>
            <a:r>
              <a:rPr lang="en-US" dirty="0"/>
              <a:t>=7FCBCFCD8E838FC640141C17D9511175?a=</a:t>
            </a:r>
            <a:r>
              <a:rPr lang="en-US" dirty="0" err="1"/>
              <a:t>fp&amp;sa</a:t>
            </a:r>
            <a:r>
              <a:rPr lang="en-US" dirty="0"/>
              <a:t>=about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Reference:  </a:t>
            </a:r>
          </a:p>
          <a:p>
            <a:pPr marL="0" indent="0">
              <a:buNone/>
            </a:pPr>
            <a:r>
              <a:rPr lang="en-US" sz="2600" dirty="0" err="1"/>
              <a:t>Durrant</a:t>
            </a:r>
            <a:r>
              <a:rPr lang="en-US" sz="2600" dirty="0"/>
              <a:t>, P., &amp; Mathews-</a:t>
            </a:r>
            <a:r>
              <a:rPr lang="en-US" sz="2600" dirty="0" err="1"/>
              <a:t>Aydınlı</a:t>
            </a:r>
            <a:r>
              <a:rPr lang="en-US" sz="2600" dirty="0"/>
              <a:t>, J,. (2010)</a:t>
            </a:r>
          </a:p>
          <a:p>
            <a:pPr marL="0" indent="0">
              <a:buNone/>
            </a:pPr>
            <a:r>
              <a:rPr lang="en-US" sz="2600" dirty="0" smtClean="0"/>
              <a:t>A </a:t>
            </a:r>
            <a:r>
              <a:rPr lang="en-US" sz="2600" dirty="0"/>
              <a:t>function-first approach to identifying formulaic language in academic writing, English for Specific </a:t>
            </a:r>
            <a:r>
              <a:rPr lang="en-US" sz="2600" dirty="0" smtClean="0"/>
              <a:t>Purposes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37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FLAX</a:t>
            </a:r>
            <a:endParaRPr lang="en-US" dirty="0"/>
          </a:p>
        </p:txBody>
      </p:sp>
      <p:pic>
        <p:nvPicPr>
          <p:cNvPr id="7" name="Content Placeholder 6" descr="Flax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441" b="10441"/>
          <a:stretch>
            <a:fillRect/>
          </a:stretch>
        </p:blipFill>
        <p:spPr>
          <a:xfrm>
            <a:off x="317500" y="1317625"/>
            <a:ext cx="8548688" cy="4808538"/>
          </a:xfrm>
        </p:spPr>
      </p:pic>
      <p:sp>
        <p:nvSpPr>
          <p:cNvPr id="8" name="TextBox 7"/>
          <p:cNvSpPr txBox="1"/>
          <p:nvPr/>
        </p:nvSpPr>
        <p:spPr>
          <a:xfrm>
            <a:off x="1375789" y="6220115"/>
            <a:ext cx="633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http://flax2.nzdl.org/greenstone3/flax?page=</a:t>
            </a:r>
            <a:r>
              <a:rPr lang="en-US" dirty="0" smtClean="0">
                <a:hlinkClick r:id="rId3"/>
              </a:rPr>
              <a:t>home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17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Language Activities</a:t>
            </a:r>
            <a:endParaRPr lang="en-US" dirty="0"/>
          </a:p>
        </p:txBody>
      </p:sp>
      <p:pic>
        <p:nvPicPr>
          <p:cNvPr id="4" name="Content Placeholder 3" descr="flax_articleactivitie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7762" r="-1776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375789" y="6220115"/>
            <a:ext cx="633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http://flax2.nzdl.org/greenstone3/flax?page=</a:t>
            </a:r>
            <a:r>
              <a:rPr lang="en-US" dirty="0" smtClean="0">
                <a:hlinkClick r:id="rId3"/>
              </a:rPr>
              <a:t>activity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093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134080" y="152656"/>
            <a:ext cx="6780960" cy="76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960" y="1676336"/>
            <a:ext cx="8686080" cy="480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3520" y="-1447353"/>
            <a:ext cx="12191040" cy="975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705586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BNCweb</a:t>
            </a:r>
            <a:endParaRPr lang="en-US" dirty="0"/>
          </a:p>
        </p:txBody>
      </p:sp>
      <p:pic>
        <p:nvPicPr>
          <p:cNvPr id="4" name="Content Placeholder 3" descr="bncweb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8504" r="-1850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375789" y="6220115"/>
            <a:ext cx="633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http://bncweb.info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068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Pronouns Phrases OER</a:t>
            </a:r>
            <a:endParaRPr lang="en-US" dirty="0"/>
          </a:p>
        </p:txBody>
      </p:sp>
      <p:pic>
        <p:nvPicPr>
          <p:cNvPr id="4" name="Content Placeholder 3" descr="pronounphrases.tiff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8" b="6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1" y="626714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Ns4nXsZQmUA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58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Phrases OER</a:t>
            </a:r>
            <a:endParaRPr lang="en-US" dirty="0"/>
          </a:p>
        </p:txBody>
      </p:sp>
      <p:pic>
        <p:nvPicPr>
          <p:cNvPr id="11" name="Content Placeholder 10" descr="webphrases.tiff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35" b="1235"/>
          <a:stretch>
            <a:fillRect/>
          </a:stretch>
        </p:blipFill>
        <p:spPr>
          <a:xfrm>
            <a:off x="457200" y="1506136"/>
            <a:ext cx="8229600" cy="4525963"/>
          </a:xfrm>
        </p:spPr>
      </p:pic>
      <p:sp>
        <p:nvSpPr>
          <p:cNvPr id="12" name="TextBox 11"/>
          <p:cNvSpPr txBox="1"/>
          <p:nvPr/>
        </p:nvSpPr>
        <p:spPr>
          <a:xfrm>
            <a:off x="457200" y="6361214"/>
            <a:ext cx="831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n67FBqBFm6I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47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555</TotalTime>
  <Words>1038</Words>
  <Application>Microsoft Macintosh PowerPoint</Application>
  <PresentationFormat>On-screen Show (4:3)</PresentationFormat>
  <Paragraphs>344</Paragraphs>
  <Slides>38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Black</vt:lpstr>
      <vt:lpstr> Technology for Open Education   Training with Open E-resources  TOETOE  </vt:lpstr>
      <vt:lpstr>Presentation Overview </vt:lpstr>
      <vt:lpstr>Greenstone</vt:lpstr>
      <vt:lpstr>FLAX</vt:lpstr>
      <vt:lpstr>Online Language Activities</vt:lpstr>
      <vt:lpstr>Slide 6</vt:lpstr>
      <vt:lpstr>BNCweb</vt:lpstr>
      <vt:lpstr>Web Pronouns Phrases OER</vt:lpstr>
      <vt:lpstr>Web Phrases OER</vt:lpstr>
      <vt:lpstr>Compleat Lexical Tutor</vt:lpstr>
      <vt:lpstr>Web Collocations OER http://www.lextutor.ca/vp/  </vt:lpstr>
      <vt:lpstr>Future of FLAX</vt:lpstr>
      <vt:lpstr>English for Academic Purposes OER 1</vt:lpstr>
      <vt:lpstr>EAP for the Social Sciences</vt:lpstr>
      <vt:lpstr>Signposting in EAP</vt:lpstr>
      <vt:lpstr>Use of Instructional Steps (Signposting) in Different Academic Disciplines</vt:lpstr>
      <vt:lpstr>Open Access</vt:lpstr>
      <vt:lpstr>Gratis versus Libre </vt:lpstr>
      <vt:lpstr>English for Academic Purposes OER 2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TOETOE Communities Of Practice</vt:lpstr>
      <vt:lpstr>TOETOE Communities Of Practice</vt:lpstr>
      <vt:lpstr>Thank You</vt:lpstr>
    </vt:vector>
  </TitlesOfParts>
  <Company>Durham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for Open Education - Training with Open E-resources (TOETOE)  </dc:title>
  <dc:creator>Alannah Fitzgerald</dc:creator>
  <cp:lastModifiedBy>Dawn Leeder</cp:lastModifiedBy>
  <cp:revision>56</cp:revision>
  <dcterms:created xsi:type="dcterms:W3CDTF">2011-05-17T07:53:47Z</dcterms:created>
  <dcterms:modified xsi:type="dcterms:W3CDTF">2011-05-17T07:54:05Z</dcterms:modified>
</cp:coreProperties>
</file>