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6" r:id="rId3"/>
    <p:sldId id="269" r:id="rId4"/>
    <p:sldId id="267" r:id="rId5"/>
    <p:sldId id="270" r:id="rId6"/>
    <p:sldId id="268" r:id="rId7"/>
    <p:sldId id="265" r:id="rId8"/>
    <p:sldId id="257" r:id="rId9"/>
    <p:sldId id="258" r:id="rId10"/>
    <p:sldId id="259" r:id="rId11"/>
    <p:sldId id="261" r:id="rId12"/>
    <p:sldId id="260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GB small logo no 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31813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68313" y="1341438"/>
            <a:ext cx="8461375" cy="0"/>
          </a:xfrm>
          <a:prstGeom prst="line">
            <a:avLst/>
          </a:prstGeom>
          <a:noFill/>
          <a:ln w="63500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68313" y="6021388"/>
            <a:ext cx="8461375" cy="0"/>
          </a:xfrm>
          <a:prstGeom prst="line">
            <a:avLst/>
          </a:prstGeom>
          <a:noFill/>
          <a:ln w="63500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188" y="6165850"/>
            <a:ext cx="820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i="1">
                <a:solidFill>
                  <a:srgbClr val="005986"/>
                </a:solidFill>
                <a:latin typeface="+mn-lt"/>
                <a:cs typeface="+mn-cs"/>
              </a:rPr>
              <a:t>Supporting teaching in higher education to improve student learning across the Biosciences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1628775"/>
            <a:ext cx="6781800" cy="17732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50043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solidFill>
                  <a:srgbClr val="660066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88913"/>
            <a:ext cx="71389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fld id="{FC631FF3-AB91-4026-8038-ABBB99CC1463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fld id="{0402F2FB-5428-402B-9C4B-2CF0C12A4CB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1" name="Picture 7" descr="flowerb&amp;w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404813"/>
            <a:ext cx="11874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1557338"/>
            <a:ext cx="8207375" cy="0"/>
          </a:xfrm>
          <a:prstGeom prst="line">
            <a:avLst/>
          </a:prstGeom>
          <a:noFill/>
          <a:ln w="222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9" name="Picture 4" descr="oerbital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48264" y="6308725"/>
            <a:ext cx="1638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98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tinyurl.com/bioukoe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484784"/>
            <a:ext cx="5256584" cy="720080"/>
          </a:xfrm>
        </p:spPr>
        <p:txBody>
          <a:bodyPr/>
          <a:lstStyle/>
          <a:p>
            <a:pPr algn="ctr"/>
            <a:r>
              <a:rPr lang="en-GB" dirty="0" err="1" smtClean="0"/>
              <a:t>OeRBITAL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552" y="2420888"/>
            <a:ext cx="6400800" cy="1752600"/>
          </a:xfrm>
        </p:spPr>
        <p:txBody>
          <a:bodyPr/>
          <a:lstStyle/>
          <a:p>
            <a:pPr algn="ctr"/>
            <a:r>
              <a:rPr lang="en-GB" dirty="0" smtClean="0"/>
              <a:t>Open Educational Resources for Biologists Involved in Learning and Teaching</a:t>
            </a:r>
            <a:endParaRPr lang="en-GB" dirty="0"/>
          </a:p>
        </p:txBody>
      </p:sp>
      <p:sp>
        <p:nvSpPr>
          <p:cNvPr id="4" name="Subtitle 4"/>
          <p:cNvSpPr txBox="1">
            <a:spLocks/>
          </p:cNvSpPr>
          <p:nvPr/>
        </p:nvSpPr>
        <p:spPr bwMode="auto">
          <a:xfrm>
            <a:off x="684213" y="4221088"/>
            <a:ext cx="7472362" cy="16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Terry McAndrew and Chris Taylor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us @</a:t>
            </a:r>
            <a:r>
              <a:rPr kumimoji="0" lang="en-GB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terrymc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@chr1staylor</a:t>
            </a:r>
          </a:p>
          <a:p>
            <a:pPr marL="0" marR="0" lvl="2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hlinkClick r:id="rId2"/>
              </a:rPr>
              <a:t>http://tinyurl.com/bioukoer</a:t>
            </a:r>
            <a:endParaRPr kumimoji="0" lang="en-GB" sz="2800" b="1" i="0" u="sng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current academic practice?</a:t>
            </a:r>
          </a:p>
          <a:p>
            <a:pPr lvl="1"/>
            <a:r>
              <a:rPr lang="en-GB" dirty="0" smtClean="0"/>
              <a:t>Update to phase 1 survey to follow</a:t>
            </a:r>
          </a:p>
          <a:p>
            <a:r>
              <a:rPr lang="en-GB" dirty="0" smtClean="0"/>
              <a:t>Are Learning Technologists repeating unnecessary work in parallel isolation?</a:t>
            </a:r>
          </a:p>
          <a:p>
            <a:r>
              <a:rPr lang="en-GB" dirty="0" smtClean="0"/>
              <a:t>Funding for discipline-wide projects is limited</a:t>
            </a:r>
          </a:p>
          <a:p>
            <a:pPr lvl="1"/>
            <a:r>
              <a:rPr lang="en-GB" dirty="0" smtClean="0"/>
              <a:t>Creating solutions to identified discipline needs</a:t>
            </a:r>
          </a:p>
          <a:p>
            <a:r>
              <a:rPr lang="en-GB" dirty="0" smtClean="0"/>
              <a:t>Stakeholder groups need to be made aware of OER benefits and </a:t>
            </a:r>
            <a:r>
              <a:rPr lang="en-GB" i="1" dirty="0" smtClean="0"/>
              <a:t>their responsibility to make it happen</a:t>
            </a:r>
            <a:endParaRPr lang="en-GB" i="1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OeRBITAL</a:t>
            </a:r>
            <a:r>
              <a:rPr lang="en-GB" dirty="0" smtClean="0"/>
              <a:t> Wiki</a:t>
            </a:r>
          </a:p>
          <a:p>
            <a:pPr lvl="1"/>
            <a:r>
              <a:rPr lang="en-GB" dirty="0" smtClean="0"/>
              <a:t>Work in progress</a:t>
            </a:r>
          </a:p>
          <a:p>
            <a:pPr lvl="1"/>
            <a:r>
              <a:rPr lang="en-GB" dirty="0" err="1" smtClean="0"/>
              <a:t>MediaWiki</a:t>
            </a:r>
            <a:r>
              <a:rPr lang="en-GB" dirty="0" smtClean="0"/>
              <a:t> based</a:t>
            </a:r>
          </a:p>
          <a:p>
            <a:pPr lvl="1"/>
            <a:r>
              <a:rPr lang="en-GB" dirty="0" smtClean="0"/>
              <a:t>DCs have freedom - differing but similar approaches</a:t>
            </a:r>
          </a:p>
          <a:p>
            <a:pPr lvl="2"/>
            <a:r>
              <a:rPr lang="en-GB" dirty="0" smtClean="0"/>
              <a:t>Establishing ‘trailblazing’ </a:t>
            </a:r>
            <a:r>
              <a:rPr lang="en-GB" dirty="0" err="1" smtClean="0"/>
              <a:t>paradata</a:t>
            </a:r>
            <a:r>
              <a:rPr lang="en-GB" dirty="0" smtClean="0"/>
              <a:t> in the disciplines</a:t>
            </a:r>
          </a:p>
          <a:p>
            <a:pPr lvl="1"/>
            <a:r>
              <a:rPr lang="en-GB" dirty="0" smtClean="0"/>
              <a:t>Opportunities to expand other discipline practitioners</a:t>
            </a:r>
          </a:p>
          <a:p>
            <a:pPr lvl="2"/>
            <a:r>
              <a:rPr lang="en-GB" dirty="0" smtClean="0"/>
              <a:t>Get help – enlist colleagues</a:t>
            </a:r>
          </a:p>
          <a:p>
            <a:r>
              <a:rPr lang="en-GB" dirty="0" smtClean="0"/>
              <a:t>Potential partnership solutions</a:t>
            </a:r>
          </a:p>
          <a:p>
            <a:pPr lvl="1"/>
            <a:r>
              <a:rPr lang="en-GB" dirty="0" smtClean="0"/>
              <a:t>OER Glue</a:t>
            </a:r>
          </a:p>
          <a:p>
            <a:pPr lvl="1"/>
            <a:r>
              <a:rPr lang="en-GB" dirty="0" err="1" smtClean="0"/>
              <a:t>Folksemantic</a:t>
            </a:r>
            <a:r>
              <a:rPr lang="en-GB" dirty="0" smtClean="0"/>
              <a:t> / OER Recommender</a:t>
            </a:r>
          </a:p>
          <a:p>
            <a:pPr lvl="1"/>
            <a:r>
              <a:rPr lang="en-GB" dirty="0" smtClean="0"/>
              <a:t>Learning Registry</a:t>
            </a: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(phase 1 and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8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Academic staff use Google – and it works! Other sources are effective but sometimes hard work</a:t>
            </a:r>
          </a:p>
          <a:p>
            <a:pPr lvl="1"/>
            <a:r>
              <a:rPr lang="en-GB" dirty="0" smtClean="0"/>
              <a:t>Many still complain about lack of time</a:t>
            </a:r>
          </a:p>
          <a:p>
            <a:r>
              <a:rPr lang="en-GB" dirty="0" smtClean="0"/>
              <a:t>Academic staff teaching blogs are still not common practice in biosciences – peer asynchronous sharing opportunity missed?</a:t>
            </a:r>
          </a:p>
          <a:p>
            <a:r>
              <a:rPr lang="en-GB" dirty="0" smtClean="0"/>
              <a:t>Students not significantly involved in validating content – direct engagement with resources unrecorded</a:t>
            </a:r>
          </a:p>
          <a:p>
            <a:r>
              <a:rPr lang="en-GB" dirty="0" smtClean="0"/>
              <a:t>Licence confusion – many available resources have unclear licence info but “you can still use them”</a:t>
            </a:r>
          </a:p>
          <a:p>
            <a:r>
              <a:rPr lang="en-GB" dirty="0" smtClean="0"/>
              <a:t>Academic competition / collaboration is “messy”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OERs are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Adoption examples</a:t>
            </a:r>
          </a:p>
          <a:p>
            <a:pPr lvl="1"/>
            <a:r>
              <a:rPr lang="en-GB" dirty="0" smtClean="0"/>
              <a:t>Use as is</a:t>
            </a:r>
          </a:p>
          <a:p>
            <a:pPr lvl="1"/>
            <a:r>
              <a:rPr lang="en-GB" dirty="0" smtClean="0"/>
              <a:t>Use with new context guidance</a:t>
            </a:r>
          </a:p>
          <a:p>
            <a:pPr lvl="1"/>
            <a:r>
              <a:rPr lang="en-GB" dirty="0" smtClean="0"/>
              <a:t>Used to ‘seed’ in-house ideas – “inspiration”</a:t>
            </a:r>
          </a:p>
          <a:p>
            <a:r>
              <a:rPr lang="en-GB" dirty="0" smtClean="0"/>
              <a:t>Adaption</a:t>
            </a:r>
          </a:p>
          <a:p>
            <a:pPr lvl="1"/>
            <a:r>
              <a:rPr lang="en-GB" dirty="0" smtClean="0"/>
              <a:t>Stripped down for refined application</a:t>
            </a:r>
          </a:p>
          <a:p>
            <a:pPr lvl="1"/>
            <a:r>
              <a:rPr lang="en-GB" dirty="0" smtClean="0"/>
              <a:t>Improved and distributed ‘</a:t>
            </a:r>
            <a:r>
              <a:rPr lang="en-GB" dirty="0" err="1" smtClean="0"/>
              <a:t>downsteam</a:t>
            </a:r>
            <a:r>
              <a:rPr lang="en-GB" dirty="0" smtClean="0"/>
              <a:t>’ for local use</a:t>
            </a:r>
          </a:p>
          <a:p>
            <a:pPr lvl="1"/>
            <a:r>
              <a:rPr lang="en-GB" dirty="0" smtClean="0"/>
              <a:t>Improved and distributed ‘upstream’ for academic practitioners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Successes</a:t>
            </a:r>
          </a:p>
          <a:p>
            <a:pPr lvl="1"/>
            <a:r>
              <a:rPr lang="en-GB" dirty="0" smtClean="0"/>
              <a:t>Engagement by key practitioners</a:t>
            </a:r>
          </a:p>
          <a:p>
            <a:pPr lvl="1"/>
            <a:r>
              <a:rPr lang="en-GB" dirty="0" smtClean="0"/>
              <a:t>Reasonable technical barriers surmounted</a:t>
            </a:r>
          </a:p>
          <a:p>
            <a:pPr lvl="1"/>
            <a:r>
              <a:rPr lang="en-GB" dirty="0" smtClean="0"/>
              <a:t>Wider networks becoming more aware of OER concepts</a:t>
            </a:r>
          </a:p>
          <a:p>
            <a:pPr lvl="1"/>
            <a:r>
              <a:rPr lang="en-GB" dirty="0" smtClean="0"/>
              <a:t>Supports existing territories, not competing with them</a:t>
            </a:r>
          </a:p>
          <a:p>
            <a:pPr lvl="1"/>
            <a:r>
              <a:rPr lang="en-GB" dirty="0" err="1" smtClean="0"/>
              <a:t>Paradata</a:t>
            </a:r>
            <a:r>
              <a:rPr lang="en-GB" dirty="0" smtClean="0"/>
              <a:t> encounters</a:t>
            </a:r>
          </a:p>
          <a:p>
            <a:r>
              <a:rPr lang="en-GB" dirty="0" smtClean="0"/>
              <a:t>Concerns</a:t>
            </a:r>
          </a:p>
          <a:p>
            <a:pPr lvl="1"/>
            <a:r>
              <a:rPr lang="en-GB" dirty="0" smtClean="0"/>
              <a:t>Academic overload or Academic habits?</a:t>
            </a: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registry project potential</a:t>
            </a:r>
          </a:p>
          <a:p>
            <a:pPr lvl="1"/>
            <a:r>
              <a:rPr lang="en-GB" dirty="0" smtClean="0"/>
              <a:t>Use of </a:t>
            </a:r>
            <a:r>
              <a:rPr lang="en-GB" dirty="0" err="1" smtClean="0"/>
              <a:t>SemanticWiki</a:t>
            </a:r>
            <a:r>
              <a:rPr lang="en-GB" dirty="0" smtClean="0"/>
              <a:t> markup</a:t>
            </a:r>
          </a:p>
          <a:p>
            <a:pPr lvl="1"/>
            <a:r>
              <a:rPr lang="en-GB" dirty="0" smtClean="0"/>
              <a:t>Use of </a:t>
            </a:r>
            <a:r>
              <a:rPr lang="en-GB" dirty="0" err="1" smtClean="0"/>
              <a:t>RDFa</a:t>
            </a:r>
            <a:r>
              <a:rPr lang="en-GB" dirty="0" smtClean="0"/>
              <a:t> resource descriptions</a:t>
            </a:r>
          </a:p>
          <a:p>
            <a:pPr lvl="1"/>
            <a:r>
              <a:rPr lang="en-GB" dirty="0" smtClean="0"/>
              <a:t>Learning technologist opportunities for </a:t>
            </a:r>
            <a:r>
              <a:rPr lang="en-GB" dirty="0" err="1" smtClean="0"/>
              <a:t>paradata</a:t>
            </a: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2026568" cy="3869977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Ad</a:t>
            </a:r>
            <a:r>
              <a:rPr lang="en-GB" b="1" dirty="0" smtClean="0"/>
              <a:t>a</a:t>
            </a:r>
            <a:r>
              <a:rPr lang="en-GB" dirty="0" smtClean="0"/>
              <a:t>ption issues in your community?</a:t>
            </a:r>
          </a:p>
          <a:p>
            <a:r>
              <a:rPr lang="en-GB" dirty="0" smtClean="0"/>
              <a:t>How does your role expecting to develop with OERs?</a:t>
            </a:r>
          </a:p>
          <a:p>
            <a:r>
              <a:rPr lang="en-GB" dirty="0" smtClean="0"/>
              <a:t>Suggestions to maximise outputs and outcomes?</a:t>
            </a:r>
          </a:p>
          <a:p>
            <a:endParaRPr lang="en-GB" dirty="0" smtClean="0"/>
          </a:p>
        </p:txBody>
      </p:sp>
      <p:pic>
        <p:nvPicPr>
          <p:cNvPr id="4" name="Picture 3" descr="OeRBI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628800"/>
            <a:ext cx="6084168" cy="404509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part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 as a group/team of 2</a:t>
            </a:r>
          </a:p>
          <a:p>
            <a:r>
              <a:rPr lang="en-GB" dirty="0" smtClean="0"/>
              <a:t>Using paper or card, describe a repository item you feel is of significant value to your discipline, using a diagram or sentence</a:t>
            </a:r>
          </a:p>
          <a:p>
            <a:r>
              <a:rPr lang="en-GB" dirty="0" smtClean="0"/>
              <a:t>Using the tools provided, launch your resource into the ‘Universal Repository’ provided in the room.</a:t>
            </a:r>
          </a:p>
          <a:p>
            <a:pPr lvl="1"/>
            <a:r>
              <a:rPr lang="en-GB" dirty="0" smtClean="0"/>
              <a:t>Plan (3mins)</a:t>
            </a:r>
          </a:p>
          <a:p>
            <a:pPr lvl="1"/>
            <a:r>
              <a:rPr lang="en-GB" dirty="0" smtClean="0"/>
              <a:t>Build and launch only when prompted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4464496" cy="2016224"/>
          </a:xfrm>
        </p:spPr>
        <p:txBody>
          <a:bodyPr/>
          <a:lstStyle/>
          <a:p>
            <a:pPr algn="l"/>
            <a:r>
              <a:rPr lang="en-GB" dirty="0" smtClean="0"/>
              <a:t>GO!</a:t>
            </a:r>
            <a:endParaRPr lang="en-GB" dirty="0"/>
          </a:p>
        </p:txBody>
      </p:sp>
      <p:pic>
        <p:nvPicPr>
          <p:cNvPr id="1026" name="Picture 2" descr="C:\Documents and Settings\chb6tm\Local Settings\Temporary Internet Files\Content.IE5\65EHL5VZ\MC9000832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44824"/>
            <a:ext cx="4770371" cy="460468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– part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the experiences of the group, and no other resources outside what was used in task 1, improve your design to land in the ‘Universal repository’</a:t>
            </a:r>
          </a:p>
          <a:p>
            <a:pPr lvl="1"/>
            <a:r>
              <a:rPr lang="en-GB" dirty="0" smtClean="0"/>
              <a:t>Work in same team</a:t>
            </a:r>
          </a:p>
          <a:p>
            <a:pPr lvl="1"/>
            <a:r>
              <a:rPr lang="en-GB" dirty="0" smtClean="0"/>
              <a:t>Plan (1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Launch again only when prompted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3744416" cy="2304256"/>
          </a:xfrm>
        </p:spPr>
        <p:txBody>
          <a:bodyPr/>
          <a:lstStyle/>
          <a:p>
            <a:pPr algn="l"/>
            <a:r>
              <a:rPr lang="en-GB" dirty="0" smtClean="0"/>
              <a:t>GO!</a:t>
            </a:r>
            <a:endParaRPr lang="en-GB" dirty="0"/>
          </a:p>
        </p:txBody>
      </p:sp>
      <p:pic>
        <p:nvPicPr>
          <p:cNvPr id="2050" name="Picture 2" descr="C:\Documents and Settings\chb6tm\Local Settings\Temporary Internet Files\Content.IE5\5IFWBLNU\MC90036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72816"/>
            <a:ext cx="5599245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many teams achieved the objective?</a:t>
            </a:r>
          </a:p>
          <a:p>
            <a:pPr lvl="1"/>
            <a:r>
              <a:rPr lang="en-GB" dirty="0" smtClean="0"/>
              <a:t>What tactics were used?</a:t>
            </a:r>
          </a:p>
          <a:p>
            <a:pPr lvl="1"/>
            <a:r>
              <a:rPr lang="en-GB" dirty="0" smtClean="0"/>
              <a:t>What opportunities were missed?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Post event: Did anyone append a resource on the second attempt to a ‘successful’ entry? Why not?</a:t>
            </a:r>
          </a:p>
          <a:p>
            <a:pPr lvl="2"/>
            <a:r>
              <a:rPr lang="en-GB" dirty="0" smtClean="0"/>
              <a:t>Our communities may be making similar assumptions</a:t>
            </a:r>
          </a:p>
          <a:p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view of 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OERs being produced as resources with better </a:t>
            </a:r>
            <a:r>
              <a:rPr lang="en-GB" dirty="0" err="1" smtClean="0"/>
              <a:t>licencing</a:t>
            </a:r>
            <a:endParaRPr lang="en-GB" dirty="0" smtClean="0"/>
          </a:p>
          <a:p>
            <a:pPr lvl="1"/>
            <a:r>
              <a:rPr lang="en-GB" dirty="0" smtClean="0"/>
              <a:t>Benefits to framework not being fully acted upon</a:t>
            </a:r>
          </a:p>
          <a:p>
            <a:r>
              <a:rPr lang="en-GB" dirty="0" smtClean="0"/>
              <a:t>Attitude or Altitude? </a:t>
            </a:r>
          </a:p>
          <a:p>
            <a:pPr lvl="1"/>
            <a:r>
              <a:rPr lang="en-GB" dirty="0" smtClean="0"/>
              <a:t>OER aspect was doubtful; no clearer than CC licence</a:t>
            </a:r>
          </a:p>
          <a:p>
            <a:pPr lvl="1"/>
            <a:r>
              <a:rPr lang="en-GB" dirty="0" smtClean="0"/>
              <a:t>Promotion </a:t>
            </a:r>
            <a:r>
              <a:rPr lang="en-GB" dirty="0"/>
              <a:t>of own materials via repositories is not significant until </a:t>
            </a:r>
            <a:r>
              <a:rPr lang="en-GB" dirty="0" smtClean="0"/>
              <a:t>community has engaged</a:t>
            </a:r>
          </a:p>
          <a:p>
            <a:pPr lvl="1"/>
            <a:r>
              <a:rPr lang="en-GB" dirty="0" smtClean="0"/>
              <a:t>Cost-benefit </a:t>
            </a:r>
            <a:r>
              <a:rPr lang="en-GB" dirty="0"/>
              <a:t>is </a:t>
            </a:r>
            <a:r>
              <a:rPr lang="en-GB" dirty="0" smtClean="0"/>
              <a:t>recognition e.g. if </a:t>
            </a:r>
            <a:r>
              <a:rPr lang="en-GB" dirty="0"/>
              <a:t>repository content is promoted through Google and major search </a:t>
            </a:r>
            <a:r>
              <a:rPr lang="en-GB" dirty="0" smtClean="0"/>
              <a:t>engines</a:t>
            </a:r>
          </a:p>
          <a:p>
            <a:pPr lvl="1"/>
            <a:r>
              <a:rPr lang="en-GB" dirty="0" smtClean="0"/>
              <a:t>Senior management remain to be convinced completely</a:t>
            </a:r>
          </a:p>
          <a:p>
            <a:r>
              <a:rPr lang="en-GB" dirty="0" smtClean="0"/>
              <a:t>Lack of Learning Technologists role in the production loop</a:t>
            </a:r>
          </a:p>
          <a:p>
            <a:pPr lvl="1"/>
            <a:r>
              <a:rPr lang="en-GB" dirty="0"/>
              <a:t>Learning </a:t>
            </a:r>
            <a:r>
              <a:rPr lang="en-GB" dirty="0" smtClean="0"/>
              <a:t>Technologists </a:t>
            </a:r>
            <a:r>
              <a:rPr lang="en-GB" dirty="0"/>
              <a:t>trade techniques more than </a:t>
            </a:r>
            <a:r>
              <a:rPr lang="en-GB" dirty="0" smtClean="0"/>
              <a:t>content e.g. ALT, but are very lively traders</a:t>
            </a:r>
          </a:p>
          <a:p>
            <a:pPr lvl="1"/>
            <a:r>
              <a:rPr lang="en-GB" dirty="0" smtClean="0"/>
              <a:t>Academics </a:t>
            </a:r>
            <a:r>
              <a:rPr lang="en-GB" dirty="0"/>
              <a:t>trade content (overtly or covertly</a:t>
            </a:r>
            <a:r>
              <a:rPr lang="en-GB" dirty="0" smtClean="0"/>
              <a:t>) to build networks and solve problems</a:t>
            </a:r>
            <a:endParaRPr lang="en-GB" dirty="0"/>
          </a:p>
          <a:p>
            <a:pPr lvl="1"/>
            <a:r>
              <a:rPr lang="en-GB" dirty="0"/>
              <a:t>Academics do not automatically grant permission to LTs to trade their content, yet </a:t>
            </a:r>
            <a:r>
              <a:rPr lang="en-GB" dirty="0" smtClean="0"/>
              <a:t>it </a:t>
            </a:r>
            <a:r>
              <a:rPr lang="en-GB" dirty="0"/>
              <a:t>provides evidence of </a:t>
            </a:r>
            <a:r>
              <a:rPr lang="en-GB" dirty="0" smtClean="0"/>
              <a:t>quality for them</a:t>
            </a:r>
            <a:endParaRPr lang="en-GB" dirty="0"/>
          </a:p>
          <a:p>
            <a:pPr lvl="1"/>
            <a:r>
              <a:rPr lang="en-GB" dirty="0"/>
              <a:t>Academic institutions need to deliver </a:t>
            </a:r>
            <a:r>
              <a:rPr lang="en-GB" dirty="0" smtClean="0"/>
              <a:t>differently</a:t>
            </a:r>
            <a:r>
              <a:rPr lang="en-GB" dirty="0"/>
              <a:t> </a:t>
            </a:r>
            <a:r>
              <a:rPr lang="en-GB" dirty="0" smtClean="0"/>
              <a:t>to optimise use of resources</a:t>
            </a:r>
          </a:p>
          <a:p>
            <a:r>
              <a:rPr lang="en-GB" dirty="0" smtClean="0"/>
              <a:t>Student experiences of OER</a:t>
            </a:r>
          </a:p>
          <a:p>
            <a:pPr lvl="1"/>
            <a:r>
              <a:rPr lang="en-GB" dirty="0" smtClean="0"/>
              <a:t>How are these being shared?</a:t>
            </a:r>
          </a:p>
          <a:p>
            <a:pPr lvl="1"/>
            <a:r>
              <a:rPr lang="en-GB" dirty="0" smtClean="0"/>
              <a:t>How is feedback generated and acted upon?</a:t>
            </a:r>
          </a:p>
          <a:p>
            <a:pPr lvl="1"/>
            <a:r>
              <a:rPr lang="en-GB" dirty="0" smtClean="0"/>
              <a:t>What’s the real difference in Adoption and Adaption?</a:t>
            </a: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Mixed experiences / perceptions of OER</a:t>
            </a:r>
          </a:p>
          <a:p>
            <a:pPr lvl="1"/>
            <a:r>
              <a:rPr lang="en-GB" dirty="0"/>
              <a:t>OER is a great idea - but how is it 'leveraged' for the benefit of the individual, institution and discipline realistically.</a:t>
            </a:r>
          </a:p>
          <a:p>
            <a:r>
              <a:rPr lang="en-GB" dirty="0" smtClean="0"/>
              <a:t>Phase 1 outputs created 200+ resources into JORUM</a:t>
            </a:r>
          </a:p>
          <a:p>
            <a:r>
              <a:rPr lang="en-GB" dirty="0" smtClean="0"/>
              <a:t>Phase 1 issues included licensing shifts (</a:t>
            </a:r>
            <a:r>
              <a:rPr lang="en-GB" i="1" dirty="0" smtClean="0"/>
              <a:t>change of mind or “sleight of hand” </a:t>
            </a:r>
            <a:r>
              <a:rPr lang="en-GB" dirty="0" smtClean="0"/>
              <a:t>?), lack of collaborators, balance of content delivered and different reasons/drivers.</a:t>
            </a:r>
          </a:p>
          <a:p>
            <a:r>
              <a:rPr lang="en-GB" b="1" dirty="0" smtClean="0"/>
              <a:t>Phase 1 Bioscience project delivered useful content to the discipline and developed capacity</a:t>
            </a:r>
            <a:endParaRPr lang="en-GB" b="1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Get discipline experts immersed – sink or swim!</a:t>
            </a:r>
          </a:p>
          <a:p>
            <a:r>
              <a:rPr lang="en-GB" dirty="0" smtClean="0"/>
              <a:t>Discipline Consultants (DCs) appointed</a:t>
            </a:r>
          </a:p>
          <a:p>
            <a:pPr lvl="1"/>
            <a:r>
              <a:rPr lang="en-GB" dirty="0" smtClean="0"/>
              <a:t>Gather the story</a:t>
            </a:r>
          </a:p>
          <a:p>
            <a:pPr lvl="1"/>
            <a:r>
              <a:rPr lang="en-GB" dirty="0" smtClean="0"/>
              <a:t>Share experiences throughout</a:t>
            </a:r>
            <a:br>
              <a:rPr lang="en-GB" dirty="0" smtClean="0"/>
            </a:br>
            <a:r>
              <a:rPr lang="en-GB" dirty="0" smtClean="0"/>
              <a:t>(with email/twitter/Skype prompts)</a:t>
            </a:r>
          </a:p>
          <a:p>
            <a:pPr lvl="1"/>
            <a:r>
              <a:rPr lang="en-GB" dirty="0" smtClean="0"/>
              <a:t>Low technology barriers</a:t>
            </a:r>
          </a:p>
          <a:p>
            <a:pPr lvl="1"/>
            <a:r>
              <a:rPr lang="en-GB" dirty="0" smtClean="0"/>
              <a:t>Use professional networks; learned societies and colleagues, subject associations</a:t>
            </a:r>
          </a:p>
          <a:p>
            <a:pPr lvl="1"/>
            <a:r>
              <a:rPr lang="en-GB" dirty="0" smtClean="0"/>
              <a:t>Champion something for ‘boosting’ via specialists</a:t>
            </a:r>
          </a:p>
          <a:p>
            <a:r>
              <a:rPr lang="en-GB" dirty="0" smtClean="0"/>
              <a:t>Goal: Achieve sustainable orbit for key resources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ransition>
    <p:wipe/>
  </p:transition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PROJECT_OPEN" val="0"/>
</p:tagLst>
</file>

<file path=ppt/theme/theme1.xml><?xml version="1.0" encoding="utf-8"?>
<a:theme xmlns:a="http://schemas.openxmlformats.org/drawingml/2006/main" name="Centre Powerpoint 2">
  <a:themeElements>
    <a:clrScheme name="Centre Powerpoint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Centre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ntre Powerpoin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tre Powerpoin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tre Powerpoin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 2</Template>
  <TotalTime>310</TotalTime>
  <Words>836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Centre Powerpoint 2</vt:lpstr>
      <vt:lpstr>OeRBITAL</vt:lpstr>
      <vt:lpstr>Task – part 1</vt:lpstr>
      <vt:lpstr>GO!</vt:lpstr>
      <vt:lpstr>Task 2 – part 2</vt:lpstr>
      <vt:lpstr>GO!</vt:lpstr>
      <vt:lpstr>Task discussion</vt:lpstr>
      <vt:lpstr>A view of the problem</vt:lpstr>
      <vt:lpstr>Background</vt:lpstr>
      <vt:lpstr>Plan</vt:lpstr>
      <vt:lpstr>Environment</vt:lpstr>
      <vt:lpstr>Wiki</vt:lpstr>
      <vt:lpstr>Issues (phase 1 and 2)</vt:lpstr>
      <vt:lpstr>How OERs are used</vt:lpstr>
      <vt:lpstr>Progress</vt:lpstr>
      <vt:lpstr>Paradata</vt:lpstr>
      <vt:lpstr>Questions?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OERBITAL</dc:title>
  <dc:creator>chb6tm</dc:creator>
  <cp:lastModifiedBy>Dawn Leeder</cp:lastModifiedBy>
  <cp:revision>41</cp:revision>
  <dcterms:created xsi:type="dcterms:W3CDTF">2011-05-17T07:56:30Z</dcterms:created>
  <dcterms:modified xsi:type="dcterms:W3CDTF">2011-05-17T07:56:42Z</dcterms:modified>
</cp:coreProperties>
</file>