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1" r:id="rId3"/>
    <p:sldId id="270" r:id="rId4"/>
    <p:sldId id="259" r:id="rId5"/>
    <p:sldId id="258" r:id="rId6"/>
    <p:sldId id="275" r:id="rId7"/>
    <p:sldId id="260" r:id="rId8"/>
    <p:sldId id="263" r:id="rId9"/>
    <p:sldId id="276" r:id="rId10"/>
    <p:sldId id="281" r:id="rId11"/>
    <p:sldId id="278" r:id="rId12"/>
    <p:sldId id="268" r:id="rId13"/>
    <p:sldId id="282" r:id="rId14"/>
    <p:sldId id="283" r:id="rId15"/>
    <p:sldId id="284" r:id="rId16"/>
    <p:sldId id="265" r:id="rId17"/>
    <p:sldId id="272" r:id="rId18"/>
    <p:sldId id="286" r:id="rId19"/>
    <p:sldId id="274" r:id="rId20"/>
    <p:sldId id="287" r:id="rId21"/>
    <p:sldId id="271" r:id="rId22"/>
    <p:sldId id="266" r:id="rId23"/>
    <p:sldId id="267" r:id="rId24"/>
    <p:sldId id="273" r:id="rId25"/>
    <p:sldId id="288" r:id="rId26"/>
    <p:sldId id="277" r:id="rId27"/>
    <p:sldId id="285" r:id="rId28"/>
  </p:sldIdLst>
  <p:sldSz cx="9144000" cy="6858000" type="screen4x3"/>
  <p:notesSz cx="6761163" cy="985678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ADF9D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57124" autoAdjust="0"/>
  </p:normalViewPr>
  <p:slideViewPr>
    <p:cSldViewPr snapToObjects="1">
      <p:cViewPr varScale="1">
        <p:scale>
          <a:sx n="92" d="100"/>
          <a:sy n="92" d="100"/>
        </p:scale>
        <p:origin x="-29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2125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2125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r">
              <a:defRPr sz="1200" smtClean="0"/>
            </a:lvl1pPr>
          </a:lstStyle>
          <a:p>
            <a:pPr>
              <a:defRPr/>
            </a:pPr>
            <a:fld id="{DB661965-5AB1-4BAF-AC0C-D0726265CB6F}" type="datetimeFigureOut">
              <a:rPr lang="en-US"/>
              <a:pPr>
                <a:defRPr/>
              </a:pPr>
              <a:t>5/31/11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30525" cy="493712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050" y="9361488"/>
            <a:ext cx="2930525" cy="493712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14BE939-1BC1-4F8F-AFEB-D9652E696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2125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2125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DA3A84-5303-4314-ADAC-140D5CECB766}" type="datetimeFigureOut">
              <a:rPr lang="en-US"/>
              <a:pPr>
                <a:defRPr/>
              </a:pPr>
              <a:t>5/31/11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38188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2" tIns="45921" rIns="91842" bIns="4592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681538"/>
            <a:ext cx="5408613" cy="4435475"/>
          </a:xfrm>
          <a:prstGeom prst="rect">
            <a:avLst/>
          </a:prstGeom>
        </p:spPr>
        <p:txBody>
          <a:bodyPr vert="horz" lIns="91842" tIns="45921" rIns="91842" bIns="4592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30525" cy="493712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050" y="9361488"/>
            <a:ext cx="2930525" cy="493712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85C7076-010F-446E-B522-DC98F6CA1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7675FF-F208-4A1B-B31F-8815DCD3EFC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Long email trails reduced – several with 20+ back and forth messages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Ease of use is most important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EEA6D4-8617-4251-8528-4C5B1A83FD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Connected Campus, a term used by a number of HE institutions to mean different things, nor is it the ‘chat and flirt’ between students network, but in this case: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Connected Campus initiative is a programme management framework led by IS and designed to improve the way the department supports the research, learning and business activities of the University.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initiative consists of a series of developmental programmes, each made up of several projects. These projects aim to address specific strategic objectives for the University. Each project has a project manager who coordinates the activity across the different development teams.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EA0F01-9524-4BBC-9591-766A8C1A50F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/>
              <a:t>Exemplar=Top notch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Nervous system reused a number of graphics.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Exemplar: </a:t>
            </a:r>
            <a:r>
              <a:rPr lang="en-US" smtClean="0"/>
              <a:t>Webster's 1913</a:t>
            </a:r>
          </a:p>
          <a:p>
            <a:pPr eaLnBrk="1" hangingPunct="1"/>
            <a:r>
              <a:rPr lang="en-US" smtClean="0"/>
              <a:t>Something fit to be imitated; an ideal or model.</a:t>
            </a:r>
          </a:p>
          <a:p>
            <a:pPr eaLnBrk="1" hangingPunct="1"/>
            <a:r>
              <a:rPr lang="en-US" smtClean="0"/>
              <a:t>Something typical or representative of a class; an example.</a:t>
            </a:r>
          </a:p>
          <a:p>
            <a:pPr eaLnBrk="1" hangingPunct="1"/>
            <a:r>
              <a:rPr lang="en-US" smtClean="0"/>
              <a:t>A pattern after which others should be made; an archetype.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E2F89D-2FA7-471D-8BCB-88A4227FBE3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Pixel based to vector.</a:t>
            </a:r>
            <a:r>
              <a:rPr lang="en-US" baseline="0" dirty="0" smtClean="0"/>
              <a:t> </a:t>
            </a:r>
            <a:r>
              <a:rPr lang="en-US" dirty="0" smtClean="0"/>
              <a:t>Invest the time, reap the benefits of reusability.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E8A58B-D7E7-4B63-AD5B-A6A8674B511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First impression, Blood and guts, and a maze of pathways.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1C2602-098B-4269-9210-3B46930BCB5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Fresh and clean, accessible, vector-based.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1ADA04-B498-44D3-9075-6A97A0F285C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E40F30-6DD8-4B62-8D86-90B00AA3A43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B1B2D-41E5-475C-B23A-9114331A130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662D9-ACE3-44AA-8F3A-EEB1EC17B10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71B5AD-70E1-40F8-8F5E-2C8C0E437D2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UCEL: Universities' Collaboration in eLearning</a:t>
            </a:r>
          </a:p>
          <a:p>
            <a:pPr eaLnBrk="1" hangingPunct="1"/>
            <a:r>
              <a:rPr lang="en-US" smtClean="0"/>
              <a:t>RLO-CETL: Reuseable Learning Objects created with the Centre for Excellence in Teaching and Learning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Authorware was a flowchart-based visual programming language. </a:t>
            </a:r>
          </a:p>
          <a:p>
            <a:pPr eaLnBrk="1" hangingPunct="1"/>
            <a:r>
              <a:rPr lang="en-US" smtClean="0"/>
              <a:t>Macromedia Authorware was absorbed by Adobe Systems in 2005. </a:t>
            </a:r>
          </a:p>
          <a:p>
            <a:pPr eaLnBrk="1" hangingPunct="1"/>
            <a:r>
              <a:rPr lang="en-US" smtClean="0"/>
              <a:t>Windows Vista released in 2007.</a:t>
            </a:r>
          </a:p>
          <a:p>
            <a:pPr eaLnBrk="1" hangingPunct="1"/>
            <a:r>
              <a:rPr lang="en-US" smtClean="0"/>
              <a:t>The Authorware player has issues with IE7, and later with Windows Vista, due to ‘protected mode’ and runtime errors due to a bug in AW’s implementation of ReadURL() Javascript function. </a:t>
            </a:r>
          </a:p>
          <a:p>
            <a:pPr eaLnBrk="1" hangingPunct="1"/>
            <a:r>
              <a:rPr lang="en-US" smtClean="0"/>
              <a:t>In 2007, Adobe discontinued development of AW, but continued with Director. </a:t>
            </a:r>
          </a:p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1C230A-D763-4CD1-99DA-3890FBE3B34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AEFFE6-F999-4454-B49D-8E895A56A5A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8788" eaLnBrk="1" hangingPunct="1"/>
            <a:r>
              <a:rPr lang="en-GB" dirty="0" smtClean="0"/>
              <a:t>VET science and Archaeology showing interest in the RLOs demonstrates economies of scale that OER can bring.</a:t>
            </a:r>
            <a:endParaRPr lang="en-US" dirty="0" smtClean="0"/>
          </a:p>
          <a:p>
            <a:pPr defTabSz="458788" eaLnBrk="1" hangingPunct="1"/>
            <a:endParaRPr lang="en-US" dirty="0" smtClean="0"/>
          </a:p>
          <a:p>
            <a:pPr defTabSz="458788" eaLnBrk="1" hangingPunct="1"/>
            <a:r>
              <a:rPr lang="en-US" dirty="0" smtClean="0"/>
              <a:t>What is difference between </a:t>
            </a:r>
            <a:r>
              <a:rPr lang="en-US" dirty="0" err="1" smtClean="0"/>
              <a:t>MNursSci</a:t>
            </a:r>
            <a:r>
              <a:rPr lang="en-US" dirty="0" smtClean="0"/>
              <a:t> and </a:t>
            </a:r>
            <a:r>
              <a:rPr lang="en-US" dirty="0" err="1" smtClean="0"/>
              <a:t>MSc</a:t>
            </a:r>
            <a:r>
              <a:rPr lang="en-US" dirty="0" smtClean="0"/>
              <a:t> students?</a:t>
            </a:r>
          </a:p>
          <a:p>
            <a:pPr defTabSz="458788" eaLnBrk="1" hangingPunct="1"/>
            <a:endParaRPr lang="en-US" b="0" dirty="0" smtClean="0"/>
          </a:p>
          <a:p>
            <a:pPr defTabSz="458788" eaLnBrk="1" hangingPunct="1"/>
            <a:r>
              <a:rPr lang="en-US" b="1" dirty="0" err="1" smtClean="0"/>
              <a:t>MNursSci</a:t>
            </a:r>
            <a:r>
              <a:rPr lang="en-US" b="1" dirty="0" smtClean="0"/>
              <a:t> </a:t>
            </a:r>
            <a:r>
              <a:rPr lang="en-US" dirty="0" smtClean="0"/>
              <a:t>This course is the only undergraduate Masters degree in England for nurses and has been successfully running for over ten years. Although this is a 4-year course, delivery follows the University’s term timetable allowing students freedom to experience traditional university </a:t>
            </a:r>
            <a:r>
              <a:rPr lang="en-US" sz="900" dirty="0" smtClean="0"/>
              <a:t>life. Qualification: </a:t>
            </a:r>
            <a:r>
              <a:rPr lang="en-US" sz="900" dirty="0" err="1" smtClean="0"/>
              <a:t>MNursSci</a:t>
            </a:r>
            <a:r>
              <a:rPr lang="en-US" sz="900" dirty="0" smtClean="0"/>
              <a:t> and RN</a:t>
            </a:r>
          </a:p>
          <a:p>
            <a:pPr defTabSz="458788" eaLnBrk="1" hangingPunct="1"/>
            <a:r>
              <a:rPr lang="en-US" sz="900" dirty="0" smtClean="0"/>
              <a:t>Duration:   4 years full-time, 50% study &amp; 50% practice</a:t>
            </a:r>
          </a:p>
          <a:p>
            <a:pPr defTabSz="458788" eaLnBrk="1" hangingPunct="1"/>
            <a:endParaRPr lang="en-US" dirty="0" smtClean="0"/>
          </a:p>
          <a:p>
            <a:pPr defTabSz="458788" eaLnBrk="1" hangingPunct="1"/>
            <a:r>
              <a:rPr lang="en-US" b="1" dirty="0" err="1" smtClean="0">
                <a:solidFill>
                  <a:srgbClr val="254061"/>
                </a:solidFill>
              </a:rPr>
              <a:t>MSc</a:t>
            </a:r>
            <a:r>
              <a:rPr lang="en-US" dirty="0" smtClean="0">
                <a:solidFill>
                  <a:srgbClr val="254061"/>
                </a:solidFill>
              </a:rPr>
              <a:t> (Advanced Nursing Masters)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A4E269-FB02-41DD-A7E0-50525A751D7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5D472F-59D6-4BF4-846E-4DD741C60EE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CCC48A-406A-42E4-9C0D-B436D69081B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8788" eaLnBrk="1" hangingPunct="1"/>
            <a:r>
              <a:rPr lang="en-GB" smtClean="0"/>
              <a:t> Medical graphics are limited in the OER world. This helps to improve that for us and for other institutions.</a:t>
            </a:r>
            <a:endParaRPr lang="en-US" smtClean="0"/>
          </a:p>
          <a:p>
            <a:pPr defTabSz="458788" eaLnBrk="1" hangingPunct="1"/>
            <a:endParaRPr lang="en-GB" smtClean="0"/>
          </a:p>
          <a:p>
            <a:pPr defTabSz="458788" eaLnBrk="1" hangingPunct="1"/>
            <a:r>
              <a:rPr lang="en-US" smtClean="0"/>
              <a:t>Economies of 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982980-FB91-46BF-87D3-E687B4324E8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This work was happening to satisfy a business need, the Back Catalogue Update, it wasn’t a commissioned OER creation. 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by thinking about the design slightly differently the output became suitable for OER.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Development and OER release of quality RLOs can raise the profile of both University and lecturers.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591CF2-F1F3-4270-862A-AA4427F4D4A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Links</a:t>
            </a:r>
            <a:r>
              <a:rPr lang="en-US" baseline="0" dirty="0" smtClean="0"/>
              <a:t> will be updated in September 2011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919657-56DD-4F72-8019-C80817B26CA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 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EB31D4-64F3-4D91-8E61-359218FE07F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Some lecturers tried to develop CAL for release on CD for students to use off-campus.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A.D.A.M. medical image resource was meant to cost 3000£ / year site subscription cost, (and still looked outdated)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Why redevelop resources for the short-term?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ED11A7-C1EC-4B56-A7EE-78B9DED98D2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Authorware was a flowchart-based visual programming language. </a:t>
            </a:r>
          </a:p>
          <a:p>
            <a:pPr eaLnBrk="1" hangingPunct="1"/>
            <a:r>
              <a:rPr lang="en-US" smtClean="0"/>
              <a:t>Macromedia Authorware was absorbed by Adobe Systems in 2005. </a:t>
            </a:r>
          </a:p>
          <a:p>
            <a:pPr eaLnBrk="1" hangingPunct="1"/>
            <a:r>
              <a:rPr lang="en-US" i="1" smtClean="0"/>
              <a:t>Windows Vista released in 2007.</a:t>
            </a:r>
          </a:p>
          <a:p>
            <a:pPr eaLnBrk="1" hangingPunct="1"/>
            <a:r>
              <a:rPr lang="en-US" smtClean="0"/>
              <a:t>The Authorware player has issues with IE7, and later with Windows Vista, due to ‘protected mode’ and runtime errors due to a bug in AW’s implementation of ReadURL() Javascript function. </a:t>
            </a:r>
          </a:p>
          <a:p>
            <a:pPr eaLnBrk="1" hangingPunct="1"/>
            <a:r>
              <a:rPr lang="en-US" smtClean="0"/>
              <a:t>In 2007, Adobe discontinued development of AW, but continued with Director. 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DFA334-1790-4E10-B9A0-3DF1585B03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These are paraphrased snippets from a 2006 review of lecturer feedback, involving: </a:t>
            </a:r>
          </a:p>
          <a:p>
            <a:pPr eaLnBrk="1" hangingPunct="1"/>
            <a:r>
              <a:rPr lang="en-US" dirty="0" smtClean="0"/>
              <a:t>Andy Meal, Heather Wharrad, and Richard Windle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2DA101-7F73-4706-8992-FEF7FDDCF22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D9B5CA-2048-4BF0-A004-314F286DFC7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GB" i="1" dirty="0" smtClean="0"/>
              <a:t>How do we get around problems existing before?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4FDB5F-5EC0-4851-B66E-988E079F3B0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94F20C-613F-4AE9-87C1-A960D13CE7B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Who makes Workspace?-----The product is called 'Confluence' (which we have re-branded locally as 'workspace' produced by an Australian company called '</a:t>
            </a:r>
            <a:r>
              <a:rPr lang="en-US" dirty="0" err="1" smtClean="0"/>
              <a:t>Atalassian</a:t>
            </a:r>
            <a:r>
              <a:rPr lang="en-US" dirty="0" smtClean="0"/>
              <a:t>'. It is the world's most popular collaborative platform - </a:t>
            </a:r>
            <a:r>
              <a:rPr lang="en-US" u="sng" dirty="0" smtClean="0"/>
              <a:t>http://www.atlassian.com/software/confluence </a:t>
            </a:r>
          </a:p>
          <a:p>
            <a:pPr eaLnBrk="1" hangingPunct="1"/>
            <a:endParaRPr lang="en-US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D6F81C-2F13-4EA9-8F47-69DC9249058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8B491-F94E-4877-8F7E-AD6BC5F44803}" type="datetime1">
              <a:rPr lang="en-US"/>
              <a:pPr>
                <a:defRPr/>
              </a:pPr>
              <a:t>5/31/11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C4A88-CFE8-4107-952F-6B8989E01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2F0AE-7F88-4BEE-9BEA-66900B77262F}" type="datetime1">
              <a:rPr lang="en-US"/>
              <a:pPr>
                <a:defRPr/>
              </a:pPr>
              <a:t>5/31/11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4DEBE-250E-4D93-8F09-984E798BB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39619-9EE6-4B40-AA53-CADC957ED26C}" type="datetime1">
              <a:rPr lang="en-US"/>
              <a:pPr>
                <a:defRPr/>
              </a:pPr>
              <a:t>5/31/11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C2CE9-A9FE-46D8-A3D1-8FEB6722A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364D6-89B3-498D-B592-2FEC225B144D}" type="datetime1">
              <a:rPr lang="en-US"/>
              <a:pPr>
                <a:defRPr/>
              </a:pPr>
              <a:t>5/31/11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2D08A-AC70-4DBA-B568-5A1BC9C0C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4CD2F-9E94-4F67-976E-E8F80000DDCF}" type="datetime1">
              <a:rPr lang="en-US"/>
              <a:pPr>
                <a:defRPr/>
              </a:pPr>
              <a:t>5/31/11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5E1B9-9AC9-49C8-B6BA-B41AE30DE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921FE-A570-4583-A82E-C19D57406D66}" type="datetime1">
              <a:rPr lang="en-US"/>
              <a:pPr>
                <a:defRPr/>
              </a:pPr>
              <a:t>5/31/11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6B07E-C5AD-42D2-92D0-77DCA4023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89102-DE20-422F-9A33-7EB97E30A6D9}" type="datetime1">
              <a:rPr lang="en-US"/>
              <a:pPr>
                <a:defRPr/>
              </a:pPr>
              <a:t>5/31/11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B2C3F-0492-4270-93E4-7B0202F3A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160B4-7656-4C02-ADBE-103CB2AFDAFE}" type="datetime1">
              <a:rPr lang="en-US"/>
              <a:pPr>
                <a:defRPr/>
              </a:pPr>
              <a:t>5/31/11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083E3-4F2E-48F8-B612-432AA2BD1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AA5C1-7234-4036-B9C5-A7BC2A6A45E3}" type="datetime1">
              <a:rPr lang="en-US"/>
              <a:pPr>
                <a:defRPr/>
              </a:pPr>
              <a:t>5/31/11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39683-3738-4018-910E-C8D08FF06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9D4B1-C09D-4D6B-88CE-8010C328E429}" type="datetime1">
              <a:rPr lang="en-US"/>
              <a:pPr>
                <a:defRPr/>
              </a:pPr>
              <a:t>5/31/11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2D1A1-5414-42F0-9684-BEF0F9CA5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CAF63-5783-4749-8863-7EEA47BF879E}" type="datetime1">
              <a:rPr lang="en-US"/>
              <a:pPr>
                <a:defRPr/>
              </a:pPr>
              <a:t>5/31/11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422C7-E742-48AF-B0B8-5E33D9F98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5C8AA4-2B96-4279-B323-94ACA6298FE1}" type="datetime1">
              <a:rPr lang="en-US"/>
              <a:pPr>
                <a:defRPr/>
              </a:pPr>
              <a:t>5/31/11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A47119-8D83-4CD5-8AF1-8FE6AAA98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hyperlink" Target="http://workspace.nottingham.ac.uk/display/nursingRLO/Home" TargetMode="Externa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hyperlink" Target="http://sonet.nottingham.ac.uk/cal/campuscal.html" TargetMode="External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7.jpeg"/><Relationship Id="rId5" Type="http://schemas.openxmlformats.org/officeDocument/2006/relationships/hyperlink" Target="http://sonet.nottingham.ac.uk/cal/campuscal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hyperlink" Target="http://www.ucel.ac.uk/" TargetMode="External"/><Relationship Id="rId5" Type="http://schemas.openxmlformats.org/officeDocument/2006/relationships/hyperlink" Target="http://www.rlo-cetl.ac.uk/" TargetMode="External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hyperlink" Target="http://workspace.nottingham.ac.uk/display/nursingRLO/Xerte+RLOs+on+Histology+Peer+Review+Link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7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hyperlink" Target="http://workspace.nottingham.ac.uk/display/nursingRLO/Home" TargetMode="External"/><Relationship Id="rId5" Type="http://schemas.openxmlformats.org/officeDocument/2006/relationships/hyperlink" Target="http://workspace.nottingham.ac.uk/display/nursingRLO/Preview+of+RLOs+to+be+published+in+September+2011" TargetMode="External"/><Relationship Id="rId6" Type="http://schemas.openxmlformats.org/officeDocument/2006/relationships/hyperlink" Target="http://www.nottingham.ac.uk/toolkits/" TargetMode="External"/><Relationship Id="rId7" Type="http://schemas.openxmlformats.org/officeDocument/2006/relationships/hyperlink" Target="http://www.nottingham.ac.uk/xpert/attribution/" TargetMode="External"/><Relationship Id="rId8" Type="http://schemas.openxmlformats.org/officeDocument/2006/relationships/hyperlink" Target="http://unow.nottingham.ac.uk/" TargetMode="External"/><Relationship Id="rId9" Type="http://schemas.openxmlformats.org/officeDocument/2006/relationships/hyperlink" Target="http://unow.nottingham.ac.uk/berlin.html" TargetMode="External"/><Relationship Id="rId10" Type="http://schemas.openxmlformats.org/officeDocument/2006/relationships/hyperlink" Target="http://blogs.nottingham.ac.uk/learningtechnology/" TargetMode="External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hyperlink" Target="http://www.nottingham.ac.uk/open/opennottingham.aspx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jpeg"/><Relationship Id="rId4" Type="http://schemas.openxmlformats.org/officeDocument/2006/relationships/hyperlink" Target="http://workspace.nottingham.ac.uk/display/nursingRLO/Home" TargetMode="External"/><Relationship Id="rId5" Type="http://schemas.openxmlformats.org/officeDocument/2006/relationships/hyperlink" Target="http://workspace.nottingham.ac.uk/display/nursingRLO/Preview+of+RLOs+to+be+published+in+September+2011" TargetMode="External"/><Relationship Id="rId6" Type="http://schemas.openxmlformats.org/officeDocument/2006/relationships/hyperlink" Target="http://www.nottingham.ac.uk/toolkits/" TargetMode="External"/><Relationship Id="rId7" Type="http://schemas.openxmlformats.org/officeDocument/2006/relationships/hyperlink" Target="http://www.nottingham.ac.uk/xpert/attribution/" TargetMode="External"/><Relationship Id="rId8" Type="http://schemas.openxmlformats.org/officeDocument/2006/relationships/hyperlink" Target="http://unow.nottingham.ac.uk/" TargetMode="External"/><Relationship Id="rId9" Type="http://schemas.openxmlformats.org/officeDocument/2006/relationships/hyperlink" Target="http://unow.nottingham.ac.uk/berlin.html" TargetMode="External"/><Relationship Id="rId10" Type="http://schemas.openxmlformats.org/officeDocument/2006/relationships/hyperlink" Target="http://blogs.nottingham.ac.uk/learningtechnolog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2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blue screen bkg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533401"/>
            <a:ext cx="6858000" cy="1371599"/>
          </a:xfrm>
          <a:ln>
            <a:solidFill>
              <a:schemeClr val="tx1">
                <a:alpha val="0"/>
              </a:schemeClr>
            </a:solidFill>
          </a:ln>
        </p:spPr>
        <p:txBody>
          <a:bodyPr wrap="none"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800" b="1" i="1" spc="30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cs typeface="Calibri"/>
              </a:rPr>
              <a:t>“New and Improved, </a:t>
            </a:r>
            <a:br>
              <a:rPr lang="en-US" sz="4800" b="1" i="1" spc="30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cs typeface="Calibri"/>
              </a:rPr>
            </a:br>
            <a:r>
              <a:rPr lang="en-US" sz="4800" b="1" i="1" spc="30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cs typeface="Calibri"/>
              </a:rPr>
              <a:t>Now Shared with You”</a:t>
            </a:r>
            <a:endParaRPr lang="en-US" sz="4800" b="1" i="1" spc="300" dirty="0">
              <a:ln>
                <a:solidFill>
                  <a:srgbClr val="4F81BD">
                    <a:alpha val="0"/>
                  </a:srgb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438400"/>
            <a:ext cx="6858000" cy="1219200"/>
          </a:xfrm>
        </p:spPr>
        <p:txBody>
          <a:bodyPr rtlCol="0">
            <a:normAutofit fontScale="92500" lnSpcReduction="10000"/>
          </a:bodyPr>
          <a:lstStyle/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Case Study Following the Lifecycle of </a:t>
            </a:r>
          </a:p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32 Nursing RLOs Developed with </a:t>
            </a:r>
          </a:p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Xerte for OER Release</a:t>
            </a:r>
            <a:r>
              <a:rPr lang="en-US" sz="2400" dirty="0" smtClean="0"/>
              <a:t> 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013325" y="4043363"/>
            <a:ext cx="41148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Colleen McCants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Information Services Learning Technology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Andy Meal </a:t>
            </a: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and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Heather Wharrad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School of Nursing, Midwifery and Physiotherapy</a:t>
            </a:r>
          </a:p>
        </p:txBody>
      </p:sp>
      <p:pic>
        <p:nvPicPr>
          <p:cNvPr id="2054" name="Picture 8" descr="UoN-UK-C-M.Whi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02313"/>
            <a:ext cx="2514600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7AEA8-8CF6-4E4C-B76B-16DEE55D81D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screencap workspace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Why use Workspace?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962150"/>
            <a:ext cx="3198813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Useful as a reference site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7438" y="1058863"/>
            <a:ext cx="6858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Accessible anywhere, anytime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59200" y="1962150"/>
            <a:ext cx="49276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Track progress on actions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14800" y="2860675"/>
            <a:ext cx="4572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Handy place to make notes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(personal space available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43500" y="3862388"/>
            <a:ext cx="3786188" cy="11382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Ends cycle of iterative emails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-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get update notices of changes, then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delete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2938" y="4071938"/>
            <a:ext cx="292893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9950" y="5599113"/>
            <a:ext cx="4059238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Post news, documents, share ideas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8750" y="3090863"/>
            <a:ext cx="42545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Online discussions reduce travelling to meetings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43563" y="5538788"/>
            <a:ext cx="264318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Ease of use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142875" y="4260850"/>
            <a:ext cx="341312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Search and version control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98813" y="4741863"/>
            <a:ext cx="32004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Collaborative writing</a:t>
            </a:r>
          </a:p>
        </p:txBody>
      </p:sp>
      <p:pic>
        <p:nvPicPr>
          <p:cNvPr id="19" name="Picture 18" descr="UoN-UK-C-M.White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lum bright="-51000"/>
          </a:blip>
          <a:stretch>
            <a:fillRect/>
          </a:stretch>
        </p:blipFill>
        <p:spPr>
          <a:xfrm>
            <a:off x="7599" y="6189541"/>
            <a:ext cx="1592601" cy="668459"/>
          </a:xfrm>
          <a:prstGeom prst="rect">
            <a:avLst/>
          </a:prstGeom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D485C-0EE0-4EB8-8AD5-2663CDBD3D5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screencap workspace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did Workspace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0" y="3000375"/>
            <a:ext cx="7358063" cy="3429000"/>
          </a:xfrm>
        </p:spPr>
        <p:txBody>
          <a:bodyPr rtlCol="0">
            <a:normAutofit lnSpcReduction="10000"/>
          </a:bodyPr>
          <a:lstStyle/>
          <a:p>
            <a:pPr marL="800100" lvl="1" indent="-34290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Workspace allowed sharing of:</a:t>
            </a:r>
          </a:p>
          <a:p>
            <a:pPr marL="1200150" lvl="2" indent="-3429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Updates, meeting minutes</a:t>
            </a:r>
          </a:p>
          <a:p>
            <a:pPr marL="1200150" lvl="2" indent="-3429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Project timelines and task lists</a:t>
            </a:r>
          </a:p>
          <a:p>
            <a:pPr marL="1200150" lvl="2" indent="-3429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Previews of graphics</a:t>
            </a:r>
          </a:p>
          <a:p>
            <a:pPr marL="1200150" lvl="2" indent="-3429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Password-protected links to RLOs, for peer-review</a:t>
            </a:r>
          </a:p>
          <a:p>
            <a:pPr marL="1200150" lvl="2" indent="-3429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Connected Campus project management documents</a:t>
            </a:r>
          </a:p>
          <a:p>
            <a:pPr marL="1200150" lvl="2" indent="-3429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Exit strategies</a:t>
            </a:r>
          </a:p>
          <a:p>
            <a:pPr marL="1200150" lvl="2" indent="-3429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Plans for the future</a:t>
            </a:r>
          </a:p>
          <a:p>
            <a:pPr marL="1200150" lvl="2" indent="-3429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 promotional outward-facing front-end website </a:t>
            </a:r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hlinkClick r:id="rId4"/>
              </a:rPr>
              <a:t>http://workspace.nottingham.ac.uk/display/nursingRLO/Home</a:t>
            </a:r>
            <a:endParaRPr lang="en-US" sz="16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1200150" lvl="2" indent="-34290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000" dirty="0" smtClean="0"/>
          </a:p>
          <a:p>
            <a:pPr marL="800100" lvl="1" indent="-34290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dirty="0" smtClean="0"/>
          </a:p>
        </p:txBody>
      </p:sp>
      <p:pic>
        <p:nvPicPr>
          <p:cNvPr id="9" name="Picture 8" descr="UoN-UK-C-M.White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lum bright="-51000"/>
          </a:blip>
          <a:stretch>
            <a:fillRect/>
          </a:stretch>
        </p:blipFill>
        <p:spPr>
          <a:xfrm>
            <a:off x="7599" y="6189541"/>
            <a:ext cx="1592601" cy="66845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5B6CD-A3E2-4263-9381-BC690D007A9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dkblu spindle bkg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457200" y="-71438"/>
            <a:ext cx="8229600" cy="1143001"/>
          </a:xfrm>
        </p:spPr>
        <p:txBody>
          <a:bodyPr/>
          <a:lstStyle/>
          <a:p>
            <a:pPr eaLnBrk="1" hangingPunct="1"/>
            <a:r>
              <a:rPr lang="en-US" smtClean="0"/>
              <a:t>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50" cy="40433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smtClean="0"/>
              <a:t>Collaboration over a two-year period resulted in 32 Exemplar-level RLOs,  out of a projected number of 40, with new content incorporated.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800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smtClean="0"/>
              <a:t> Bespoke animations were designed for multiple reuse, with alterations to suit.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8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Extra development time on some graphics led to later efficiencies.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800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smtClean="0"/>
              <a:t>Accurate medical graphics are crucial to student comprehension of complex systems.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8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smtClean="0"/>
              <a:t>The structure was adapted to benefit from more detailed graphics, reducing number of RLOs needed to explain related concepts.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800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smtClean="0"/>
              <a:t> Need for novel solution led to addition to </a:t>
            </a:r>
            <a:r>
              <a:rPr lang="en-US" sz="1800" dirty="0" err="1" smtClean="0"/>
              <a:t>Xerte</a:t>
            </a:r>
            <a:r>
              <a:rPr lang="en-US" sz="1800" dirty="0" smtClean="0"/>
              <a:t> functionality –  ‘morphing zoom’ </a:t>
            </a:r>
          </a:p>
        </p:txBody>
      </p:sp>
      <p:pic>
        <p:nvPicPr>
          <p:cNvPr id="14341" name="Picture 7" descr="UoN-UK-C-M.Whi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8" y="6189663"/>
            <a:ext cx="1592262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FB475-99AB-418A-BBA1-B758AFA05B5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5" descr="white bkgd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circulatory system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928688"/>
            <a:ext cx="1855788" cy="54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 descr="figure of body with distribution of blood vessle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1000125"/>
            <a:ext cx="2235200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itle 1"/>
          <p:cNvSpPr>
            <a:spLocks noGrp="1"/>
          </p:cNvSpPr>
          <p:nvPr>
            <p:ph type="title"/>
          </p:nvPr>
        </p:nvSpPr>
        <p:spPr>
          <a:xfrm>
            <a:off x="457200" y="-71438"/>
            <a:ext cx="8229600" cy="795338"/>
          </a:xfrm>
        </p:spPr>
        <p:txBody>
          <a:bodyPr/>
          <a:lstStyle/>
          <a:p>
            <a:pPr eaLnBrk="1" hangingPunct="1"/>
            <a:r>
              <a:rPr lang="en-US" smtClean="0"/>
              <a:t>Improvements to Graphics</a:t>
            </a:r>
          </a:p>
        </p:txBody>
      </p:sp>
      <p:sp>
        <p:nvSpPr>
          <p:cNvPr id="15366" name="Rectangle 12"/>
          <p:cNvSpPr>
            <a:spLocks noChangeArrowheads="1"/>
          </p:cNvSpPr>
          <p:nvPr/>
        </p:nvSpPr>
        <p:spPr bwMode="auto">
          <a:xfrm>
            <a:off x="2071688" y="6357938"/>
            <a:ext cx="4946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  <a:hlinkClick r:id="rId6"/>
              </a:rPr>
              <a:t>http://sonet.nottingham.ac.uk/cal/campuscal.html</a:t>
            </a:r>
            <a:endParaRPr lang="en-US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00313" y="920750"/>
            <a:ext cx="3348037" cy="15081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Older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Authorware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CAL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 Unknown or lost source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 Lo-res, non- scalable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 Single use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7625" y="4286250"/>
            <a:ext cx="3357563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New Flash graphics in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Xerte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 Bespoke graphics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 Scalable to poster size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 Potential for multiple use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 Adaptable, can be animated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 Layers of detail can be revealed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9" name="Picture 18" descr="UoN-UK-C-M.White.png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lum bright="-51000"/>
          </a:blip>
          <a:stretch>
            <a:fillRect/>
          </a:stretch>
        </p:blipFill>
        <p:spPr>
          <a:xfrm>
            <a:off x="7599" y="6189541"/>
            <a:ext cx="1592601" cy="668459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35356-BD62-46E4-AB60-AA442814288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4" descr="white bkgd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2" descr="old circulatory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785813"/>
            <a:ext cx="7929562" cy="595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itle 1"/>
          <p:cNvSpPr>
            <a:spLocks noGrp="1"/>
          </p:cNvSpPr>
          <p:nvPr>
            <p:ph type="title"/>
          </p:nvPr>
        </p:nvSpPr>
        <p:spPr>
          <a:xfrm>
            <a:off x="457200" y="-71438"/>
            <a:ext cx="8229600" cy="795338"/>
          </a:xfrm>
        </p:spPr>
        <p:txBody>
          <a:bodyPr/>
          <a:lstStyle/>
          <a:p>
            <a:pPr eaLnBrk="1" hangingPunct="1"/>
            <a:r>
              <a:rPr lang="en-US" smtClean="0"/>
              <a:t>CAL interface</a:t>
            </a:r>
          </a:p>
        </p:txBody>
      </p:sp>
      <p:sp>
        <p:nvSpPr>
          <p:cNvPr id="16" name="Rectangle 15">
            <a:hlinkClick r:id="rId5"/>
          </p:cNvPr>
          <p:cNvSpPr/>
          <p:nvPr/>
        </p:nvSpPr>
        <p:spPr>
          <a:xfrm rot="16200000">
            <a:off x="6312694" y="3815557"/>
            <a:ext cx="5000625" cy="36988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>
                    <a:lumMod val="85000"/>
                  </a:schemeClr>
                </a:solidFill>
                <a:latin typeface="+mn-lt"/>
              </a:rPr>
              <a:t>Sonet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+mn-lt"/>
              </a:rPr>
              <a:t> pages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C782D-2C87-46A8-86E0-57D13E3AF8A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white bkgd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Blood Vessels RL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752475"/>
            <a:ext cx="7572375" cy="589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itle 1"/>
          <p:cNvSpPr>
            <a:spLocks noGrp="1"/>
          </p:cNvSpPr>
          <p:nvPr>
            <p:ph type="title"/>
          </p:nvPr>
        </p:nvSpPr>
        <p:spPr>
          <a:xfrm>
            <a:off x="457200" y="-71438"/>
            <a:ext cx="8229600" cy="795338"/>
          </a:xfrm>
        </p:spPr>
        <p:txBody>
          <a:bodyPr/>
          <a:lstStyle/>
          <a:p>
            <a:pPr eaLnBrk="1" hangingPunct="1"/>
            <a:r>
              <a:rPr lang="en-US" smtClean="0"/>
              <a:t>Xerte interface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CE98D-27F2-4F97-B12B-590B6CB009C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peachy spindl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457200" y="-71438"/>
            <a:ext cx="8229600" cy="1143001"/>
          </a:xfrm>
        </p:spPr>
        <p:txBody>
          <a:bodyPr/>
          <a:lstStyle/>
          <a:p>
            <a:pPr eaLnBrk="1" hangingPunct="1"/>
            <a:r>
              <a:rPr lang="en-US" smtClean="0"/>
              <a:t>Challenges Met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63" y="1600200"/>
            <a:ext cx="6643687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Changes and revisions took up additional time, resulting in novel solutions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Lack of research assistant, change in project management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Change in project manager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BUT,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project first phase was completed in original meeting's estimated number of days.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 descr="UoN-UK-C-M.White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lum bright="-51000"/>
          </a:blip>
          <a:stretch>
            <a:fillRect/>
          </a:stretch>
        </p:blipFill>
        <p:spPr>
          <a:xfrm>
            <a:off x="7599" y="6189541"/>
            <a:ext cx="1592601" cy="66845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AB5C0-7E7D-4B5E-B422-E2151917238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ream spindl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868362"/>
          </a:xfrm>
        </p:spPr>
        <p:txBody>
          <a:bodyPr/>
          <a:lstStyle/>
          <a:p>
            <a:pPr eaLnBrk="1" hangingPunct="1"/>
            <a:r>
              <a:rPr lang="en-US" smtClean="0"/>
              <a:t>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160463"/>
            <a:ext cx="7500938" cy="498316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</a:rPr>
              <a:t>Phase I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2006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: Division of Nursing  begin review of Anatomy and Histology CAL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3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June 2008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: Andy Meal requests help updating old CAL graphics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3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Sept 2008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: First work on Nursing templates in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Xerte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Toolkits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3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Sept 2010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: First phase of project completed (work not continuous)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3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June 2011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: Chance to revise RLOs following  peer review + student feedback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Aug  2011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: RLOs compiled w/ metadata for inclusion in u-NOW via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Equella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database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Sept 2011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: Official CC release via u-NOW website,  +  standalone graphics via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Flickr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®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000" dirty="0" smtClean="0"/>
          </a:p>
        </p:txBody>
      </p:sp>
      <p:pic>
        <p:nvPicPr>
          <p:cNvPr id="19461" name="Picture 4" descr="UoN-UK-C-M.Whi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8" y="6215063"/>
            <a:ext cx="1592262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467EE-9912-4378-BA5A-8E887B4717F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cream spindl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868362"/>
          </a:xfrm>
        </p:spPr>
        <p:txBody>
          <a:bodyPr/>
          <a:lstStyle/>
          <a:p>
            <a:pPr eaLnBrk="1" hangingPunct="1"/>
            <a:r>
              <a:rPr lang="en-US" smtClean="0"/>
              <a:t>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143000"/>
            <a:ext cx="7429500" cy="4500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Phase II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Review and track student usage with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Moodle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VLE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Evaluate Toolkits for delivery of content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Educational evaluation, via CETL standard/route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Evaluate further Nursing CAL for conversion to RLOs via same route</a:t>
            </a: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485" name="Picture 4" descr="UoN-UK-C-M.Whi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8" y="6215063"/>
            <a:ext cx="1592262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7A2BF-5752-4F35-97D8-F0C7F8345A3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golden bkg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4-Point Star 7"/>
          <p:cNvSpPr/>
          <p:nvPr/>
        </p:nvSpPr>
        <p:spPr>
          <a:xfrm rot="1784012">
            <a:off x="7634288" y="-677863"/>
            <a:ext cx="2214562" cy="2357438"/>
          </a:xfrm>
          <a:prstGeom prst="star24">
            <a:avLst/>
          </a:prstGeom>
          <a:gradFill flip="none" rotWithShape="1">
            <a:gsLst>
              <a:gs pos="10000">
                <a:srgbClr val="FFF200">
                  <a:alpha val="36000"/>
                </a:srgbClr>
              </a:gs>
              <a:gs pos="64000">
                <a:srgbClr val="FF7A00">
                  <a:alpha val="76000"/>
                </a:srgbClr>
              </a:gs>
              <a:gs pos="34000">
                <a:srgbClr val="FADF9D"/>
              </a:gs>
              <a:gs pos="100000">
                <a:srgbClr val="4D0808"/>
              </a:gs>
            </a:gsLst>
            <a:lin ang="7200000" scaled="0"/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508" name="Title 1"/>
          <p:cNvSpPr>
            <a:spLocks noGrp="1"/>
          </p:cNvSpPr>
          <p:nvPr>
            <p:ph type="title"/>
          </p:nvPr>
        </p:nvSpPr>
        <p:spPr>
          <a:xfrm>
            <a:off x="793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88" y="1814513"/>
            <a:ext cx="7358062" cy="48291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Resized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png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files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display better in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Xerte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than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resized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jpegs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Xerte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needs a placeholder in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first frame of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Flash timeline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to assess file dimensions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Don’t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try to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remain logged into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Xerte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toolkits simultaneously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with collaborators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Determine level of detail required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for animations.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    Would a static image or simple concept drawing suffice?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000" b="1" dirty="0" smtClean="0"/>
          </a:p>
        </p:txBody>
      </p:sp>
      <p:pic>
        <p:nvPicPr>
          <p:cNvPr id="21510" name="Picture 4" descr="UoN-UK-C-M.Whi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8" y="6215063"/>
            <a:ext cx="1592262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73F5F-B6CB-4FF9-830C-C8393FF5F20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greenbkgd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/>
          <a:lstStyle/>
          <a:p>
            <a:pPr eaLnBrk="1" hangingPunct="1"/>
            <a:r>
              <a:rPr lang="en-US" smtClean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3" y="1285875"/>
            <a:ext cx="8229600" cy="47148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50000"/>
                  </a:schemeClr>
                </a:solidFill>
              </a:rPr>
              <a:t>Division of Nursing at Nottingham has been developing OER in the form of RLOs with </a:t>
            </a:r>
            <a:r>
              <a:rPr lang="en-US" sz="2300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UCEL</a:t>
            </a:r>
            <a:r>
              <a:rPr lang="en-US" sz="2300" dirty="0" smtClean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en-US" sz="2300" dirty="0" smtClean="0">
                <a:solidFill>
                  <a:schemeClr val="accent1">
                    <a:lumMod val="50000"/>
                  </a:schemeClr>
                </a:solidFill>
                <a:hlinkClick r:id="rId5"/>
              </a:rPr>
              <a:t>RLO-CETL </a:t>
            </a:r>
            <a:r>
              <a:rPr lang="en-US" sz="2300" dirty="0" smtClean="0">
                <a:solidFill>
                  <a:schemeClr val="accent1">
                    <a:lumMod val="50000"/>
                  </a:schemeClr>
                </a:solidFill>
              </a:rPr>
              <a:t>since 2002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300" dirty="0" smtClean="0">
                <a:solidFill>
                  <a:schemeClr val="bg2">
                    <a:lumMod val="50000"/>
                  </a:schemeClr>
                </a:solidFill>
              </a:rPr>
              <a:t>2006 University of Nottingham Nursing Students were reporting problems with with older </a:t>
            </a:r>
            <a:r>
              <a:rPr lang="en-US" sz="2300" dirty="0" err="1" smtClean="0">
                <a:solidFill>
                  <a:schemeClr val="bg2">
                    <a:lumMod val="50000"/>
                  </a:schemeClr>
                </a:solidFill>
              </a:rPr>
              <a:t>Authorware</a:t>
            </a:r>
            <a:r>
              <a:rPr lang="en-US" sz="2300" dirty="0" smtClean="0">
                <a:solidFill>
                  <a:schemeClr val="bg2">
                    <a:lumMod val="50000"/>
                  </a:schemeClr>
                </a:solidFill>
              </a:rPr>
              <a:t>-based CAL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50000"/>
                  </a:schemeClr>
                </a:solidFill>
              </a:rPr>
              <a:t>CAL difficult to access on high-end machines, not working in various ways, i.e., broken links, content apparently moved. 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300" dirty="0" smtClean="0">
                <a:solidFill>
                  <a:schemeClr val="bg2">
                    <a:lumMod val="50000"/>
                  </a:schemeClr>
                </a:solidFill>
              </a:rPr>
              <a:t>Andy Meal, Heather Wharrad and others from Nursing met to assess problems with CAL and consider solutions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300" dirty="0" smtClean="0">
                <a:solidFill>
                  <a:schemeClr val="accent1">
                    <a:lumMod val="50000"/>
                  </a:schemeClr>
                </a:solidFill>
              </a:rPr>
              <a:t>Subdividing the CAL into smaller bits as RLOs was a natural step, so bid was put forward to ISLT in 2007</a:t>
            </a:r>
          </a:p>
        </p:txBody>
      </p:sp>
      <p:pic>
        <p:nvPicPr>
          <p:cNvPr id="3077" name="Picture 4" descr="UoN-UK-C-M.White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227763"/>
            <a:ext cx="150018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FDA16-F60F-4955-9D7B-023D0937375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golden bkg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4-Point Star 7"/>
          <p:cNvSpPr/>
          <p:nvPr/>
        </p:nvSpPr>
        <p:spPr>
          <a:xfrm rot="1784012">
            <a:off x="7634288" y="-677863"/>
            <a:ext cx="2214562" cy="2357438"/>
          </a:xfrm>
          <a:prstGeom prst="star24">
            <a:avLst/>
          </a:prstGeom>
          <a:gradFill flip="none" rotWithShape="1">
            <a:gsLst>
              <a:gs pos="10000">
                <a:srgbClr val="FFF200">
                  <a:alpha val="36000"/>
                </a:srgbClr>
              </a:gs>
              <a:gs pos="64000">
                <a:srgbClr val="FF7A00">
                  <a:alpha val="76000"/>
                </a:srgbClr>
              </a:gs>
              <a:gs pos="34000">
                <a:srgbClr val="FADF9D"/>
              </a:gs>
              <a:gs pos="100000">
                <a:srgbClr val="4D0808"/>
              </a:gs>
            </a:gsLst>
            <a:lin ang="7200000" scaled="0"/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532" name="Title 1"/>
          <p:cNvSpPr>
            <a:spLocks noGrp="1"/>
          </p:cNvSpPr>
          <p:nvPr>
            <p:ph type="title"/>
          </p:nvPr>
        </p:nvSpPr>
        <p:spPr>
          <a:xfrm>
            <a:off x="793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14513"/>
            <a:ext cx="8229600" cy="48291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Efficiencies can be gained by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repurposing related graphics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Good project management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streamlines workflow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Cloud computing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can save a lot of time and grief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Weekly development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meetings can expedite progress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000" b="1" dirty="0" smtClean="0"/>
          </a:p>
        </p:txBody>
      </p:sp>
      <p:pic>
        <p:nvPicPr>
          <p:cNvPr id="22534" name="Picture 4" descr="UoN-UK-C-M.Whi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8" y="6215063"/>
            <a:ext cx="1592262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A4037F-61F4-4482-B349-4E3A027D2B6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5" name="Content Placeholder 8" descr="pale blue peach screen bkgd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63500" y="0"/>
            <a:ext cx="92075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274638"/>
            <a:ext cx="8686800" cy="48736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latin typeface="+mj-lt"/>
                <a:ea typeface="+mj-ea"/>
                <a:cs typeface="+mj-cs"/>
              </a:rPr>
              <a:t>How many of our students will use the RLOs?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4375" y="1428750"/>
            <a:ext cx="7715250" cy="476408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254061"/>
                </a:solidFill>
                <a:latin typeface="+mn-lt"/>
              </a:rPr>
              <a:t>Impact: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MNursSci students using 29/32 RLOs in 1st year =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60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+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MNursSci students using 3/32 RLOs in 2nd year =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60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+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8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err="1">
                <a:solidFill>
                  <a:srgbClr val="254061"/>
                </a:solidFill>
                <a:latin typeface="+mn-lt"/>
              </a:rPr>
              <a:t>MSc</a:t>
            </a:r>
            <a:r>
              <a:rPr lang="en-US" sz="2400" dirty="0">
                <a:solidFill>
                  <a:srgbClr val="254061"/>
                </a:solidFill>
                <a:latin typeface="+mn-lt"/>
              </a:rPr>
              <a:t> students using RLOs now = </a:t>
            </a:r>
            <a:r>
              <a:rPr lang="en-US" sz="2400" b="1" dirty="0">
                <a:solidFill>
                  <a:srgbClr val="254061"/>
                </a:solidFill>
                <a:latin typeface="+mn-lt"/>
              </a:rPr>
              <a:t>15</a:t>
            </a:r>
            <a:r>
              <a:rPr lang="en-US" sz="2400" dirty="0">
                <a:solidFill>
                  <a:srgbClr val="254061"/>
                </a:solidFill>
                <a:latin typeface="+mn-lt"/>
              </a:rPr>
              <a:t> 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800" dirty="0">
              <a:solidFill>
                <a:srgbClr val="254061"/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rgbClr val="254061"/>
                </a:solidFill>
                <a:latin typeface="+mn-lt"/>
              </a:rPr>
              <a:t>BSc students (</a:t>
            </a:r>
            <a:r>
              <a:rPr lang="en-US" sz="2400" b="1" dirty="0">
                <a:solidFill>
                  <a:srgbClr val="254061"/>
                </a:solidFill>
                <a:latin typeface="+mn-lt"/>
              </a:rPr>
              <a:t>200-250</a:t>
            </a:r>
            <a:r>
              <a:rPr lang="en-US" sz="2400" dirty="0">
                <a:solidFill>
                  <a:srgbClr val="254061"/>
                </a:solidFill>
                <a:latin typeface="+mn-lt"/>
              </a:rPr>
              <a:t>), to be given access in Sept 2011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900" dirty="0">
              <a:solidFill>
                <a:srgbClr val="254061"/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Potential use by Medical students (+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200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/yr), to be given access in Sept 2011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9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Veterinary Science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and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Archaeology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are interested in using the RLOs, in sync with wider release via the University’s U-NOW website.</a:t>
            </a:r>
            <a:r>
              <a:rPr lang="en-US" sz="2400" dirty="0">
                <a:latin typeface="+mn-lt"/>
              </a:rPr>
              <a:t> </a:t>
            </a:r>
            <a:endParaRPr lang="en-US" sz="2400" dirty="0">
              <a:solidFill>
                <a:srgbClr val="254061"/>
              </a:solidFill>
              <a:latin typeface="+mn-lt"/>
            </a:endParaRPr>
          </a:p>
        </p:txBody>
      </p:sp>
      <p:pic>
        <p:nvPicPr>
          <p:cNvPr id="8" name="Picture 7" descr="UoN-UK-C-M.White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lum bright="-51000"/>
          </a:blip>
          <a:stretch>
            <a:fillRect/>
          </a:stretch>
        </p:blipFill>
        <p:spPr>
          <a:xfrm>
            <a:off x="7599" y="6189541"/>
            <a:ext cx="1592601" cy="66845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AC32F-953B-4A1C-8BD1-FD5B38CCAE4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7438" y="142875"/>
            <a:ext cx="4114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 smtClean="0">
                <a:solidFill>
                  <a:schemeClr val="accent1">
                    <a:lumMod val="75000"/>
                  </a:schemeClr>
                </a:solidFill>
              </a:rPr>
              <a:t>Results</a:t>
            </a: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n-US" sz="8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4579" name="Content Placeholder 4" descr="thumbnails NRLO splshscrns.tga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4897438" cy="6858000"/>
          </a:xfrm>
        </p:spPr>
      </p:pic>
      <p:sp>
        <p:nvSpPr>
          <p:cNvPr id="6" name="TextBox 5">
            <a:hlinkClick r:id="rId4"/>
          </p:cNvPr>
          <p:cNvSpPr txBox="1"/>
          <p:nvPr/>
        </p:nvSpPr>
        <p:spPr>
          <a:xfrm>
            <a:off x="6929438" y="1447800"/>
            <a:ext cx="1662112" cy="584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32 RLOs</a:t>
            </a:r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5133975" y="6327775"/>
            <a:ext cx="3878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http://www.nottingham.ac.uk/toolkits/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62009-796B-412F-AA1F-747DEC4806A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peachy bkg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85750"/>
            <a:ext cx="9128125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457200" y="-71438"/>
            <a:ext cx="8229600" cy="1143001"/>
          </a:xfrm>
        </p:spPr>
        <p:txBody>
          <a:bodyPr/>
          <a:lstStyle/>
          <a:p>
            <a:pPr eaLnBrk="1" hangingPunct="1"/>
            <a:r>
              <a:rPr lang="en-US" smtClean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28750"/>
            <a:ext cx="6929438" cy="4525963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 At the time of writing, student feedback data is being collated into a spreadsheet, but initial impressions are as follows: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Access was easy and trouble-free, certainly compared to the old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Authorware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packages.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Students liked  being able to access RLOs anywhere, anytime.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 visual components and interactivity were perceived as important by most students.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 RLOs were easy to navigate.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Most students would like more RLOs.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There were no major, consistent criticisms of the RLOs.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 positive reception from students and via peer review has prompted the decision to use only the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Xerte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RLOs next year, and ignore the old CAL.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5605" name="Picture 4" descr="UoN-UK-C-M.Whi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8" y="6189663"/>
            <a:ext cx="1592262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B54E5-537C-4F8E-B22D-C23F3FF56B8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dkblu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Letting go and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8" y="2214563"/>
            <a:ext cx="8229600" cy="3714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Nursing RLOs will be released via u-NOW , CC </a:t>
            </a:r>
            <a:r>
              <a:rPr lang="en-US" sz="1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licence</a:t>
            </a:r>
            <a:r>
              <a:rPr lang="en-US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 Sept 2011.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8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Maximising</a:t>
            </a:r>
            <a:r>
              <a:rPr lang="en-US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on time and effort spent, the illustrations contained within the RLOs are due to be released on a simultaneous and standalone basis.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8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Using </a:t>
            </a:r>
            <a:r>
              <a:rPr lang="en-US" sz="1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Flickr</a:t>
            </a:r>
            <a:r>
              <a:rPr lang="en-US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® with metadata will allow image repositories, such as in-house-developed '</a:t>
            </a:r>
            <a:r>
              <a:rPr lang="en-US" sz="1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Xpert</a:t>
            </a:r>
            <a:r>
              <a:rPr lang="en-US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Media Search and Attribution' service access via CC searches. 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8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Release of RLOs and graphics together will provide high-quality core resources, enabling anyone to expand and adapt content for bespoke teaching needs. </a:t>
            </a:r>
            <a:endParaRPr lang="en-US" sz="1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6629" name="Picture 3" descr="UoN-UK-C-M.Whi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8" y="6189663"/>
            <a:ext cx="1592262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ribbon_blu_tass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27634">
            <a:off x="8032750" y="50800"/>
            <a:ext cx="1009650" cy="2017713"/>
          </a:xfrm>
          <a:prstGeom prst="rect">
            <a:avLst/>
          </a:prstGeom>
          <a:effectLst>
            <a:outerShdw blurRad="2413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8" name="Picture 7" descr="ribbon_blu_tass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70265">
            <a:off x="103188" y="3175"/>
            <a:ext cx="1009650" cy="2017713"/>
          </a:xfrm>
          <a:prstGeom prst="rect">
            <a:avLst/>
          </a:prstGeom>
          <a:effectLst>
            <a:outerShdw blurRad="241300" dist="381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194FC-5EDD-41FD-8D1F-F90C8F12DAF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dkblu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ribbon_orange-tass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23508">
            <a:off x="7889875" y="77788"/>
            <a:ext cx="1219200" cy="2438400"/>
          </a:xfrm>
          <a:prstGeom prst="rect">
            <a:avLst/>
          </a:prstGeom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285750" y="0"/>
            <a:ext cx="764381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Setting a precedent within an institution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8" y="1643063"/>
            <a:ext cx="7443787" cy="4546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Nursing RLOs have served as an example of successful exemplar-level development with  </a:t>
            </a:r>
            <a:r>
              <a:rPr lang="en-US" sz="1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Xerte</a:t>
            </a:r>
            <a:r>
              <a:rPr lang="en-US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Online Toolkits, with the </a:t>
            </a:r>
            <a:r>
              <a:rPr lang="en-US" sz="18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initial intention </a:t>
            </a:r>
            <a:r>
              <a:rPr lang="en-US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 release content via CC pathway. 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8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Nursing RLOs demonstrate a sustainable model of OER production, </a:t>
            </a:r>
            <a:r>
              <a:rPr lang="en-GB" sz="1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where outputs of projects are published as OER, rather than CC projects being funded because they are OER</a:t>
            </a:r>
            <a:r>
              <a:rPr lang="en-GB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GB" sz="18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If other projects followed suit, cost of OER production would not be significantly higher than it is to produce course material already.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GB" sz="18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Since the outset of the project, Statistics and Healthcare of the Elderly series of RLOs  have followed the same route, with more underway.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8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800" dirty="0"/>
          </a:p>
        </p:txBody>
      </p:sp>
      <p:pic>
        <p:nvPicPr>
          <p:cNvPr id="27654" name="Picture 3" descr="UoN-UK-C-M.White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38" y="6189663"/>
            <a:ext cx="1592262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C855C-C7AB-4AD8-82D7-E82A69DFBCB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 descr="screencap workspace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00" cy="487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Preview</a:t>
            </a:r>
            <a:endParaRPr lang="en-US" dirty="0"/>
          </a:p>
        </p:txBody>
      </p:sp>
      <p:sp>
        <p:nvSpPr>
          <p:cNvPr id="13" name="TextBox 12">
            <a:hlinkClick r:id="rId4"/>
          </p:cNvPr>
          <p:cNvSpPr txBox="1"/>
          <p:nvPr/>
        </p:nvSpPr>
        <p:spPr>
          <a:xfrm>
            <a:off x="7643813" y="2671763"/>
            <a:ext cx="1482725" cy="4000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85000"/>
                  </a:schemeClr>
                </a:solidFill>
                <a:latin typeface="+mn-lt"/>
              </a:rPr>
              <a:t>Workspace</a:t>
            </a:r>
          </a:p>
        </p:txBody>
      </p:sp>
      <p:sp>
        <p:nvSpPr>
          <p:cNvPr id="14" name="TextBox 13">
            <a:hlinkClick r:id="rId5"/>
          </p:cNvPr>
          <p:cNvSpPr txBox="1"/>
          <p:nvPr/>
        </p:nvSpPr>
        <p:spPr>
          <a:xfrm>
            <a:off x="7358063" y="2143125"/>
            <a:ext cx="1785937" cy="40005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85000"/>
                  </a:schemeClr>
                </a:solidFill>
                <a:latin typeface="+mn-lt"/>
              </a:rPr>
              <a:t>Nursing RLOs</a:t>
            </a:r>
          </a:p>
        </p:txBody>
      </p:sp>
      <p:sp>
        <p:nvSpPr>
          <p:cNvPr id="15" name="TextBox 14">
            <a:hlinkClick r:id="rId6"/>
          </p:cNvPr>
          <p:cNvSpPr txBox="1"/>
          <p:nvPr/>
        </p:nvSpPr>
        <p:spPr>
          <a:xfrm>
            <a:off x="8215313" y="3190875"/>
            <a:ext cx="1000125" cy="4000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85000"/>
                  </a:schemeClr>
                </a:solidFill>
                <a:latin typeface="+mn-lt"/>
              </a:rPr>
              <a:t>XOT</a:t>
            </a:r>
          </a:p>
        </p:txBody>
      </p:sp>
      <p:sp>
        <p:nvSpPr>
          <p:cNvPr id="16" name="TextBox 15">
            <a:hlinkClick r:id="rId7"/>
          </p:cNvPr>
          <p:cNvSpPr txBox="1"/>
          <p:nvPr/>
        </p:nvSpPr>
        <p:spPr>
          <a:xfrm>
            <a:off x="8143875" y="3671888"/>
            <a:ext cx="1000125" cy="4000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tx1">
                    <a:lumMod val="85000"/>
                  </a:schemeClr>
                </a:solidFill>
                <a:latin typeface="+mn-lt"/>
              </a:rPr>
              <a:t>Xpert</a:t>
            </a:r>
            <a:endParaRPr lang="en-US" sz="2000" b="1" dirty="0">
              <a:solidFill>
                <a:schemeClr val="tx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17" name="TextBox 16">
            <a:hlinkClick r:id="rId8"/>
          </p:cNvPr>
          <p:cNvSpPr txBox="1"/>
          <p:nvPr/>
        </p:nvSpPr>
        <p:spPr>
          <a:xfrm>
            <a:off x="8001000" y="4243388"/>
            <a:ext cx="1143000" cy="4000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85000"/>
                  </a:schemeClr>
                </a:solidFill>
                <a:latin typeface="+mn-lt"/>
              </a:rPr>
              <a:t>u-NOW</a:t>
            </a:r>
          </a:p>
        </p:txBody>
      </p:sp>
      <p:sp>
        <p:nvSpPr>
          <p:cNvPr id="18" name="TextBox 17">
            <a:hlinkClick r:id="rId9"/>
          </p:cNvPr>
          <p:cNvSpPr txBox="1"/>
          <p:nvPr/>
        </p:nvSpPr>
        <p:spPr>
          <a:xfrm>
            <a:off x="8001000" y="4743450"/>
            <a:ext cx="1143000" cy="4000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tx1">
                    <a:lumMod val="85000"/>
                  </a:schemeClr>
                </a:solidFill>
                <a:latin typeface="+mn-lt"/>
              </a:rPr>
              <a:t>BERLiN</a:t>
            </a:r>
            <a:endParaRPr lang="en-US" sz="2000" b="1" dirty="0">
              <a:solidFill>
                <a:schemeClr val="tx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19" name="TextBox 18">
            <a:hlinkClick r:id="rId10"/>
          </p:cNvPr>
          <p:cNvSpPr txBox="1"/>
          <p:nvPr/>
        </p:nvSpPr>
        <p:spPr>
          <a:xfrm>
            <a:off x="8001000" y="5295900"/>
            <a:ext cx="1143000" cy="4000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85000"/>
                  </a:schemeClr>
                </a:solidFill>
                <a:latin typeface="+mn-lt"/>
              </a:rPr>
              <a:t>LT Blog</a:t>
            </a:r>
          </a:p>
        </p:txBody>
      </p:sp>
      <p:pic>
        <p:nvPicPr>
          <p:cNvPr id="20" name="Picture 19" descr="UoN-UK-C-M.White.png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  <a:lum bright="-51000"/>
          </a:blip>
          <a:stretch>
            <a:fillRect/>
          </a:stretch>
        </p:blipFill>
        <p:spPr>
          <a:xfrm>
            <a:off x="7599" y="6189541"/>
            <a:ext cx="1592601" cy="668459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B15F2-21A4-495D-9179-75A815AB85A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2" descr="white bkgd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115300" cy="487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13" name="TextBox 12">
            <a:hlinkClick r:id="rId4"/>
          </p:cNvPr>
          <p:cNvSpPr txBox="1"/>
          <p:nvPr/>
        </p:nvSpPr>
        <p:spPr>
          <a:xfrm>
            <a:off x="7215188" y="2100263"/>
            <a:ext cx="1785937" cy="40005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Workspace</a:t>
            </a:r>
          </a:p>
        </p:txBody>
      </p:sp>
      <p:sp>
        <p:nvSpPr>
          <p:cNvPr id="14" name="TextBox 13">
            <a:hlinkClick r:id="rId5"/>
          </p:cNvPr>
          <p:cNvSpPr txBox="1"/>
          <p:nvPr/>
        </p:nvSpPr>
        <p:spPr>
          <a:xfrm>
            <a:off x="7215188" y="1571625"/>
            <a:ext cx="1785937" cy="40005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Nursing RLOs</a:t>
            </a:r>
          </a:p>
        </p:txBody>
      </p:sp>
      <p:sp>
        <p:nvSpPr>
          <p:cNvPr id="15" name="TextBox 14">
            <a:hlinkClick r:id="rId6"/>
          </p:cNvPr>
          <p:cNvSpPr txBox="1"/>
          <p:nvPr/>
        </p:nvSpPr>
        <p:spPr>
          <a:xfrm>
            <a:off x="7215188" y="2619375"/>
            <a:ext cx="1785937" cy="40005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XOT</a:t>
            </a:r>
          </a:p>
        </p:txBody>
      </p:sp>
      <p:sp>
        <p:nvSpPr>
          <p:cNvPr id="16" name="TextBox 15">
            <a:hlinkClick r:id="rId7"/>
          </p:cNvPr>
          <p:cNvSpPr txBox="1"/>
          <p:nvPr/>
        </p:nvSpPr>
        <p:spPr>
          <a:xfrm>
            <a:off x="7215188" y="3157538"/>
            <a:ext cx="1785937" cy="40005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Xpert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" name="TextBox 16">
            <a:hlinkClick r:id="rId8"/>
          </p:cNvPr>
          <p:cNvSpPr txBox="1"/>
          <p:nvPr/>
        </p:nvSpPr>
        <p:spPr>
          <a:xfrm>
            <a:off x="7215188" y="3700463"/>
            <a:ext cx="1785937" cy="40005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u-NOW</a:t>
            </a:r>
          </a:p>
        </p:txBody>
      </p:sp>
      <p:sp>
        <p:nvSpPr>
          <p:cNvPr id="18" name="TextBox 17">
            <a:hlinkClick r:id="rId9"/>
          </p:cNvPr>
          <p:cNvSpPr txBox="1"/>
          <p:nvPr/>
        </p:nvSpPr>
        <p:spPr>
          <a:xfrm>
            <a:off x="7215188" y="4271963"/>
            <a:ext cx="1785937" cy="40005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BERLiN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9" name="TextBox 18">
            <a:hlinkClick r:id="rId10"/>
          </p:cNvPr>
          <p:cNvSpPr txBox="1"/>
          <p:nvPr/>
        </p:nvSpPr>
        <p:spPr>
          <a:xfrm>
            <a:off x="7215188" y="4800600"/>
            <a:ext cx="1785937" cy="40005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LT Blog</a:t>
            </a:r>
          </a:p>
        </p:txBody>
      </p:sp>
      <p:pic>
        <p:nvPicPr>
          <p:cNvPr id="29707" name="Picture 11" descr="UoN-UK-C-M.White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5486400"/>
            <a:ext cx="32686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771525" y="1143000"/>
            <a:ext cx="4943475" cy="51435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Colleen.McCants@nottingham.ac.uk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Julian.Tenney@nottingham.ac.uk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The Innovation Team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Information Services Learning Technology Section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Andy.Meal@nottingham.ac.uk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Heather.Wharrad@nottingham.ac.uk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Division of Nursing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School of Nursing, Midwifery and Physiotherapy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University of Nottingham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4" name="Picture 23" descr="UoN-UK-C-M.White.png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  <a:lum bright="-51000"/>
          </a:blip>
          <a:stretch>
            <a:fillRect/>
          </a:stretch>
        </p:blipFill>
        <p:spPr>
          <a:xfrm>
            <a:off x="7599" y="5489103"/>
            <a:ext cx="3261394" cy="1368898"/>
          </a:xfrm>
          <a:prstGeom prst="rect">
            <a:avLst/>
          </a:prstGeom>
        </p:spPr>
      </p:pic>
      <p:sp>
        <p:nvSpPr>
          <p:cNvPr id="21" name="TextBox 20">
            <a:hlinkClick r:id="rId12"/>
          </p:cNvPr>
          <p:cNvSpPr txBox="1"/>
          <p:nvPr/>
        </p:nvSpPr>
        <p:spPr>
          <a:xfrm>
            <a:off x="7215188" y="5353050"/>
            <a:ext cx="1785937" cy="70802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Open Nottingham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DF2F1-73A9-4909-BF0A-3383B330CC0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blue screen bkg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Ageing Computer-Aided-Learning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70925" cy="42021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University CAL applications only run on campus or from disk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Established need to extract and improve on the content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Time and resources investment vs., paying yearly subscriptions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Achieving sustainability whilst avoiding future pitfalls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Solving the problem once, &amp; for others facing the same obstacle.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New graphic content needs clear copyright trail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With additional effort, RLOs can be created for CC release, yielding free, quality, core OER resources.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400" dirty="0"/>
          </a:p>
        </p:txBody>
      </p:sp>
      <p:pic>
        <p:nvPicPr>
          <p:cNvPr id="4101" name="Picture 4" descr="UoN-UK-C-M.Whi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02313"/>
            <a:ext cx="2514600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FCD60-508F-436E-B5A7-E8BEB3EDC98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pale blue screen bkg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an't download plug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5" y="3222625"/>
            <a:ext cx="3976688" cy="2657475"/>
          </a:xfrm>
          <a:prstGeom prst="rect">
            <a:avLst/>
          </a:prstGeom>
          <a:effectLst>
            <a:outerShdw blurRad="63500" algn="ctr" rotWithShape="0">
              <a:prstClr val="black">
                <a:alpha val="94000"/>
              </a:prstClr>
            </a:outerShdw>
          </a:effectLst>
        </p:spPr>
      </p:pic>
      <p:pic>
        <p:nvPicPr>
          <p:cNvPr id="5124" name="Picture 4" descr="UoN-UK-C-M.White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38" y="6189663"/>
            <a:ext cx="1592262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Typical student comments about CAL…</a:t>
            </a:r>
            <a:endParaRPr lang="en-US" dirty="0"/>
          </a:p>
        </p:txBody>
      </p:sp>
      <p:sp>
        <p:nvSpPr>
          <p:cNvPr id="5126" name="Content Placeholder 2"/>
          <p:cNvSpPr>
            <a:spLocks noGrp="1"/>
          </p:cNvSpPr>
          <p:nvPr>
            <p:ph idx="1"/>
          </p:nvPr>
        </p:nvSpPr>
        <p:spPr>
          <a:xfrm>
            <a:off x="47625" y="1223963"/>
            <a:ext cx="6453188" cy="585787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376092"/>
                </a:solidFill>
              </a:rPr>
              <a:t>I can’t access CAL programs off campus</a:t>
            </a:r>
          </a:p>
        </p:txBody>
      </p:sp>
      <p:sp>
        <p:nvSpPr>
          <p:cNvPr id="5127" name="Content Placeholder 2"/>
          <p:cNvSpPr txBox="1">
            <a:spLocks/>
          </p:cNvSpPr>
          <p:nvPr/>
        </p:nvSpPr>
        <p:spPr bwMode="auto">
          <a:xfrm>
            <a:off x="1600200" y="1741488"/>
            <a:ext cx="582930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400">
                <a:solidFill>
                  <a:srgbClr val="254061"/>
                </a:solidFill>
                <a:latin typeface="Calibri" pitchFamily="34" charset="0"/>
              </a:rPr>
              <a:t>  The links don’t </a:t>
            </a:r>
            <a:r>
              <a:rPr lang="en-US" sz="2400" i="1">
                <a:solidFill>
                  <a:srgbClr val="254061"/>
                </a:solidFill>
                <a:latin typeface="Calibri" pitchFamily="34" charset="0"/>
              </a:rPr>
              <a:t>work</a:t>
            </a:r>
            <a:r>
              <a:rPr lang="en-US" sz="2400">
                <a:solidFill>
                  <a:srgbClr val="254061"/>
                </a:solidFill>
                <a:latin typeface="Calibri" pitchFamily="34" charset="0"/>
              </a:rPr>
              <a:t>, has it been </a:t>
            </a:r>
            <a:r>
              <a:rPr lang="en-US" sz="2400" i="1">
                <a:solidFill>
                  <a:srgbClr val="254061"/>
                </a:solidFill>
                <a:latin typeface="Calibri" pitchFamily="34" charset="0"/>
              </a:rPr>
              <a:t>moved?</a:t>
            </a:r>
          </a:p>
        </p:txBody>
      </p:sp>
      <p:pic>
        <p:nvPicPr>
          <p:cNvPr id="10" name="Picture 9" descr="plugin neede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125" y="3929063"/>
            <a:ext cx="4357688" cy="2787650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500688" y="3027363"/>
            <a:ext cx="314325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rgbClr val="376092"/>
                </a:solidFill>
                <a:latin typeface="+mn-lt"/>
              </a:rPr>
              <a:t> 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My new machine has  trouble viewing CAL</a:t>
            </a:r>
          </a:p>
        </p:txBody>
      </p:sp>
      <p:pic>
        <p:nvPicPr>
          <p:cNvPr id="5130" name="Picture 11" descr="ff-browser-icons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49688" y="2974975"/>
            <a:ext cx="53816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2" descr="ie-browser-icons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58188" y="3581400"/>
            <a:ext cx="6445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7625" y="2405063"/>
            <a:ext cx="4381500" cy="52387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rgbClr val="254061"/>
                </a:solidFill>
                <a:latin typeface="+mn-lt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It won’t play on my Mac!</a:t>
            </a:r>
            <a:endParaRPr lang="en-US" sz="24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143375" y="2384425"/>
            <a:ext cx="3614738" cy="544513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rgbClr val="254061"/>
                </a:solidFill>
                <a:latin typeface="+mn-lt"/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The network is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slow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3EB24-4A74-4DE9-8A7E-5D441A8F574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alpha val="1803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pale blue screen bkg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lecturers saw the problem…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8" y="1738313"/>
            <a:ext cx="7924800" cy="41894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162" dirty="0" smtClean="0">
                <a:solidFill>
                  <a:schemeClr val="bg2">
                    <a:lumMod val="50000"/>
                  </a:schemeClr>
                </a:solidFill>
              </a:rPr>
              <a:t>Content is complex, variable in detail, lacks clear focus.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162" dirty="0" smtClean="0">
                <a:solidFill>
                  <a:schemeClr val="accent1">
                    <a:lumMod val="75000"/>
                  </a:schemeClr>
                </a:solidFill>
              </a:rPr>
              <a:t>Too much info in one place, have to ‘poke around’ and backtrack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162" dirty="0" smtClean="0">
                <a:solidFill>
                  <a:schemeClr val="bg2">
                    <a:lumMod val="50000"/>
                  </a:schemeClr>
                </a:solidFill>
              </a:rPr>
              <a:t>I could go to a book and find the info in half the time.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162" dirty="0" smtClean="0">
                <a:solidFill>
                  <a:schemeClr val="accent1">
                    <a:lumMod val="75000"/>
                  </a:schemeClr>
                </a:solidFill>
              </a:rPr>
              <a:t>Students must often guess answers in order to proceed.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162" dirty="0" smtClean="0">
                <a:solidFill>
                  <a:schemeClr val="bg2">
                    <a:lumMod val="50000"/>
                  </a:schemeClr>
                </a:solidFill>
              </a:rPr>
              <a:t>CAL assumes prior knowledge or tests before info is provided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162" dirty="0" smtClean="0">
                <a:solidFill>
                  <a:schemeClr val="accent1">
                    <a:lumMod val="75000"/>
                  </a:schemeClr>
                </a:solidFill>
              </a:rPr>
              <a:t>Standard of eLearning materials has risen. 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162" dirty="0" smtClean="0">
                <a:solidFill>
                  <a:schemeClr val="bg2">
                    <a:lumMod val="50000"/>
                  </a:schemeClr>
                </a:solidFill>
              </a:rPr>
              <a:t>Older materials now seem under-developed 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162" dirty="0" smtClean="0">
                <a:solidFill>
                  <a:schemeClr val="accent1">
                    <a:lumMod val="75000"/>
                  </a:schemeClr>
                </a:solidFill>
              </a:rPr>
              <a:t>Diagrams are not very good, not usefully illustrated.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162" dirty="0" smtClean="0">
                <a:solidFill>
                  <a:schemeClr val="bg2">
                    <a:lumMod val="50000"/>
                  </a:schemeClr>
                </a:solidFill>
              </a:rPr>
              <a:t>Images and explanations need updating.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Clicking on bullet points to reveal new items gets tedious</a:t>
            </a:r>
          </a:p>
        </p:txBody>
      </p:sp>
      <p:pic>
        <p:nvPicPr>
          <p:cNvPr id="6149" name="Picture 5" descr="UoN-UK-C-M.Whi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8" y="6189663"/>
            <a:ext cx="1592262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85750" y="1214438"/>
            <a:ext cx="6850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Comments about older CAL…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CAE6D-293F-4C47-9F23-63A21AC232D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pale blue screen bkg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the ISLT Section saw the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2095500"/>
            <a:ext cx="8678862" cy="36195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Internal ‘Back Catalog’ update already underway, i.e., systematic extraction of all CAL text and images from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</a:rPr>
              <a:t>Authorware</a:t>
            </a:r>
            <a:endParaRPr lang="en-US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Project to recreate Nursing CAL was supported under the requirement for online study credits towards Berlin Project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Berlin Project’s goal was to enhance and expand Nottingham's existing Open Educational Repository, u-Now, one of the first OERs in the UK and a member of the international Open Courseware Consortium.</a:t>
            </a:r>
          </a:p>
          <a:p>
            <a:pPr marL="1200150" lvl="2" indent="-34290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000" dirty="0" smtClean="0"/>
          </a:p>
          <a:p>
            <a:pPr marL="1200150" lvl="2" indent="-34290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000" dirty="0" smtClean="0"/>
          </a:p>
          <a:p>
            <a:pPr marL="800100" lvl="1" indent="-34290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52400" y="1295400"/>
            <a:ext cx="8983663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Managing older CAL, achieving sustainability.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7174" name="Picture 6" descr="UoN-UK-C-M.Whi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8" y="6189663"/>
            <a:ext cx="1592262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3952A-7132-4925-A898-7D017370061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6" name="Picture 3" descr="pale blue screen bkg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274638"/>
            <a:ext cx="8686800" cy="48736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latin typeface="+mj-lt"/>
                <a:ea typeface="+mj-ea"/>
                <a:cs typeface="+mj-cs"/>
              </a:rPr>
              <a:t>Assumptions about reformatting to RLOs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2000250"/>
            <a:ext cx="7924800" cy="3071813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RLOs must stand alone, not refer to other RLOs or CAL.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Content should be clarified and subdivided by subject.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Subjects may be regrouped to make more sense in context.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RLO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organisation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should be linear and ‘directive.’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The scope, but not number of the RLOs is predefined.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Conversion to RLOs should entail raising visual standards.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199" name="Picture 6" descr="UoN-UK-C-M.Whi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8" y="6189663"/>
            <a:ext cx="1592262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04C49-497A-4AD4-8DBF-9EDE4982AC0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blue screen bkgd white top x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Xerte and collaboration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>
          <a:xfrm>
            <a:off x="457200" y="4357688"/>
            <a:ext cx="8458200" cy="1357312"/>
          </a:xfrm>
        </p:spPr>
        <p:txBody>
          <a:bodyPr/>
          <a:lstStyle/>
          <a:p>
            <a:pPr marL="1200150" lvl="2" indent="-342900" eaLnBrk="1" hangingPunct="1"/>
            <a:endParaRPr lang="en-US" sz="2000" smtClean="0"/>
          </a:p>
          <a:p>
            <a:pPr marL="1200150" lvl="2" indent="-342900" eaLnBrk="1" hangingPunct="1"/>
            <a:endParaRPr lang="en-US" sz="2000" smtClean="0"/>
          </a:p>
          <a:p>
            <a:pPr marL="800100" lvl="1" indent="-342900" eaLnBrk="1" hangingPunct="1">
              <a:buFont typeface="Arial" charset="0"/>
              <a:buChar char="•"/>
            </a:pPr>
            <a:endParaRPr lang="en-US" sz="2400" smtClean="0"/>
          </a:p>
        </p:txBody>
      </p:sp>
      <p:sp>
        <p:nvSpPr>
          <p:cNvPr id="5" name="TextBox 4"/>
          <p:cNvSpPr txBox="1"/>
          <p:nvPr/>
        </p:nvSpPr>
        <p:spPr>
          <a:xfrm>
            <a:off x="714375" y="1295400"/>
            <a:ext cx="7358063" cy="4681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i="1" dirty="0">
                <a:solidFill>
                  <a:srgbClr val="254061"/>
                </a:solidFill>
                <a:latin typeface="+mn-lt"/>
              </a:rPr>
              <a:t>Using the XERTE Flash-based XML engine as the development environment enabled non-site-specific collaboration and straightforward updates by all contributors.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In-house-developed '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Xerte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Toolkits' was considered optimal for sustainable delivery. 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Toolkits is open-source and accessible, with a growing community of support.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Toolkits allows ongoing corrections/changes, unlike CAL created with 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Authorware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.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Multiple authors can work on same set of RLOs, improving workflow.</a:t>
            </a:r>
          </a:p>
        </p:txBody>
      </p:sp>
      <p:pic>
        <p:nvPicPr>
          <p:cNvPr id="9222" name="Picture 5" descr="UoN-UK-C-M.Whi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8" y="6189663"/>
            <a:ext cx="1592262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68EBD-DF9F-4469-AE14-6022748BB78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screencap workspace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Cloud collaboration</a:t>
            </a:r>
            <a:endParaRPr lang="en-US" dirty="0"/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1143000" y="3000375"/>
            <a:ext cx="67579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sz="2400" b="1" i="1">
                <a:solidFill>
                  <a:srgbClr val="254061"/>
                </a:solidFill>
                <a:latin typeface="Calibri" pitchFamily="34" charset="0"/>
              </a:rPr>
              <a:t>Using the University’s Workspace platform for project management enabled ‘cloud’ collaboration and reduced email proliferation later in the project when used to preview graphics. </a:t>
            </a:r>
            <a:endParaRPr lang="en-US" sz="2400">
              <a:latin typeface="Calibri" pitchFamily="34" charset="0"/>
            </a:endParaRPr>
          </a:p>
        </p:txBody>
      </p:sp>
      <p:pic>
        <p:nvPicPr>
          <p:cNvPr id="11269" name="Picture 11" descr="UoN-UK-C-M.Whi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8" y="6189663"/>
            <a:ext cx="1592262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43597-D2A4-4E17-A8CF-CA86CA93E41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5315</TotalTime>
  <Words>2524</Words>
  <Application>Microsoft Macintosh PowerPoint</Application>
  <PresentationFormat>On-screen Show (4:3)</PresentationFormat>
  <Paragraphs>351</Paragraphs>
  <Slides>27</Slides>
  <Notes>27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“New and Improved,  Now Shared with You”</vt:lpstr>
      <vt:lpstr>Background</vt:lpstr>
      <vt:lpstr>Ageing Computer-Aided-Learning</vt:lpstr>
      <vt:lpstr>Typical student comments about CAL…</vt:lpstr>
      <vt:lpstr>How lecturers saw the problem…</vt:lpstr>
      <vt:lpstr>How the ISLT Section saw the issue</vt:lpstr>
      <vt:lpstr>Slide 7</vt:lpstr>
      <vt:lpstr>Xerte and collaboration</vt:lpstr>
      <vt:lpstr>Cloud collaboration</vt:lpstr>
      <vt:lpstr>Why use Workspace?</vt:lpstr>
      <vt:lpstr>How did Workspace help?</vt:lpstr>
      <vt:lpstr>Development</vt:lpstr>
      <vt:lpstr>Improvements to Graphics</vt:lpstr>
      <vt:lpstr>CAL interface</vt:lpstr>
      <vt:lpstr>Xerte interface</vt:lpstr>
      <vt:lpstr>Challenges Met</vt:lpstr>
      <vt:lpstr>Timeline</vt:lpstr>
      <vt:lpstr>Timeline</vt:lpstr>
      <vt:lpstr>Lessons Learned</vt:lpstr>
      <vt:lpstr>Lessons Learned</vt:lpstr>
      <vt:lpstr>Slide 21</vt:lpstr>
      <vt:lpstr>Results:</vt:lpstr>
      <vt:lpstr>Conclusion</vt:lpstr>
      <vt:lpstr>Letting go and sharing</vt:lpstr>
      <vt:lpstr>Setting a precedent within an institution</vt:lpstr>
      <vt:lpstr>Preview</vt:lpstr>
      <vt:lpstr>Contact Us</vt:lpstr>
    </vt:vector>
  </TitlesOfParts>
  <Company>University of Nottingham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“New and Improved, Now Shared with You”</dc:title>
  <dc:creator>Colleen McCants</dc:creator>
  <cp:lastModifiedBy>Dawn Leeder</cp:lastModifiedBy>
  <cp:revision>193</cp:revision>
  <dcterms:created xsi:type="dcterms:W3CDTF">2011-05-31T07:09:07Z</dcterms:created>
  <dcterms:modified xsi:type="dcterms:W3CDTF">2011-05-31T07:10:41Z</dcterms:modified>
</cp:coreProperties>
</file>