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Override PartName="/ppt/notesSlides/notesSlide5.xml" ContentType="application/vnd.openxmlformats-officedocument.presentationml.notesSlide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82" r:id="rId3"/>
    <p:sldId id="286" r:id="rId4"/>
    <p:sldId id="276" r:id="rId5"/>
    <p:sldId id="289" r:id="rId6"/>
    <p:sldId id="274" r:id="rId7"/>
    <p:sldId id="290" r:id="rId8"/>
    <p:sldId id="283" r:id="rId9"/>
    <p:sldId id="257" r:id="rId10"/>
    <p:sldId id="288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91" autoAdjust="0"/>
    <p:restoredTop sz="60355" autoAdjust="0"/>
  </p:normalViewPr>
  <p:slideViewPr>
    <p:cSldViewPr>
      <p:cViewPr varScale="1">
        <p:scale>
          <a:sx n="98" d="100"/>
          <a:sy n="98" d="100"/>
        </p:scale>
        <p:origin x="-27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cott\My%20Documents\Maysurvey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>
        <c:manualLayout>
          <c:layoutTarget val="inner"/>
          <c:xMode val="edge"/>
          <c:yMode val="edge"/>
          <c:x val="0.146042951749323"/>
          <c:y val="0.0453234664747395"/>
          <c:w val="0.75248764630017"/>
          <c:h val="0.634187988774194"/>
        </c:manualLayout>
      </c:layout>
      <c:barChart>
        <c:barDir val="col"/>
        <c:grouping val="clustered"/>
        <c:ser>
          <c:idx val="0"/>
          <c:order val="0"/>
          <c:cat>
            <c:strRef>
              <c:f>Sheet1!$A$4:$A$13</c:f>
              <c:strCache>
                <c:ptCount val="10"/>
                <c:pt idx="0">
                  <c:v>Google</c:v>
                </c:pt>
                <c:pt idx="1">
                  <c:v>Google Scholar</c:v>
                </c:pt>
                <c:pt idx="2">
                  <c:v>YouTube</c:v>
                </c:pt>
                <c:pt idx="3">
                  <c:v>Wikipedia</c:v>
                </c:pt>
                <c:pt idx="4">
                  <c:v>Intute</c:v>
                </c:pt>
                <c:pt idx="5">
                  <c:v>Amazon</c:v>
                </c:pt>
                <c:pt idx="6">
                  <c:v>Other</c:v>
                </c:pt>
                <c:pt idx="7">
                  <c:v>JorumOpen</c:v>
                </c:pt>
                <c:pt idx="8">
                  <c:v>Flickr</c:v>
                </c:pt>
                <c:pt idx="9">
                  <c:v>Bing</c:v>
                </c:pt>
              </c:strCache>
            </c:strRef>
          </c:cat>
          <c:val>
            <c:numRef>
              <c:f>Sheet1!$B$4:$B$13</c:f>
              <c:numCache>
                <c:formatCode>General</c:formatCode>
                <c:ptCount val="10"/>
              </c:numCache>
            </c:numRef>
          </c:val>
        </c:ser>
        <c:ser>
          <c:idx val="1"/>
          <c:order val="1"/>
          <c:cat>
            <c:strRef>
              <c:f>Sheet1!$A$4:$A$13</c:f>
              <c:strCache>
                <c:ptCount val="10"/>
                <c:pt idx="0">
                  <c:v>Google</c:v>
                </c:pt>
                <c:pt idx="1">
                  <c:v>Google Scholar</c:v>
                </c:pt>
                <c:pt idx="2">
                  <c:v>YouTube</c:v>
                </c:pt>
                <c:pt idx="3">
                  <c:v>Wikipedia</c:v>
                </c:pt>
                <c:pt idx="4">
                  <c:v>Intute</c:v>
                </c:pt>
                <c:pt idx="5">
                  <c:v>Amazon</c:v>
                </c:pt>
                <c:pt idx="6">
                  <c:v>Other</c:v>
                </c:pt>
                <c:pt idx="7">
                  <c:v>JorumOpen</c:v>
                </c:pt>
                <c:pt idx="8">
                  <c:v>Flickr</c:v>
                </c:pt>
                <c:pt idx="9">
                  <c:v>Bing</c:v>
                </c:pt>
              </c:strCache>
            </c:strRef>
          </c:cat>
          <c:val>
            <c:numRef>
              <c:f>Sheet1!$C$4:$C$13</c:f>
              <c:numCache>
                <c:formatCode>General</c:formatCode>
                <c:ptCount val="10"/>
                <c:pt idx="0">
                  <c:v>82.0</c:v>
                </c:pt>
                <c:pt idx="1">
                  <c:v>76.0</c:v>
                </c:pt>
                <c:pt idx="2">
                  <c:v>40.0</c:v>
                </c:pt>
                <c:pt idx="3">
                  <c:v>32.0</c:v>
                </c:pt>
                <c:pt idx="4">
                  <c:v>22.0</c:v>
                </c:pt>
                <c:pt idx="5">
                  <c:v>21.0</c:v>
                </c:pt>
                <c:pt idx="6">
                  <c:v>17.0</c:v>
                </c:pt>
                <c:pt idx="7">
                  <c:v>8.0</c:v>
                </c:pt>
                <c:pt idx="8">
                  <c:v>4.0</c:v>
                </c:pt>
                <c:pt idx="9">
                  <c:v>4.0</c:v>
                </c:pt>
              </c:numCache>
            </c:numRef>
          </c:val>
        </c:ser>
        <c:dLbls/>
        <c:axId val="563772088"/>
        <c:axId val="570115592"/>
      </c:barChart>
      <c:catAx>
        <c:axId val="56377208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 sz="1100" b="1"/>
            </a:pPr>
            <a:endParaRPr lang="en-US"/>
          </a:p>
        </c:txPr>
        <c:crossAx val="570115592"/>
        <c:crosses val="autoZero"/>
        <c:auto val="1"/>
        <c:lblAlgn val="ctr"/>
        <c:lblOffset val="100"/>
      </c:catAx>
      <c:valAx>
        <c:axId val="570115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563772088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5F69D-D848-49A0-89B2-AF53DA1EAEAE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3036D-AD1E-4E77-B3B4-D4F768D219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370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3036D-AD1E-4E77-B3B4-D4F768D219C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Darker</a:t>
            </a:r>
            <a:r>
              <a:rPr lang="en-US" baseline="0" dirty="0" smtClean="0"/>
              <a:t> blue boxes indicate content that needs to be added on an ongoing basis whilst the light blue boxes are generated automatically, for example through RSS feeds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is intended to ‘pre-populate’ the videos with a rotating list</a:t>
            </a:r>
          </a:p>
          <a:p>
            <a:endParaRPr lang="en-US" baseline="0" dirty="0" smtClean="0"/>
          </a:p>
          <a:p>
            <a:pPr lvl="0"/>
            <a:r>
              <a:rPr lang="en-US" sz="1200" b="1" dirty="0" smtClean="0"/>
              <a:t>Elements: </a:t>
            </a:r>
            <a:r>
              <a:rPr lang="en-GB" sz="1200" b="1" dirty="0" smtClean="0"/>
              <a:t> </a:t>
            </a:r>
          </a:p>
          <a:p>
            <a:pPr lvl="0"/>
            <a:r>
              <a:rPr lang="en-GB" sz="1200" dirty="0" smtClean="0"/>
              <a:t>-  Jorum, Xpert, OER Recommender, Google Custom Search Widgets</a:t>
            </a:r>
          </a:p>
          <a:p>
            <a:pPr lvl="0"/>
            <a:r>
              <a:rPr lang="en-GB" sz="1200" dirty="0" smtClean="0"/>
              <a:t>-  ‘Featured Resource’ blog post</a:t>
            </a:r>
          </a:p>
          <a:p>
            <a:pPr lvl="0">
              <a:buFontTx/>
              <a:buChar char="-"/>
            </a:pPr>
            <a:r>
              <a:rPr lang="en-GB" sz="1200" dirty="0" smtClean="0"/>
              <a:t>  ‘Student Review’ blog post – review of methods teaching resource from student perspective</a:t>
            </a:r>
          </a:p>
          <a:p>
            <a:r>
              <a:rPr lang="en-GB" sz="1200" dirty="0" smtClean="0"/>
              <a:t>-  Methods Events/courses adverts</a:t>
            </a:r>
          </a:p>
          <a:p>
            <a:pPr lvl="0">
              <a:buFontTx/>
              <a:buChar char="-"/>
            </a:pPr>
            <a:r>
              <a:rPr lang="en-GB" sz="1200" dirty="0" smtClean="0"/>
              <a:t>  List of Journals, other sources listed (Inside page. Gradually added)</a:t>
            </a:r>
          </a:p>
          <a:p>
            <a:endParaRPr lang="en-US" dirty="0" smtClean="0"/>
          </a:p>
          <a:p>
            <a:r>
              <a:rPr lang="en-US" b="1" dirty="0" smtClean="0"/>
              <a:t>Purpose</a:t>
            </a:r>
          </a:p>
          <a:p>
            <a:pPr marL="228600" indent="-228600">
              <a:buAutoNum type="arabicPeriod"/>
            </a:pPr>
            <a:r>
              <a:rPr lang="en-US" dirty="0" smtClean="0"/>
              <a:t>To provide a small</a:t>
            </a:r>
            <a:r>
              <a:rPr lang="en-US" baseline="0" dirty="0" smtClean="0"/>
              <a:t> number of recommended resources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To identify what meta-data is required to make resources findable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To experiment with a number of ‘recommendation’ type of Web2 elements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3036D-AD1E-4E77-B3B4-D4F768D219C6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Videos</a:t>
            </a:r>
          </a:p>
          <a:p>
            <a:r>
              <a:rPr lang="en-US" dirty="0" smtClean="0"/>
              <a:t>Extremely difficult to locate videos on YouTube (even harder from other sources) and to evaluate and</a:t>
            </a:r>
            <a:r>
              <a:rPr lang="en-US" baseline="0" dirty="0" smtClean="0"/>
              <a:t> describe contents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How can we get more video resources? Are we missing sources?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Search Widgets</a:t>
            </a:r>
          </a:p>
          <a:p>
            <a:r>
              <a:rPr lang="en-US" baseline="0" dirty="0" err="1" smtClean="0"/>
              <a:t>Xpert</a:t>
            </a:r>
            <a:r>
              <a:rPr lang="en-US" baseline="0" dirty="0" smtClean="0"/>
              <a:t> and JORUM did not produce relevant results in the user-testing. Looking into possibilities of making results more relevant (e.g. TRITON method of weighting UK results). Also exploring possibility of combining the widgets into one using Google Custom search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Web2 Features</a:t>
            </a:r>
          </a:p>
          <a:p>
            <a:r>
              <a:rPr lang="en-US" dirty="0" smtClean="0"/>
              <a:t>The demand for Web2 features revolve around issues surrounding recommendation. However sites like Amazon have a customer</a:t>
            </a:r>
            <a:r>
              <a:rPr lang="en-US" baseline="0" dirty="0" smtClean="0"/>
              <a:t> sales information to base recommendations on. We are exploring what possibilities exist outside of a commercial setting to </a:t>
            </a:r>
            <a:r>
              <a:rPr lang="en-US" baseline="0" dirty="0" err="1" smtClean="0"/>
              <a:t>personalise</a:t>
            </a:r>
            <a:r>
              <a:rPr lang="en-US" baseline="0" dirty="0" smtClean="0"/>
              <a:t> searches.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Is the demand for web2 feature that significant?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Would people prefer a good search?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Meta-data</a:t>
            </a:r>
          </a:p>
          <a:p>
            <a:r>
              <a:rPr lang="en-US" baseline="0" dirty="0" smtClean="0"/>
              <a:t>Many of the difficulties in identifying resources to contribute to the front-end results from inadequate meta-data. We are considering what information is necessary to collect that will make resources more findable in future.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Can people be persuaded to add meta-data when submitting information?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What is the minimal amount of information that can be collected?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Will widespread tagging change people’s approach to meta-data?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3036D-AD1E-4E77-B3B4-D4F768D219C6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project has taken a deliberately</a:t>
            </a:r>
            <a:r>
              <a:rPr lang="en-US" baseline="0" dirty="0" smtClean="0"/>
              <a:t> broad approach to OERs to include </a:t>
            </a:r>
            <a:r>
              <a:rPr lang="en-US" dirty="0" smtClean="0"/>
              <a:t>‘Grey OERs’ – materials that are openly available but may not have the Creative Commons License.</a:t>
            </a:r>
            <a:r>
              <a:rPr lang="en-US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3036D-AD1E-4E77-B3B4-D4F768D219C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online</a:t>
            </a:r>
            <a:r>
              <a:rPr lang="en-US" baseline="0" dirty="0" smtClean="0"/>
              <a:t> survey was sent to a number of lists and to a targeted list of methods teachers in higher education. </a:t>
            </a:r>
          </a:p>
          <a:p>
            <a:r>
              <a:rPr lang="en-US" baseline="0" dirty="0" smtClean="0"/>
              <a:t>There were 99 responses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3036D-AD1E-4E77-B3B4-D4F768D219C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</a:t>
            </a:r>
            <a:r>
              <a:rPr lang="en-US" baseline="0" dirty="0" smtClean="0"/>
              <a:t> sites mentioned by individual respondents included:</a:t>
            </a:r>
          </a:p>
          <a:p>
            <a:pPr>
              <a:buFont typeface="Wingdings" pitchFamily="2" charset="2"/>
              <a:buChar char="Ø"/>
            </a:pPr>
            <a:r>
              <a:rPr lang="en-US" baseline="0" dirty="0" smtClean="0"/>
              <a:t>Yahoo</a:t>
            </a:r>
          </a:p>
          <a:p>
            <a:pPr>
              <a:buFont typeface="Wingdings" pitchFamily="2" charset="2"/>
              <a:buChar char="Ø"/>
            </a:pPr>
            <a:r>
              <a:rPr lang="en-US" baseline="0" dirty="0" smtClean="0"/>
              <a:t>iTunes U</a:t>
            </a:r>
          </a:p>
          <a:p>
            <a:pPr>
              <a:buFont typeface="Wingdings" pitchFamily="2" charset="2"/>
              <a:buChar char="Ø"/>
            </a:pPr>
            <a:r>
              <a:rPr lang="en-US" baseline="0" dirty="0" smtClean="0"/>
              <a:t>Subject gateways (e.g. Web of Science)</a:t>
            </a:r>
          </a:p>
          <a:p>
            <a:pPr>
              <a:buFont typeface="Wingdings" pitchFamily="2" charset="2"/>
              <a:buChar char="Ø"/>
            </a:pPr>
            <a:r>
              <a:rPr lang="en-US" baseline="0" dirty="0" smtClean="0"/>
              <a:t>University-based gateways</a:t>
            </a:r>
          </a:p>
          <a:p>
            <a:pPr>
              <a:buFont typeface="Wingdings" pitchFamily="2" charset="2"/>
              <a:buChar char="Ø"/>
            </a:pPr>
            <a:r>
              <a:rPr lang="en-US" baseline="0" dirty="0" smtClean="0"/>
              <a:t>MERLOT</a:t>
            </a:r>
          </a:p>
          <a:p>
            <a:pPr>
              <a:buFont typeface="Wingdings" pitchFamily="2" charset="2"/>
              <a:buChar char="Ø"/>
            </a:pPr>
            <a:r>
              <a:rPr lang="en-US" baseline="0" dirty="0" smtClean="0"/>
              <a:t>ESRC methods hub</a:t>
            </a:r>
          </a:p>
          <a:p>
            <a:pPr>
              <a:buFont typeface="Wingdings" pitchFamily="2" charset="2"/>
              <a:buChar char="Ø"/>
            </a:pPr>
            <a:r>
              <a:rPr lang="en-US" baseline="0" dirty="0" smtClean="0"/>
              <a:t>Subject networks</a:t>
            </a:r>
          </a:p>
          <a:p>
            <a:pPr>
              <a:buFont typeface="Arial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3036D-AD1E-4E77-B3B4-D4F768D219C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expert workshop was held in Birmingham</a:t>
            </a:r>
            <a:r>
              <a:rPr lang="en-US" baseline="0" dirty="0" smtClean="0"/>
              <a:t> on 25</a:t>
            </a:r>
            <a:r>
              <a:rPr lang="en-US" baseline="30000" dirty="0" smtClean="0"/>
              <a:t>th</a:t>
            </a:r>
            <a:r>
              <a:rPr lang="en-US" baseline="0" dirty="0" smtClean="0"/>
              <a:t> February 2011. Participants included Kate Orton-Johnson (University of Edinburgh), Alan </a:t>
            </a:r>
            <a:r>
              <a:rPr lang="en-US" baseline="0" dirty="0" err="1" smtClean="0"/>
              <a:t>Bryman</a:t>
            </a:r>
            <a:r>
              <a:rPr lang="en-US" baseline="0" dirty="0" smtClean="0"/>
              <a:t> (University of Leicester), Antje </a:t>
            </a:r>
            <a:r>
              <a:rPr lang="en-US" baseline="0" dirty="0" err="1" smtClean="0"/>
              <a:t>Lindenmeyer</a:t>
            </a:r>
            <a:r>
              <a:rPr lang="en-US" baseline="0" dirty="0" smtClean="0"/>
              <a:t> (University of Warwick), Sean </a:t>
            </a:r>
            <a:r>
              <a:rPr lang="en-US" baseline="0" dirty="0" err="1" smtClean="0"/>
              <a:t>Moley</a:t>
            </a:r>
            <a:r>
              <a:rPr lang="en-US" baseline="0" dirty="0" smtClean="0"/>
              <a:t> (NCRM, University of Southampton), Sara Ryan (University of Oxford) and Dave Harris (MARJON, University College Plymouth).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event was divided into two parts; the first was a discussion of issues relating to finding and using resources to support teaching research methods in the social sciences</a:t>
            </a:r>
            <a:r>
              <a:rPr lang="en-GB" baseline="0" dirty="0" smtClean="0"/>
              <a:t>. The second part was an informal ‘user-testing’ session where participants were asked to search for resources on a particular topic using a number of OER sites including JORUM, Xpert, MERLOT and Connexions.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3036D-AD1E-4E77-B3B4-D4F768D219C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Tags were identified by both the survey and workshop as a popular means of searching for resources.</a:t>
            </a:r>
            <a:r>
              <a:rPr lang="en-US" baseline="0" dirty="0" smtClean="0"/>
              <a:t> Tag-clouds were popular and the ability to select multiple tags rather than using hierarchical taxonomies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3036D-AD1E-4E77-B3B4-D4F768D219C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3036D-AD1E-4E77-B3B4-D4F768D219C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shows examples from the Amazon website of some styles of recommendations that users</a:t>
            </a:r>
            <a:r>
              <a:rPr lang="en-US" baseline="0" dirty="0" smtClean="0"/>
              <a:t> like.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looking  at a book result on Amazon there are on average 10 different types of focused searches and recommendations including: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err="1" smtClean="0"/>
              <a:t>Listmania</a:t>
            </a: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Look for similar items by category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Look for similar items by subject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Customers viewing this page may be interested in these sponsored links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Frequently bought with: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What do customers ultimately buy after viewing this item?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Customers also bought items by: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  <a:p>
            <a:pPr marL="0" indent="0">
              <a:buFont typeface="Arial" charset="0"/>
              <a:buNone/>
            </a:pPr>
            <a:r>
              <a:rPr lang="en-US" baseline="0" dirty="0" smtClean="0"/>
              <a:t>Web 2 Features include: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Customer discussions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Add tags to item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3036D-AD1E-4E77-B3B4-D4F768D219C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b="1" dirty="0" smtClean="0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>1. VIDEO</a:t>
            </a:r>
            <a:r>
              <a:rPr lang="en-US" sz="1200" b="1" baseline="0" dirty="0" smtClean="0">
                <a:ea typeface="Calibri" pitchFamily="34" charset="0"/>
                <a:cs typeface="Times New Roman" pitchFamily="18" charset="0"/>
              </a:rPr>
              <a:t> RESOURCE</a:t>
            </a:r>
            <a:endParaRPr lang="en-GB" sz="1200" b="1" dirty="0" smtClean="0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b="1" dirty="0" smtClean="0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ea typeface="Calibri" pitchFamily="34" charset="0"/>
                <a:cs typeface="Times New Roman" pitchFamily="18" charset="0"/>
              </a:rPr>
              <a:t>Proposal: </a:t>
            </a:r>
            <a:r>
              <a:rPr lang="en-GB" sz="1200" dirty="0" smtClean="0">
                <a:ea typeface="Calibri" pitchFamily="34" charset="0"/>
                <a:cs typeface="Times New Roman" pitchFamily="18" charset="0"/>
              </a:rPr>
              <a:t>Construct a website that is a resource for open-sourced videos on methods. Pay particular attention to meta-data and base it on tags. Allow users to search by multiple tags (subjects, methods and topics). Include Web2 elements.</a:t>
            </a:r>
            <a:r>
              <a:rPr lang="en-GB" sz="1200" baseline="0" dirty="0" smtClean="0">
                <a:ea typeface="Calibri" pitchFamily="34" charset="0"/>
                <a:cs typeface="Times New Roman" pitchFamily="18" charset="0"/>
              </a:rPr>
              <a:t> A</a:t>
            </a:r>
            <a:r>
              <a:rPr lang="en-GB" sz="1200" dirty="0" smtClean="0">
                <a:ea typeface="Calibri" pitchFamily="34" charset="0"/>
                <a:cs typeface="Times New Roman" pitchFamily="18" charset="0"/>
              </a:rPr>
              <a:t>llow members to share playlists modelled on Amazon’s ‘</a:t>
            </a:r>
            <a:r>
              <a:rPr lang="en-GB" sz="1200" dirty="0" err="1" smtClean="0">
                <a:ea typeface="Calibri" pitchFamily="34" charset="0"/>
                <a:cs typeface="Times New Roman" pitchFamily="18" charset="0"/>
              </a:rPr>
              <a:t>listmania</a:t>
            </a:r>
            <a:r>
              <a:rPr lang="en-GB" sz="1200" dirty="0" smtClean="0">
                <a:ea typeface="Calibri" pitchFamily="34" charset="0"/>
                <a:cs typeface="Times New Roman" pitchFamily="18" charset="0"/>
              </a:rPr>
              <a:t>’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/>
              <a:t>Target Audience: </a:t>
            </a:r>
            <a:r>
              <a:rPr lang="en-GB" sz="1200" dirty="0" smtClean="0"/>
              <a:t>Teaching Staff, Research students, undergraduates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>Problems: </a:t>
            </a:r>
            <a:r>
              <a:rPr lang="en-GB" sz="1200" dirty="0" smtClean="0">
                <a:ea typeface="Calibri" pitchFamily="34" charset="0"/>
                <a:cs typeface="Times New Roman" pitchFamily="18" charset="0"/>
              </a:rPr>
              <a:t>YouTube </a:t>
            </a:r>
            <a:r>
              <a:rPr lang="en-GB" sz="1200" dirty="0" err="1" smtClean="0">
                <a:ea typeface="Calibri" pitchFamily="34" charset="0"/>
                <a:cs typeface="Times New Roman" pitchFamily="18" charset="0"/>
              </a:rPr>
              <a:t>Edu</a:t>
            </a:r>
            <a:r>
              <a:rPr lang="en-GB" sz="1200" dirty="0" smtClean="0">
                <a:ea typeface="Calibri" pitchFamily="34" charset="0"/>
                <a:cs typeface="Times New Roman" pitchFamily="18" charset="0"/>
              </a:rPr>
              <a:t> too similar? But not open and difficult to search.</a:t>
            </a:r>
            <a:r>
              <a:rPr lang="en-GB" sz="1200" baseline="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cs typeface="Times New Roman" pitchFamily="18" charset="0"/>
              </a:rPr>
              <a:t>Not enough videos? Limited</a:t>
            </a:r>
            <a:endParaRPr lang="en-GB" sz="1200" dirty="0" smtClean="0"/>
          </a:p>
          <a:p>
            <a:endParaRPr lang="en-US" dirty="0" smtClean="0"/>
          </a:p>
          <a:p>
            <a:r>
              <a:rPr lang="en-US" b="1" dirty="0" smtClean="0"/>
              <a:t>2. METHODS GATEWAY</a:t>
            </a:r>
          </a:p>
          <a:p>
            <a:pPr marL="342900" indent="-342900"/>
            <a:r>
              <a:rPr lang="en-US" sz="1200" b="1" dirty="0" smtClean="0"/>
              <a:t>Proposal: </a:t>
            </a:r>
            <a:r>
              <a:rPr lang="en-US" sz="1200" dirty="0" smtClean="0"/>
              <a:t>To provide a proof of concept for a methods portal that links to resources. Links to websites offering OERs.</a:t>
            </a:r>
            <a:r>
              <a:rPr lang="en-US" sz="1200" baseline="0" dirty="0" smtClean="0"/>
              <a:t> </a:t>
            </a:r>
            <a:r>
              <a:rPr lang="en-US" sz="1200" dirty="0" err="1" smtClean="0"/>
              <a:t>Organised</a:t>
            </a:r>
            <a:r>
              <a:rPr lang="en-US" sz="1200" dirty="0" smtClean="0"/>
              <a:t> by tabs, able to filter resources</a:t>
            </a:r>
          </a:p>
          <a:p>
            <a:pPr marL="342900" indent="-342900"/>
            <a:r>
              <a:rPr lang="en-US" sz="1200" dirty="0" smtClean="0"/>
              <a:t>Clear description, author, date, type of resource. Emphasis on presentation, usability</a:t>
            </a:r>
          </a:p>
          <a:p>
            <a:pPr marL="342900" indent="-342900"/>
            <a:r>
              <a:rPr lang="en-GB" sz="1200" b="1" dirty="0" smtClean="0"/>
              <a:t>Target Audience: </a:t>
            </a:r>
            <a:r>
              <a:rPr lang="en-GB" sz="1200" dirty="0" smtClean="0"/>
              <a:t>Teaching Staff, Research students </a:t>
            </a:r>
          </a:p>
          <a:p>
            <a:pPr marL="342900" indent="-342900"/>
            <a:r>
              <a:rPr lang="en-US" sz="1200" b="1" dirty="0" smtClean="0"/>
              <a:t>Problems: </a:t>
            </a:r>
            <a:r>
              <a:rPr lang="en-US" sz="1200" dirty="0" smtClean="0"/>
              <a:t>Too many problems associated with portals. How does it connect to existing OER repositories? General dislike expressed of ‘lists of lists’. Difficult to incorporate Web2 elements</a:t>
            </a:r>
          </a:p>
          <a:p>
            <a:endParaRPr lang="en-US" dirty="0" smtClean="0"/>
          </a:p>
          <a:p>
            <a:pPr marL="342900" indent="-342900"/>
            <a:r>
              <a:rPr lang="en-US" b="1" dirty="0" smtClean="0"/>
              <a:t>3. ‘EXAMPLES</a:t>
            </a:r>
            <a:r>
              <a:rPr lang="en-US" b="1" baseline="0" dirty="0" smtClean="0"/>
              <a:t> RESOURCE’</a:t>
            </a:r>
            <a:endParaRPr lang="en-US" b="1" dirty="0" smtClean="0"/>
          </a:p>
          <a:p>
            <a:pPr marL="342900" indent="-342900"/>
            <a:r>
              <a:rPr lang="en-US" b="1" dirty="0" smtClean="0"/>
              <a:t>Proposal: </a:t>
            </a:r>
            <a:r>
              <a:rPr lang="en-US" dirty="0" smtClean="0"/>
              <a:t>A web based resource that links to practical examples and case studies within social science methods. A narrower version of the Gateway model? Might be possible to incorporate Web2 elements</a:t>
            </a:r>
          </a:p>
          <a:p>
            <a:pPr marL="342900" indent="-342900"/>
            <a:r>
              <a:rPr lang="en-GB" b="1" dirty="0" smtClean="0"/>
              <a:t>Target Audience:</a:t>
            </a:r>
            <a:r>
              <a:rPr lang="en-GB" dirty="0" smtClean="0"/>
              <a:t> Beginning Teaching Staff, Teaching Staff</a:t>
            </a:r>
          </a:p>
          <a:p>
            <a:pPr marL="342900" indent="-342900"/>
            <a:r>
              <a:rPr lang="en-US" b="1" dirty="0" smtClean="0"/>
              <a:t>Problems: </a:t>
            </a:r>
            <a:r>
              <a:rPr lang="en-US" b="0" dirty="0" smtClean="0"/>
              <a:t>Defining</a:t>
            </a:r>
            <a:r>
              <a:rPr lang="en-US" b="0" baseline="0" dirty="0" smtClean="0"/>
              <a:t> and f</a:t>
            </a:r>
            <a:r>
              <a:rPr lang="en-US" dirty="0" smtClean="0"/>
              <a:t>inding this sort of resource. Do these examples exist?</a:t>
            </a:r>
          </a:p>
          <a:p>
            <a:endParaRPr lang="en-US" dirty="0" smtClean="0"/>
          </a:p>
          <a:p>
            <a:r>
              <a:rPr lang="en-US" b="1" dirty="0" smtClean="0"/>
              <a:t>4. Methods</a:t>
            </a:r>
            <a:r>
              <a:rPr lang="en-US" b="1" baseline="0" dirty="0" smtClean="0"/>
              <a:t> Review Blog/Website</a:t>
            </a:r>
            <a:endParaRPr lang="en-US" b="1" dirty="0" smtClean="0"/>
          </a:p>
          <a:p>
            <a:r>
              <a:rPr lang="en-GB" sz="1200" b="1" dirty="0" smtClean="0"/>
              <a:t>Proposal:</a:t>
            </a:r>
            <a:r>
              <a:rPr lang="en-GB" sz="1200" dirty="0" smtClean="0"/>
              <a:t> A WordPress site that connects general topics associated with Methods with OER Collections. Website</a:t>
            </a:r>
            <a:r>
              <a:rPr lang="en-GB" sz="1200" baseline="0" dirty="0" smtClean="0"/>
              <a:t> to focus on reviewing OER resources. Incorporate Web3 elements like Amazon’s ‘</a:t>
            </a:r>
            <a:r>
              <a:rPr lang="en-GB" sz="1200" baseline="0" dirty="0" err="1" smtClean="0"/>
              <a:t>listmania</a:t>
            </a:r>
            <a:r>
              <a:rPr lang="en-GB" sz="1200" baseline="0" dirty="0" smtClean="0"/>
              <a:t>’, ‘featured video’.</a:t>
            </a:r>
            <a:r>
              <a:rPr lang="en-GB" sz="1200" dirty="0" smtClean="0"/>
              <a:t> Include links</a:t>
            </a:r>
            <a:r>
              <a:rPr lang="en-GB" sz="1200" baseline="0" dirty="0" smtClean="0"/>
              <a:t> to OER resources through use of Xpert, Jorum widget, OER Recommender. Use blog to encourage reviews of OERs which would </a:t>
            </a:r>
            <a:r>
              <a:rPr lang="en-GB" sz="1200" baseline="0" dirty="0" err="1" smtClean="0"/>
              <a:t>contibute</a:t>
            </a:r>
            <a:r>
              <a:rPr lang="en-GB" sz="1200" baseline="0" dirty="0" smtClean="0"/>
              <a:t> to building of larger set of recommended resources</a:t>
            </a:r>
            <a:endParaRPr lang="en-GB" sz="1200" dirty="0" smtClean="0"/>
          </a:p>
          <a:p>
            <a:r>
              <a:rPr lang="en-GB" sz="1200" b="1" dirty="0" smtClean="0"/>
              <a:t>Target Audience: </a:t>
            </a:r>
            <a:r>
              <a:rPr lang="en-GB" sz="1200" dirty="0" smtClean="0"/>
              <a:t>Beginning Teaching Staff, Research students </a:t>
            </a:r>
          </a:p>
          <a:p>
            <a:r>
              <a:rPr lang="en-US" sz="1200" b="1" dirty="0" smtClean="0"/>
              <a:t>Problems:</a:t>
            </a:r>
            <a:r>
              <a:rPr lang="en-GB" sz="1200" dirty="0" smtClean="0"/>
              <a:t> Who contributes to it and maintains it?</a:t>
            </a:r>
            <a:r>
              <a:rPr lang="en-GB" sz="1200" baseline="0" dirty="0" smtClean="0"/>
              <a:t> </a:t>
            </a:r>
            <a:r>
              <a:rPr lang="en-GB" sz="1200" dirty="0" smtClean="0"/>
              <a:t>Reliance on Xpert/Jorum widgets may not provide satisfactory search results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3036D-AD1E-4E77-B3B4-D4F768D219C6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331E2-BD34-41E7-9012-08FB5219D9AA}" type="datetime3">
              <a:rPr lang="en-GB" smtClean="0"/>
              <a:pPr/>
              <a:t>May 17, 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4DD-7030-4F98-A900-773179700FB0}" type="datetime3">
              <a:rPr lang="en-GB" smtClean="0"/>
              <a:pPr/>
              <a:t>May 17, 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04331-EFBA-4AEF-8583-25A169FC2BF8}" type="datetime3">
              <a:rPr lang="en-GB" smtClean="0"/>
              <a:pPr/>
              <a:t>May 17, 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1DE0-D5E3-470A-B5E9-6106559B4385}" type="datetime3">
              <a:rPr lang="en-GB" smtClean="0"/>
              <a:pPr/>
              <a:t>May 17, 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09A1-4953-4F11-B838-C5B7E6497A54}" type="datetime3">
              <a:rPr lang="en-GB" smtClean="0"/>
              <a:pPr/>
              <a:t>May 17, 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C8DA-8306-4B79-A5EC-D048D4CF4CB9}" type="datetime3">
              <a:rPr lang="en-GB" smtClean="0"/>
              <a:pPr/>
              <a:t>May 17, 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B71D-2404-44E9-A511-3265D6B564E3}" type="datetime3">
              <a:rPr lang="en-GB" smtClean="0"/>
              <a:pPr/>
              <a:t>May 17, 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FC40-EE7B-484E-88A4-FCD685A56391}" type="datetime3">
              <a:rPr lang="en-GB" smtClean="0"/>
              <a:pPr/>
              <a:t>May 17, 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1F04-6112-4FED-A734-C6F2C59748E0}" type="datetime3">
              <a:rPr lang="en-GB" smtClean="0"/>
              <a:pPr/>
              <a:t>May 17, 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CA7-F34F-4185-8EAE-04CED034FB76}" type="datetime3">
              <a:rPr lang="en-GB" smtClean="0"/>
              <a:pPr/>
              <a:t>May 17, 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C35-86BC-41FC-A007-E98F044533C8}" type="datetime3">
              <a:rPr lang="en-GB" smtClean="0"/>
              <a:pPr/>
              <a:t>May 17, 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12691F-662C-4814-9595-C8546E8755F9}" type="datetime3">
              <a:rPr lang="en-GB" smtClean="0"/>
              <a:pPr/>
              <a:t>May 17, 11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an OER Resource for Methods Teaching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Isabelle Brent: C-SAP (Higher Education Academy Subject Centre for Sociology, Anthropology and Politics)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013176"/>
            <a:ext cx="2520280" cy="104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ttribution-Noncommercial-Share Alike 2.0 UK: England &amp; Wal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40500"/>
            <a:ext cx="90011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764704"/>
            <a:ext cx="51125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chemeClr val="tx2"/>
                </a:solidFill>
                <a:latin typeface="+mj-lt"/>
              </a:rPr>
              <a:t>Blog Elements: Front Page Page</a:t>
            </a:r>
            <a:endParaRPr lang="en-GB" sz="35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3568" y="1484784"/>
            <a:ext cx="3312368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Resource Review</a:t>
            </a:r>
            <a:endParaRPr lang="en-GB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683568" y="4941168"/>
            <a:ext cx="331236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Student Review</a:t>
            </a:r>
            <a:endParaRPr lang="en-GB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4211960" y="1484784"/>
            <a:ext cx="2016224" cy="273630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Cloud Tag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4211960" y="4437112"/>
            <a:ext cx="2016224" cy="20882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Events</a:t>
            </a:r>
            <a:endParaRPr lang="en-GB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6516216" y="4509120"/>
            <a:ext cx="2016224" cy="93610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Xpert</a:t>
            </a:r>
            <a:r>
              <a:rPr lang="en-US" dirty="0" smtClean="0"/>
              <a:t>/Jorum/Google Custom search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16216" y="1484784"/>
            <a:ext cx="2016224" cy="20882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Video of the Week</a:t>
            </a:r>
            <a:endParaRPr lang="en-GB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6516216" y="5661248"/>
            <a:ext cx="2016224" cy="79208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OER Recommender</a:t>
            </a:r>
            <a:endParaRPr lang="en-GB" sz="20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10</a:t>
            </a:fld>
            <a:endParaRPr kumimoji="0" lang="en-US"/>
          </a:p>
        </p:txBody>
      </p:sp>
      <p:pic>
        <p:nvPicPr>
          <p:cNvPr id="11" name="Picture 10" descr="Attribution-Noncommercial-Share Alike 2.0 UK: England &amp; Wa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40500"/>
            <a:ext cx="90011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Current Challenges &amp; Questions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29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Identification of videos</a:t>
            </a:r>
          </a:p>
          <a:p>
            <a:r>
              <a:rPr lang="en-US" sz="3200" dirty="0" smtClean="0"/>
              <a:t>Refinement of search widgets</a:t>
            </a:r>
          </a:p>
          <a:p>
            <a:r>
              <a:rPr lang="en-US" sz="3200" dirty="0" smtClean="0"/>
              <a:t>Web 2 features?</a:t>
            </a:r>
          </a:p>
          <a:p>
            <a:r>
              <a:rPr lang="en-US" sz="3200" dirty="0" smtClean="0"/>
              <a:t>Meta-data</a:t>
            </a:r>
          </a:p>
          <a:p>
            <a:pPr>
              <a:buNone/>
            </a:pP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11</a:t>
            </a:fld>
            <a:endParaRPr kumimoji="0" lang="en-US"/>
          </a:p>
        </p:txBody>
      </p:sp>
      <p:pic>
        <p:nvPicPr>
          <p:cNvPr id="5" name="Picture 4" descr="Attribution-Noncommercial-Share Alike 2.0 UK: England &amp; Wa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40500"/>
            <a:ext cx="90011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Project Overview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objective: to improve the discoverability of OER materials to support research methods teaching</a:t>
            </a:r>
          </a:p>
          <a:p>
            <a:r>
              <a:rPr lang="en-US" dirty="0" smtClean="0"/>
              <a:t>Project is divided into two parts:</a:t>
            </a:r>
          </a:p>
          <a:p>
            <a:pPr>
              <a:buNone/>
            </a:pPr>
            <a:r>
              <a:rPr lang="en-US" dirty="0" smtClean="0"/>
              <a:t>		1. Exploring how teaching staff search and use 	methods resources through:</a:t>
            </a:r>
            <a:endParaRPr lang="en-GB" dirty="0" smtClean="0"/>
          </a:p>
          <a:p>
            <a:pPr lvl="4"/>
            <a:r>
              <a:rPr lang="en-US" sz="2400" dirty="0" smtClean="0"/>
              <a:t>Survey of practices</a:t>
            </a:r>
          </a:p>
          <a:p>
            <a:pPr lvl="4"/>
            <a:r>
              <a:rPr lang="en-US" sz="2400" dirty="0" smtClean="0"/>
              <a:t>Expert workshop</a:t>
            </a:r>
          </a:p>
          <a:p>
            <a:pPr>
              <a:buNone/>
            </a:pPr>
            <a:r>
              <a:rPr lang="en-US" dirty="0" smtClean="0"/>
              <a:t>		2. Development of Front End which incorporates 	elements identified as important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Attribution-Noncommercial-Share Alike 2.0 UK: England &amp; Wa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40500"/>
            <a:ext cx="90011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Survey Key Findings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Autofit/>
          </a:bodyPr>
          <a:lstStyle/>
          <a:p>
            <a:r>
              <a:rPr lang="en-US" sz="2400" dirty="0" smtClean="0"/>
              <a:t>Most people make specific searches for resources rather than engage in general searches on an ongoing basis</a:t>
            </a:r>
          </a:p>
          <a:p>
            <a:r>
              <a:rPr lang="en-US" sz="2400" dirty="0" smtClean="0"/>
              <a:t>Who created the resource is important </a:t>
            </a:r>
          </a:p>
          <a:p>
            <a:r>
              <a:rPr lang="en-US" sz="2400" dirty="0" smtClean="0"/>
              <a:t>Knowing the disciplinary context of a learning resource is useful</a:t>
            </a:r>
          </a:p>
          <a:p>
            <a:r>
              <a:rPr lang="en-US" sz="2400" dirty="0" smtClean="0"/>
              <a:t>Quality is more important than format</a:t>
            </a:r>
          </a:p>
          <a:p>
            <a:r>
              <a:rPr lang="en-US" sz="2400" dirty="0" smtClean="0"/>
              <a:t>Mixed views on user ratings</a:t>
            </a:r>
          </a:p>
          <a:p>
            <a:r>
              <a:rPr lang="en-US" sz="2400" dirty="0" smtClean="0"/>
              <a:t>Copyright not regarded as important if used for educational purposes</a:t>
            </a:r>
          </a:p>
          <a:p>
            <a:r>
              <a:rPr lang="en-US" sz="2400" dirty="0" smtClean="0"/>
              <a:t>Most popular sites are Google, Google Scholar, YouTube and Wikipedia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</a:t>
            </a:fld>
            <a:endParaRPr kumimoji="0" lang="en-US"/>
          </a:p>
        </p:txBody>
      </p:sp>
      <p:pic>
        <p:nvPicPr>
          <p:cNvPr id="5" name="Picture 4" descr="Attribution-Noncommercial-Share Alike 2.0 UK: England &amp; Wa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40500"/>
            <a:ext cx="90011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836712"/>
            <a:ext cx="85689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 </a:t>
            </a:r>
            <a:r>
              <a:rPr lang="en-US" sz="3500" b="1" dirty="0" smtClean="0">
                <a:solidFill>
                  <a:schemeClr val="tx2"/>
                </a:solidFill>
                <a:latin typeface="+mj-lt"/>
              </a:rPr>
              <a:t>Sites used most often to search for resources</a:t>
            </a:r>
            <a:endParaRPr lang="en-GB" sz="35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79512" y="1556792"/>
          <a:ext cx="561760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229200"/>
            <a:ext cx="2736305" cy="10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2924944"/>
            <a:ext cx="1872208" cy="132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4293096"/>
            <a:ext cx="1080120" cy="103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4869160"/>
            <a:ext cx="121613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5733256"/>
            <a:ext cx="1944215" cy="56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0152" y="1916832"/>
            <a:ext cx="26289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Attribution-Noncommercial-Share Alike 2.0 UK: England &amp; Wale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540500"/>
            <a:ext cx="90011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202" y="8367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Key Findings of Expert Workshop and </a:t>
            </a:r>
            <a:br>
              <a:rPr lang="en-US" sz="4000" b="1" dirty="0" smtClean="0"/>
            </a:br>
            <a:r>
              <a:rPr lang="en-US" sz="4000" b="1" dirty="0" smtClean="0"/>
              <a:t>User-Testing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056" y="2078821"/>
            <a:ext cx="4038600" cy="443484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sz="3100" b="1" dirty="0" smtClean="0">
                <a:solidFill>
                  <a:schemeClr val="tx2"/>
                </a:solidFill>
                <a:latin typeface="+mj-lt"/>
              </a:rPr>
              <a:t>Workshop</a:t>
            </a:r>
          </a:p>
          <a:p>
            <a:pPr algn="ctr">
              <a:buNone/>
            </a:pPr>
            <a:endParaRPr lang="en-US" sz="1600" b="1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sz="2800" dirty="0" smtClean="0"/>
              <a:t>Trust key issue – people prefer in-house or resources from known universities (or publishers)</a:t>
            </a:r>
          </a:p>
          <a:p>
            <a:r>
              <a:rPr lang="en-US" sz="2800" dirty="0" smtClean="0"/>
              <a:t>Own data sets preferred for teaching methods</a:t>
            </a:r>
          </a:p>
          <a:p>
            <a:r>
              <a:rPr lang="en-US" sz="2800" dirty="0" smtClean="0"/>
              <a:t>Licensing not seen as an issue within academic institutions</a:t>
            </a:r>
          </a:p>
          <a:p>
            <a:r>
              <a:rPr lang="en-US" sz="2800" dirty="0" smtClean="0"/>
              <a:t>Disciplinary origin of resources less relevant than using examples that connect to students</a:t>
            </a:r>
          </a:p>
          <a:p>
            <a:r>
              <a:rPr lang="en-US" sz="2800" dirty="0" smtClean="0"/>
              <a:t>Most participants not keen to submit OERs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2105660"/>
            <a:ext cx="4186808" cy="443484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sz="3100" b="1" dirty="0" smtClean="0">
                <a:solidFill>
                  <a:schemeClr val="tx2"/>
                </a:solidFill>
              </a:rPr>
              <a:t>User-Testing</a:t>
            </a:r>
          </a:p>
          <a:p>
            <a:pPr algn="ctr">
              <a:buNone/>
            </a:pPr>
            <a:endParaRPr lang="en-US" sz="1600" b="1" dirty="0" smtClean="0">
              <a:solidFill>
                <a:schemeClr val="tx2"/>
              </a:solidFill>
            </a:endParaRPr>
          </a:p>
          <a:p>
            <a:r>
              <a:rPr lang="en-US" sz="2900" dirty="0" smtClean="0"/>
              <a:t>User problems with all OER sites   </a:t>
            </a:r>
          </a:p>
          <a:p>
            <a:r>
              <a:rPr lang="en-US" sz="2900" dirty="0" smtClean="0"/>
              <a:t>Number of irrelevant results weakened trust</a:t>
            </a:r>
          </a:p>
          <a:p>
            <a:r>
              <a:rPr lang="en-US" sz="2900" dirty="0" smtClean="0"/>
              <a:t>Presentation of sites was confusing</a:t>
            </a:r>
          </a:p>
          <a:p>
            <a:r>
              <a:rPr lang="en-US" sz="2900" dirty="0" smtClean="0"/>
              <a:t>Not enough information given about resource author etc.</a:t>
            </a:r>
          </a:p>
          <a:p>
            <a:r>
              <a:rPr lang="en-US" sz="2900" dirty="0" smtClean="0"/>
              <a:t>Slow download time of resource plus additional barriers</a:t>
            </a:r>
          </a:p>
          <a:p>
            <a:r>
              <a:rPr lang="en-US" sz="2900" dirty="0" smtClean="0"/>
              <a:t>Usefulness of teaching exercises questioned</a:t>
            </a:r>
          </a:p>
          <a:p>
            <a:r>
              <a:rPr lang="en-US" sz="2800" dirty="0" smtClean="0"/>
              <a:t>Google considered more effective for finding resources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</a:t>
            </a:fld>
            <a:endParaRPr kumimoji="0" lang="en-US"/>
          </a:p>
        </p:txBody>
      </p:sp>
      <p:pic>
        <p:nvPicPr>
          <p:cNvPr id="6" name="Picture 5" descr="Attribution-Noncommercial-Share Alike 2.0 UK: England &amp; Wa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40500"/>
            <a:ext cx="90011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3" name="TextBox 2"/>
          <p:cNvSpPr txBox="1"/>
          <p:nvPr/>
        </p:nvSpPr>
        <p:spPr>
          <a:xfrm>
            <a:off x="683568" y="692696"/>
            <a:ext cx="784887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+mj-lt"/>
              </a:rPr>
              <a:t>Search Criteria Identified</a:t>
            </a:r>
          </a:p>
          <a:p>
            <a:endParaRPr lang="en-GB" dirty="0" smtClean="0"/>
          </a:p>
          <a:p>
            <a:r>
              <a:rPr lang="en-GB" sz="2800" b="1" dirty="0" smtClean="0"/>
              <a:t>Ways of searching</a:t>
            </a:r>
          </a:p>
          <a:p>
            <a:pPr lvl="0"/>
            <a:r>
              <a:rPr lang="en-GB" sz="2800" dirty="0" smtClean="0"/>
              <a:t>Tags, Topic, theme, keyword, </a:t>
            </a:r>
          </a:p>
          <a:p>
            <a:r>
              <a:rPr lang="en-GB" sz="2800" dirty="0" smtClean="0"/>
              <a:t>Subject or method</a:t>
            </a:r>
          </a:p>
          <a:p>
            <a:endParaRPr lang="en-GB" b="1" dirty="0" smtClean="0"/>
          </a:p>
          <a:p>
            <a:r>
              <a:rPr lang="en-GB" sz="2800" b="1" dirty="0" smtClean="0"/>
              <a:t>Classification of resources</a:t>
            </a:r>
          </a:p>
          <a:p>
            <a:pPr lvl="0"/>
            <a:r>
              <a:rPr lang="en-GB" sz="2800" dirty="0" smtClean="0"/>
              <a:t>Theoretical, historical, case study, materials, data-sets, module outlines, seminar plans </a:t>
            </a:r>
          </a:p>
          <a:p>
            <a:r>
              <a:rPr lang="en-GB" dirty="0" smtClean="0"/>
              <a:t> </a:t>
            </a:r>
          </a:p>
          <a:p>
            <a:r>
              <a:rPr lang="en-GB" sz="2800" b="1" dirty="0" smtClean="0"/>
              <a:t>Other criteria</a:t>
            </a:r>
          </a:p>
          <a:p>
            <a:pPr lvl="0"/>
            <a:r>
              <a:rPr lang="en-US" sz="2800" dirty="0" smtClean="0"/>
              <a:t>Usability, Recommendation from a trusted source, P</a:t>
            </a:r>
            <a:r>
              <a:rPr lang="en-GB" sz="2800" dirty="0" err="1" smtClean="0"/>
              <a:t>opularity</a:t>
            </a:r>
            <a:r>
              <a:rPr lang="en-GB" sz="2800" dirty="0" smtClean="0"/>
              <a:t> index, Up to date, Easy to download, Clear licensing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Suggestions for a Front-End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‘Gateway’ of vetted materials – single search box like Google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Case studies’ (or practical examples that support methods)</a:t>
            </a:r>
            <a:endParaRPr lang="en-GB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Videos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Web2 features (Amazon style recommendations, ‘</a:t>
            </a:r>
            <a:r>
              <a:rPr lang="en-GB" sz="3200" dirty="0" err="1" smtClean="0"/>
              <a:t>listmania</a:t>
            </a:r>
            <a:r>
              <a:rPr lang="en-GB" sz="3200" dirty="0" smtClean="0"/>
              <a:t>’ ‘readers also bought’, Facebook page, blog)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Resources for comparing different methods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5" name="Picture 4" descr="Attribution-Noncommercial-Share Alike 2.0 UK: England &amp; Wa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40500"/>
            <a:ext cx="90011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8</a:t>
            </a:fld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8385373" cy="208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1" y="3721280"/>
            <a:ext cx="8528496" cy="286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052736"/>
            <a:ext cx="792088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+mj-lt"/>
              </a:rPr>
              <a:t>Four Ideas for a Front-End</a:t>
            </a:r>
          </a:p>
          <a:p>
            <a:endParaRPr lang="en-US" dirty="0" smtClean="0"/>
          </a:p>
          <a:p>
            <a:r>
              <a:rPr lang="en-US" sz="3200" dirty="0" smtClean="0"/>
              <a:t>Drawing on the key themes that have emerged four proposals for discussion are suggested:</a:t>
            </a:r>
          </a:p>
          <a:p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Video Resource</a:t>
            </a:r>
          </a:p>
          <a:p>
            <a:pPr marL="342900" indent="-342900">
              <a:buFontTx/>
              <a:buAutoNum type="arabicPeriod"/>
            </a:pPr>
            <a:r>
              <a:rPr lang="en-US" sz="3200" dirty="0" smtClean="0"/>
              <a:t>Methods Gateway</a:t>
            </a:r>
            <a:endParaRPr lang="en-GB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‘Examples’ Resource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Blog/Website Resource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9</a:t>
            </a:fld>
            <a:endParaRPr kumimoji="0" lang="en-US"/>
          </a:p>
        </p:txBody>
      </p:sp>
      <p:pic>
        <p:nvPicPr>
          <p:cNvPr id="7" name="Picture 6" descr="Attribution-Noncommercial-Share Alike 2.0 UK: England &amp; Wa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40500"/>
            <a:ext cx="90011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1094</TotalTime>
  <Words>1563</Words>
  <Application>Microsoft Office PowerPoint</Application>
  <PresentationFormat>On-screen Show (4:3)</PresentationFormat>
  <Paragraphs>184</Paragraphs>
  <Slides>11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Developing an OER Resource for Methods Teaching</vt:lpstr>
      <vt:lpstr>Project Overview</vt:lpstr>
      <vt:lpstr>Survey Key Findings</vt:lpstr>
      <vt:lpstr>Slide 4</vt:lpstr>
      <vt:lpstr>Key Findings of Expert Workshop and  User-Testing</vt:lpstr>
      <vt:lpstr>Slide 6</vt:lpstr>
      <vt:lpstr>Suggestions for a Front-End</vt:lpstr>
      <vt:lpstr>Slide 8</vt:lpstr>
      <vt:lpstr>Slide 9</vt:lpstr>
      <vt:lpstr>Slide 10</vt:lpstr>
      <vt:lpstr>Current Challenges &amp; Questions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C-SAP Collections Project</dc:title>
  <dc:creator>Isabelle</dc:creator>
  <cp:lastModifiedBy>Dawn Leeder</cp:lastModifiedBy>
  <cp:revision>126</cp:revision>
  <dcterms:created xsi:type="dcterms:W3CDTF">2011-05-17T07:36:45Z</dcterms:created>
  <dcterms:modified xsi:type="dcterms:W3CDTF">2011-05-17T07:37:44Z</dcterms:modified>
</cp:coreProperties>
</file>