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02" r:id="rId2"/>
    <p:sldId id="262" r:id="rId3"/>
    <p:sldId id="299" r:id="rId4"/>
    <p:sldId id="281" r:id="rId5"/>
    <p:sldId id="278" r:id="rId6"/>
    <p:sldId id="263" r:id="rId7"/>
    <p:sldId id="283" r:id="rId8"/>
    <p:sldId id="284" r:id="rId9"/>
    <p:sldId id="296" r:id="rId10"/>
    <p:sldId id="286" r:id="rId11"/>
    <p:sldId id="293" r:id="rId12"/>
    <p:sldId id="285" r:id="rId13"/>
    <p:sldId id="297" r:id="rId14"/>
    <p:sldId id="288" r:id="rId15"/>
    <p:sldId id="290" r:id="rId16"/>
    <p:sldId id="291" r:id="rId17"/>
    <p:sldId id="294" r:id="rId18"/>
    <p:sldId id="295" r:id="rId19"/>
    <p:sldId id="304" r:id="rId20"/>
    <p:sldId id="258" r:id="rId21"/>
    <p:sldId id="271" r:id="rId22"/>
    <p:sldId id="268" r:id="rId23"/>
    <p:sldId id="269" r:id="rId24"/>
    <p:sldId id="270" r:id="rId25"/>
    <p:sldId id="267" r:id="rId26"/>
    <p:sldId id="300" r:id="rId27"/>
  </p:sldIdLst>
  <p:sldSz cx="9144000" cy="6858000" type="screen4x3"/>
  <p:notesSz cx="6669088"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777777"/>
    <a:srgbClr val="9393FF"/>
    <a:srgbClr val="6666FF"/>
    <a:srgbClr val="66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62898" autoAdjust="0"/>
  </p:normalViewPr>
  <p:slideViewPr>
    <p:cSldViewPr>
      <p:cViewPr varScale="1">
        <p:scale>
          <a:sx n="44" d="100"/>
          <a:sy n="44" d="100"/>
        </p:scale>
        <p:origin x="-213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F1D5975-CABA-476B-8638-6E6576C4D3ED}" type="datetimeFigureOut">
              <a:rPr lang="en-GB"/>
              <a:pPr>
                <a:defRPr/>
              </a:pPr>
              <a:t>13/05/2011</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66750" y="4714875"/>
            <a:ext cx="5335588"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778250" y="9428163"/>
            <a:ext cx="288925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0756BAB-9838-4B71-8AC0-B3AC4DBBCCD7}"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buFontTx/>
              <a:buNone/>
            </a:pPr>
            <a:endParaRPr lang="en-GB" dirty="0"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D9743C-B283-4CB8-9EBA-2AC7D6AA450E}" type="slidenum">
              <a:rPr lang="en-GB"/>
              <a:pPr fontAlgn="base">
                <a:spcBef>
                  <a:spcPct val="0"/>
                </a:spcBef>
                <a:spcAft>
                  <a:spcPct val="0"/>
                </a:spcAft>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p:spPr>
      </p:sp>
      <p:sp>
        <p:nvSpPr>
          <p:cNvPr id="3379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r>
              <a:rPr lang="en-GB" sz="800" dirty="0" smtClean="0"/>
              <a:t>How does the dynamic part work?</a:t>
            </a:r>
          </a:p>
          <a:p>
            <a:pPr eaLnBrk="1" hangingPunct="1">
              <a:lnSpc>
                <a:spcPct val="80000"/>
              </a:lnSpc>
            </a:pPr>
            <a:endParaRPr lang="en-GB" sz="800" dirty="0" smtClean="0"/>
          </a:p>
          <a:p>
            <a:pPr lvl="1" eaLnBrk="1" hangingPunct="1">
              <a:lnSpc>
                <a:spcPct val="80000"/>
              </a:lnSpc>
              <a:buFontTx/>
              <a:buChar char="•"/>
            </a:pPr>
            <a:r>
              <a:rPr lang="en-GB" sz="800" dirty="0" smtClean="0"/>
              <a:t>Titles, descriptions and keywords from open </a:t>
            </a:r>
            <a:r>
              <a:rPr lang="en-GB" sz="800" dirty="0" err="1" smtClean="0"/>
              <a:t>repositorys</a:t>
            </a:r>
            <a:r>
              <a:rPr lang="en-GB" sz="800" baseline="0" dirty="0" smtClean="0"/>
              <a:t> </a:t>
            </a:r>
            <a:r>
              <a:rPr lang="en-GB" sz="800" dirty="0" smtClean="0"/>
              <a:t>are searched for fieldwork related terms</a:t>
            </a:r>
          </a:p>
          <a:p>
            <a:pPr lvl="1" eaLnBrk="1" hangingPunct="1">
              <a:lnSpc>
                <a:spcPct val="80000"/>
              </a:lnSpc>
              <a:buFontTx/>
              <a:buChar char="•"/>
            </a:pPr>
            <a:r>
              <a:rPr lang="en-GB" sz="800" dirty="0" smtClean="0"/>
              <a:t>Once these are identified a location is scanned for – if it finds one the resource is added to the collection and placed on the map </a:t>
            </a:r>
          </a:p>
          <a:p>
            <a:pPr lvl="1" eaLnBrk="1" hangingPunct="1">
              <a:lnSpc>
                <a:spcPct val="80000"/>
              </a:lnSpc>
              <a:buFontTx/>
              <a:buChar char="•"/>
            </a:pPr>
            <a:r>
              <a:rPr lang="en-GB" sz="800" dirty="0" smtClean="0"/>
              <a:t>If there is no “place” associated with a resource then it does not appear on the map but is still added to the collection that can searched e.g. free text search </a:t>
            </a:r>
          </a:p>
          <a:p>
            <a:pPr eaLnBrk="1" hangingPunct="1">
              <a:lnSpc>
                <a:spcPct val="80000"/>
              </a:lnSpc>
            </a:pPr>
            <a:endParaRPr lang="en-US" sz="8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r>
              <a:rPr lang="en-GB" sz="800" smtClean="0"/>
              <a:t>Manual entry – allows collection other good educational resources that are not strictly OER. Cataloguer might have to establish coordinates, make judgements on aggregation of resources. In addition the human moderation / checking of resources identified by machine is necessary to ensure resources are relevant and in the right place.</a:t>
            </a:r>
          </a:p>
          <a:p>
            <a:pPr eaLnBrk="1" hangingPunct="1">
              <a:lnSpc>
                <a:spcPct val="80000"/>
              </a:lnSpc>
              <a:buFontTx/>
              <a:buChar char="-"/>
            </a:pPr>
            <a:endParaRPr lang="en-GB" sz="800" smtClean="0"/>
          </a:p>
          <a:p>
            <a:pPr eaLnBrk="1" hangingPunct="1">
              <a:lnSpc>
                <a:spcPct val="80000"/>
              </a:lnSpc>
            </a:pPr>
            <a:endParaRPr lang="en-US" sz="8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r>
              <a:rPr lang="en-US" sz="800" dirty="0" smtClean="0"/>
              <a:t>Discussion Points:</a:t>
            </a:r>
          </a:p>
          <a:p>
            <a:pPr eaLnBrk="1" hangingPunct="1">
              <a:lnSpc>
                <a:spcPct val="80000"/>
              </a:lnSpc>
            </a:pPr>
            <a:endParaRPr lang="en-US" sz="800" dirty="0" smtClean="0"/>
          </a:p>
          <a:p>
            <a:pPr eaLnBrk="1" hangingPunct="1">
              <a:lnSpc>
                <a:spcPct val="80000"/>
              </a:lnSpc>
              <a:buFontTx/>
              <a:buChar char="•"/>
            </a:pPr>
            <a:r>
              <a:rPr lang="en-US" sz="800" dirty="0" smtClean="0"/>
              <a:t>How a location is resolved for a resource</a:t>
            </a:r>
          </a:p>
          <a:p>
            <a:pPr eaLnBrk="1" hangingPunct="1">
              <a:lnSpc>
                <a:spcPct val="80000"/>
              </a:lnSpc>
              <a:buFontTx/>
              <a:buChar char="•"/>
            </a:pPr>
            <a:r>
              <a:rPr lang="en-US" sz="800" dirty="0" smtClean="0"/>
              <a:t>“</a:t>
            </a:r>
            <a:r>
              <a:rPr lang="en-US" sz="800" dirty="0" err="1" smtClean="0"/>
              <a:t>Openish</a:t>
            </a:r>
            <a:r>
              <a:rPr lang="en-US" sz="800" dirty="0" smtClean="0"/>
              <a:t>” resources</a:t>
            </a:r>
          </a:p>
          <a:p>
            <a:pPr eaLnBrk="1" hangingPunct="1">
              <a:lnSpc>
                <a:spcPct val="80000"/>
              </a:lnSpc>
              <a:buFontTx/>
              <a:buChar char="•"/>
            </a:pPr>
            <a:r>
              <a:rPr lang="en-US" sz="800" dirty="0" smtClean="0"/>
              <a:t>Sustainability of this work</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r>
              <a:rPr lang="en-GB" sz="800" dirty="0" smtClean="0"/>
              <a:t>This is Jorum RSS made</a:t>
            </a:r>
            <a:r>
              <a:rPr lang="en-GB" sz="800" baseline="0" dirty="0" smtClean="0"/>
              <a:t> up of titles and descriptions – we look for fieldwork terms to identify potential resources for the collection</a:t>
            </a:r>
            <a:endParaRPr lang="en-GB" sz="8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noFill/>
          <a:ln>
            <a:solidFill>
              <a:srgbClr val="000000"/>
            </a:solidFill>
            <a:miter lim="800000"/>
            <a:headEnd/>
            <a:tailEnd/>
          </a:ln>
        </p:spPr>
      </p:sp>
      <p:sp>
        <p:nvSpPr>
          <p:cNvPr id="43010"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80000"/>
              </a:lnSpc>
              <a:spcBef>
                <a:spcPct val="30000"/>
              </a:spcBef>
              <a:spcAft>
                <a:spcPct val="0"/>
              </a:spcAft>
              <a:buClrTx/>
              <a:buSzTx/>
              <a:buFontTx/>
              <a:buNone/>
              <a:tabLst/>
              <a:defRPr/>
            </a:pPr>
            <a:r>
              <a:rPr lang="en-GB" sz="800" dirty="0" smtClean="0"/>
              <a:t>If the description contains coordinates as decimal degrees in square brackets a</a:t>
            </a:r>
            <a:r>
              <a:rPr lang="en-GB" sz="800" baseline="0" dirty="0" smtClean="0"/>
              <a:t> pin can be placed exactly on the map in this position </a:t>
            </a:r>
            <a:r>
              <a:rPr lang="en-GB" sz="800" dirty="0" smtClean="0"/>
              <a:t>(as part of our community of practice work we ask colleagues to use decimal degrees in square brackets in their description if they put resources into an open repository). Decimal degrees for a location</a:t>
            </a:r>
            <a:r>
              <a:rPr lang="en-GB" sz="800" baseline="0" dirty="0" smtClean="0"/>
              <a:t> are </a:t>
            </a:r>
            <a:r>
              <a:rPr lang="en-GB" sz="800" dirty="0" smtClean="0"/>
              <a:t>easily found by right clicking in </a:t>
            </a:r>
            <a:r>
              <a:rPr lang="en-GB" sz="800" dirty="0" err="1" smtClean="0"/>
              <a:t>GoogleMaps</a:t>
            </a:r>
            <a:r>
              <a:rPr lang="en-GB" sz="800" dirty="0" smtClean="0"/>
              <a:t> and selecting “What’s here?” – so this approach is accessible to</a:t>
            </a:r>
            <a:r>
              <a:rPr lang="en-GB" sz="800" baseline="0" dirty="0" smtClean="0"/>
              <a:t> contributors without a </a:t>
            </a:r>
            <a:r>
              <a:rPr lang="en-GB" sz="800" dirty="0" smtClean="0"/>
              <a:t>geospatial background.</a:t>
            </a:r>
          </a:p>
          <a:p>
            <a:pPr eaLnBrk="1" hangingPunct="1">
              <a:lnSpc>
                <a:spcPct val="80000"/>
              </a:lnSpc>
            </a:pPr>
            <a:endParaRPr lang="en-GB" sz="800" dirty="0" smtClean="0"/>
          </a:p>
          <a:p>
            <a:pPr eaLnBrk="1" hangingPunct="1">
              <a:lnSpc>
                <a:spcPct val="80000"/>
              </a:lnSpc>
            </a:pPr>
            <a:endParaRPr lang="en-GB" sz="800" dirty="0" smtClean="0"/>
          </a:p>
          <a:p>
            <a:pPr eaLnBrk="1" hangingPunct="1">
              <a:lnSpc>
                <a:spcPct val="80000"/>
              </a:lnSpc>
            </a:pPr>
            <a:endParaRPr lang="en-US" sz="8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TextEdit="1"/>
          </p:cNvSpPr>
          <p:nvPr>
            <p:ph type="sldImg"/>
          </p:nvPr>
        </p:nvSpPr>
        <p:spPr bwMode="auto">
          <a:noFill/>
          <a:ln>
            <a:solidFill>
              <a:srgbClr val="000000"/>
            </a:solidFill>
            <a:miter lim="800000"/>
            <a:headEnd/>
            <a:tailEnd/>
          </a:ln>
        </p:spPr>
      </p:sp>
      <p:sp>
        <p:nvSpPr>
          <p:cNvPr id="491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r>
              <a:rPr lang="en-GB" sz="800" dirty="0" smtClean="0"/>
              <a:t>If</a:t>
            </a:r>
            <a:r>
              <a:rPr lang="en-GB" sz="800" baseline="0" dirty="0" smtClean="0"/>
              <a:t> there are no coordinates available in the </a:t>
            </a:r>
            <a:r>
              <a:rPr lang="en-GB" sz="800" baseline="0" dirty="0" err="1" smtClean="0"/>
              <a:t>desciption</a:t>
            </a:r>
            <a:r>
              <a:rPr lang="en-GB" sz="800" baseline="0" dirty="0" smtClean="0"/>
              <a:t> then we can still resolve a location using </a:t>
            </a:r>
            <a:r>
              <a:rPr lang="en-GB" sz="800" baseline="0" dirty="0" err="1" smtClean="0"/>
              <a:t>ge</a:t>
            </a:r>
            <a:r>
              <a:rPr lang="en-GB" sz="800" dirty="0" err="1" smtClean="0"/>
              <a:t>oparsing</a:t>
            </a:r>
            <a:r>
              <a:rPr lang="en-GB" sz="800" dirty="0" smtClean="0"/>
              <a:t> </a:t>
            </a:r>
          </a:p>
          <a:p>
            <a:pPr eaLnBrk="1" hangingPunct="1">
              <a:lnSpc>
                <a:spcPct val="80000"/>
              </a:lnSpc>
            </a:pPr>
            <a:r>
              <a:rPr lang="en-GB" sz="800" dirty="0" smtClean="0"/>
              <a:t/>
            </a:r>
            <a:br>
              <a:rPr lang="en-GB" sz="800" dirty="0" smtClean="0"/>
            </a:br>
            <a:endParaRPr lang="en-US" sz="80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TextEdit="1"/>
          </p:cNvSpPr>
          <p:nvPr>
            <p:ph type="sldImg"/>
          </p:nvPr>
        </p:nvSpPr>
        <p:spPr bwMode="auto">
          <a:noFill/>
          <a:ln>
            <a:solidFill>
              <a:srgbClr val="000000"/>
            </a:solidFill>
            <a:miter lim="800000"/>
            <a:headEnd/>
            <a:tailEnd/>
          </a:ln>
        </p:spPr>
      </p:sp>
      <p:sp>
        <p:nvSpPr>
          <p:cNvPr id="5222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r>
              <a:rPr lang="en-GB" sz="800" dirty="0" smtClean="0"/>
              <a:t>What is </a:t>
            </a:r>
            <a:r>
              <a:rPr lang="en-GB" sz="800" dirty="0" err="1" smtClean="0"/>
              <a:t>geoparsing</a:t>
            </a:r>
            <a:r>
              <a:rPr lang="en-GB" sz="800" dirty="0" smtClean="0"/>
              <a:t>?</a:t>
            </a:r>
          </a:p>
          <a:p>
            <a:pPr eaLnBrk="1" hangingPunct="1">
              <a:lnSpc>
                <a:spcPct val="80000"/>
              </a:lnSpc>
            </a:pPr>
            <a:endParaRPr lang="en-GB" sz="800" dirty="0" smtClean="0"/>
          </a:p>
          <a:p>
            <a:pPr eaLnBrk="1" hangingPunct="1">
              <a:lnSpc>
                <a:spcPct val="80000"/>
              </a:lnSpc>
            </a:pPr>
            <a:r>
              <a:rPr lang="en-GB" sz="800" dirty="0" smtClean="0"/>
              <a:t>EDINA Unlock service is a </a:t>
            </a:r>
            <a:r>
              <a:rPr lang="en-GB" sz="800" dirty="0" err="1" smtClean="0"/>
              <a:t>geoparser</a:t>
            </a:r>
            <a:r>
              <a:rPr lang="en-GB" sz="800" dirty="0" smtClean="0"/>
              <a:t> and can analyse text for place names, rank what it finds and provide coordinates which can be placed on the map – clever: uses linguistic /semantic rules to identify text that is likely to be place names then looks up these place names in an online gazetteer to resolve coordinates. </a:t>
            </a:r>
            <a:r>
              <a:rPr lang="en-US" sz="800" dirty="0" smtClean="0"/>
              <a:t>These are ranked and we take the top ranked to be the location.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TextEdit="1"/>
          </p:cNvSpPr>
          <p:nvPr>
            <p:ph type="sldImg"/>
          </p:nvPr>
        </p:nvSpPr>
        <p:spPr bwMode="auto">
          <a:noFill/>
          <a:ln>
            <a:solidFill>
              <a:srgbClr val="000000"/>
            </a:solidFill>
            <a:miter lim="800000"/>
            <a:headEnd/>
            <a:tailEnd/>
          </a:ln>
        </p:spPr>
      </p:sp>
      <p:sp>
        <p:nvSpPr>
          <p:cNvPr id="573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endParaRPr lang="en-GB" sz="800" dirty="0" smtClean="0"/>
          </a:p>
          <a:p>
            <a:pPr eaLnBrk="1" hangingPunct="1">
              <a:lnSpc>
                <a:spcPct val="80000"/>
              </a:lnSpc>
            </a:pPr>
            <a:r>
              <a:rPr lang="en-GB" sz="800" dirty="0" smtClean="0"/>
              <a:t>missed opportunity to exclude useful, publicly available resources that are not CC licensed or that are only available through formal open repositories (This may also disengage our subject community). Inclusion of NOER allows us to bolster a fairly small “CC-open” collection and might encourage Non OER authors / owners to re-licence under a more open arrangement or at least provide some information on how their resources might be used.</a:t>
            </a:r>
          </a:p>
          <a:p>
            <a:pPr eaLnBrk="1" hangingPunct="1">
              <a:lnSpc>
                <a:spcPct val="80000"/>
              </a:lnSpc>
            </a:pPr>
            <a:endParaRPr lang="en-US" sz="800" dirty="0" smtClean="0"/>
          </a:p>
          <a:p>
            <a:pPr eaLnBrk="1" hangingPunct="1">
              <a:lnSpc>
                <a:spcPct val="80000"/>
              </a:lnSpc>
            </a:pPr>
            <a:r>
              <a:rPr lang="en-US" sz="800" dirty="0" smtClean="0"/>
              <a:t>Our</a:t>
            </a:r>
            <a:r>
              <a:rPr lang="en-US" sz="800" baseline="0" dirty="0" smtClean="0"/>
              <a:t> map shows all publicly available resources so we need a way to display the different levels of openness. </a:t>
            </a:r>
            <a:endParaRPr lang="en-US" sz="80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TextEdit="1"/>
          </p:cNvSpPr>
          <p:nvPr>
            <p:ph type="sldImg"/>
          </p:nvPr>
        </p:nvSpPr>
        <p:spPr bwMode="auto">
          <a:noFill/>
          <a:ln>
            <a:solidFill>
              <a:srgbClr val="000000"/>
            </a:solidFill>
            <a:miter lim="800000"/>
            <a:headEnd/>
            <a:tailEnd/>
          </a:ln>
        </p:spPr>
      </p:sp>
      <p:sp>
        <p:nvSpPr>
          <p:cNvPr id="72707" name="Rectangle 3"/>
          <p:cNvSpPr>
            <a:spLocks noGrp="1"/>
          </p:cNvSpPr>
          <p:nvPr>
            <p:ph type="body" idx="1"/>
          </p:nvPr>
        </p:nvSpPr>
        <p:spPr bwMode="auto"/>
        <p:txBody>
          <a:bodyPr wrap="square" numCol="1" anchor="t" anchorCtr="0" compatLnSpc="1">
            <a:prstTxWarp prst="textNoShape">
              <a:avLst/>
            </a:prstTxWarp>
            <a:normAutofit fontScale="92500" lnSpcReduction="10000"/>
          </a:bodyPr>
          <a:lstStyle/>
          <a:p>
            <a:pPr eaLnBrk="1" hangingPunct="1">
              <a:defRPr/>
            </a:pPr>
            <a:r>
              <a:rPr lang="en-GB" dirty="0" smtClean="0"/>
              <a:t>how to display resources with different licensing arrangements. Having a marker for every type of licence would be rather cumbersome</a:t>
            </a:r>
          </a:p>
          <a:p>
            <a:pPr eaLnBrk="1" hangingPunct="1">
              <a:defRPr/>
            </a:pPr>
            <a:endParaRPr lang="en-GB" dirty="0" smtClean="0"/>
          </a:p>
          <a:p>
            <a:pPr eaLnBrk="1" hangingPunct="1">
              <a:defRPr/>
            </a:pPr>
            <a:r>
              <a:rPr lang="en-GB" dirty="0" smtClean="0"/>
              <a:t>Marker pin design / colour (zoom into west </a:t>
            </a:r>
            <a:r>
              <a:rPr lang="en-GB" dirty="0" err="1" smtClean="0"/>
              <a:t>wales</a:t>
            </a:r>
            <a:r>
              <a:rPr lang="en-GB" dirty="0" smtClean="0"/>
              <a:t> – e.g. 3 options - very open, open, no clear info/copyright)</a:t>
            </a:r>
          </a:p>
          <a:p>
            <a:pPr eaLnBrk="1" hangingPunct="1">
              <a:defRPr/>
            </a:pPr>
            <a:r>
              <a:rPr lang="en-GB" dirty="0" smtClean="0"/>
              <a:t> </a:t>
            </a:r>
          </a:p>
          <a:p>
            <a:pPr eaLnBrk="1" hangingPunct="1">
              <a:buFont typeface="Arial" pitchFamily="34" charset="0"/>
              <a:buChar char="•"/>
              <a:defRPr/>
            </a:pPr>
            <a:r>
              <a:rPr lang="en-GB" dirty="0" smtClean="0"/>
              <a:t>Green (e.g. BY, BY-SA, BY-NC, BY-NC-SA, Zero) - Free to use and repurpose but check licence to see if you need to attribute the author, whether you can use commercially or need to release anything you derive from the resource under a similar licence</a:t>
            </a:r>
          </a:p>
          <a:p>
            <a:pPr eaLnBrk="1" hangingPunct="1">
              <a:buFont typeface="Arial" pitchFamily="34" charset="0"/>
              <a:buChar char="•"/>
              <a:defRPr/>
            </a:pPr>
            <a:r>
              <a:rPr lang="en-GB" dirty="0" smtClean="0"/>
              <a:t>Yellow (BY-ND, BY-NC-ND, other licence only allowing use in education) - Free to use but check licence to see if you need to attribute the author, for non derivative and educational use only restrictions</a:t>
            </a:r>
          </a:p>
          <a:p>
            <a:pPr eaLnBrk="1" hangingPunct="1">
              <a:buFont typeface="Arial" pitchFamily="34" charset="0"/>
              <a:buChar char="•"/>
              <a:defRPr/>
            </a:pPr>
            <a:r>
              <a:rPr lang="en-GB" dirty="0" smtClean="0"/>
              <a:t>Red for Copyright - The author retains all copyright on this work – you can refer to it but you will need to contact the author for permission to copy or reuse this resource</a:t>
            </a:r>
          </a:p>
          <a:p>
            <a:pPr eaLnBrk="1" hangingPunct="1">
              <a:defRPr/>
            </a:pPr>
            <a:r>
              <a:rPr lang="en-GB" dirty="0" smtClean="0"/>
              <a:t> </a:t>
            </a:r>
          </a:p>
          <a:p>
            <a:pPr eaLnBrk="1" hangingPunct="1">
              <a:defRPr/>
            </a:pPr>
            <a:r>
              <a:rPr lang="en-GB" dirty="0" smtClean="0"/>
              <a:t> The conundrum is where to put NC -  we grouped it in the green category because it currently seems to encourage open release in communities (and most of the phase one resources were released under NC). However in phase 2 JISC would like to develop the idea of open a little further and view NC as a more restrictive licensing element, therefore it could appear in the yellow category.</a:t>
            </a:r>
          </a:p>
          <a:p>
            <a:pPr eaLnBrk="1" hangingPunct="1">
              <a:lnSpc>
                <a:spcPct val="80000"/>
              </a:lnSpc>
              <a:defRPr/>
            </a:pPr>
            <a:endParaRPr lang="en-GB" sz="800" dirty="0" smtClean="0"/>
          </a:p>
          <a:p>
            <a:pPr eaLnBrk="1" hangingPunct="1">
              <a:lnSpc>
                <a:spcPct val="80000"/>
              </a:lnSpc>
              <a:defRPr/>
            </a:pPr>
            <a:r>
              <a:rPr lang="en-GB" sz="800" dirty="0" smtClean="0"/>
              <a:t>What about resources containing a mix of licences? Have to be labelled with the most restrictive licence present in the resource </a:t>
            </a:r>
          </a:p>
          <a:p>
            <a:pPr eaLnBrk="1" hangingPunct="1">
              <a:lnSpc>
                <a:spcPct val="80000"/>
              </a:lnSpc>
              <a:defRPr/>
            </a:pPr>
            <a:endParaRPr lang="en-GB" sz="800" dirty="0" smtClean="0"/>
          </a:p>
          <a:p>
            <a:pPr eaLnBrk="1" hangingPunct="1">
              <a:lnSpc>
                <a:spcPct val="80000"/>
              </a:lnSpc>
              <a:defRPr/>
            </a:pPr>
            <a:endParaRPr lang="en-GB" sz="800" dirty="0" smtClean="0"/>
          </a:p>
          <a:p>
            <a:pPr eaLnBrk="1" hangingPunct="1">
              <a:lnSpc>
                <a:spcPct val="80000"/>
              </a:lnSpc>
              <a:defRPr/>
            </a:pPr>
            <a:endParaRPr lang="en-US" sz="80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TextEdit="1"/>
          </p:cNvSpPr>
          <p:nvPr>
            <p:ph type="sldImg"/>
          </p:nvPr>
        </p:nvSpPr>
        <p:spPr bwMode="auto">
          <a:noFill/>
          <a:ln>
            <a:solidFill>
              <a:srgbClr val="000000"/>
            </a:solidFill>
            <a:miter lim="800000"/>
            <a:headEnd/>
            <a:tailEnd/>
          </a:ln>
        </p:spPr>
      </p:sp>
      <p:sp>
        <p:nvSpPr>
          <p:cNvPr id="72707" name="Rectangle 3"/>
          <p:cNvSpPr>
            <a:spLocks noGrp="1"/>
          </p:cNvSpPr>
          <p:nvPr>
            <p:ph type="body" idx="1"/>
          </p:nvPr>
        </p:nvSpPr>
        <p:spPr bwMode="auto"/>
        <p:txBody>
          <a:bodyPr wrap="square" numCol="1" anchor="t" anchorCtr="0" compatLnSpc="1">
            <a:prstTxWarp prst="textNoShape">
              <a:avLst/>
            </a:prstTxWarp>
            <a:normAutofit fontScale="92500" lnSpcReduction="10000"/>
          </a:bodyPr>
          <a:lstStyle/>
          <a:p>
            <a:pPr eaLnBrk="1" hangingPunct="1">
              <a:buFont typeface="Arial" pitchFamily="34" charset="0"/>
              <a:buNone/>
              <a:defRPr/>
            </a:pPr>
            <a:r>
              <a:rPr lang="en-GB" dirty="0" smtClean="0"/>
              <a:t>Originally had 4 categories of </a:t>
            </a:r>
            <a:r>
              <a:rPr lang="en-GB" dirty="0" err="1" smtClean="0"/>
              <a:t>openess</a:t>
            </a:r>
            <a:r>
              <a:rPr lang="en-GB" baseline="0" dirty="0" smtClean="0"/>
              <a:t> which included o</a:t>
            </a:r>
            <a:r>
              <a:rPr lang="en-GB" dirty="0" smtClean="0"/>
              <a:t>range ( No clear licensing information</a:t>
            </a:r>
            <a:r>
              <a:rPr lang="en-GB" baseline="0" dirty="0" smtClean="0"/>
              <a:t> - t</a:t>
            </a:r>
            <a:r>
              <a:rPr lang="en-GB" dirty="0" smtClean="0"/>
              <a:t>here is no clear use information associated with this resource – you can refer to it but you will need to contact the author for information on how you can copy or reuse this resource)</a:t>
            </a:r>
          </a:p>
          <a:p>
            <a:pPr eaLnBrk="1" hangingPunct="1">
              <a:buFont typeface="Arial" pitchFamily="34" charset="0"/>
              <a:buChar char="•"/>
              <a:defRPr/>
            </a:pPr>
            <a:endParaRPr lang="en-GB" dirty="0" smtClean="0"/>
          </a:p>
          <a:p>
            <a:pPr eaLnBrk="1" hangingPunct="1">
              <a:buFont typeface="Arial" pitchFamily="34" charset="0"/>
              <a:buNone/>
              <a:defRPr/>
            </a:pPr>
            <a:r>
              <a:rPr lang="en-GB" dirty="0" smtClean="0"/>
              <a:t>We consulted with Naomi Korn “OER IPR</a:t>
            </a:r>
            <a:r>
              <a:rPr lang="en-GB" baseline="0" dirty="0" smtClean="0"/>
              <a:t> support” team and advised that in</a:t>
            </a:r>
            <a:r>
              <a:rPr lang="en-GB" sz="1200" kern="1200" dirty="0" smtClean="0">
                <a:solidFill>
                  <a:schemeClr val="tx1"/>
                </a:solidFill>
                <a:latin typeface="+mn-lt"/>
                <a:ea typeface="+mn-ea"/>
                <a:cs typeface="+mn-cs"/>
              </a:rPr>
              <a:t> the absence of any licensing information one has to assume copyright all rights reserved (i.e. Berne Convention grants automatic copyright without the use of © or "All Rights Reserved“). The orange and red category was merged.</a:t>
            </a:r>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This</a:t>
            </a:r>
            <a:r>
              <a:rPr lang="en-GB" baseline="0" dirty="0" smtClean="0"/>
              <a:t> is an overview of the Open fieldwork project – funded under OER 2 thematic collections strand</a:t>
            </a:r>
            <a:endParaRPr lang="en-GB"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8F6F58-8C3E-4F31-9DAB-8F095586F594}" type="slidenum">
              <a:rPr lang="en-GB"/>
              <a:pPr fontAlgn="base">
                <a:spcBef>
                  <a:spcPct val="0"/>
                </a:spcBef>
                <a:spcAft>
                  <a:spcPct val="0"/>
                </a:spcAft>
                <a:defRPr/>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fontAlgn="auto" hangingPunct="1">
              <a:spcAft>
                <a:spcPts val="0"/>
              </a:spcAft>
              <a:buFont typeface="Arial" pitchFamily="34" charset="0"/>
              <a:buChar char="•"/>
              <a:defRPr/>
            </a:pPr>
            <a:r>
              <a:rPr lang="en-GB" dirty="0" smtClean="0">
                <a:solidFill>
                  <a:schemeClr val="accent4">
                    <a:lumMod val="50000"/>
                  </a:schemeClr>
                </a:solidFill>
              </a:rPr>
              <a:t>Sustainability of project outputs</a:t>
            </a:r>
          </a:p>
          <a:p>
            <a:pPr eaLnBrk="1" fontAlgn="auto" hangingPunct="1">
              <a:spcAft>
                <a:spcPts val="0"/>
              </a:spcAft>
              <a:buFont typeface="Arial" pitchFamily="34" charset="0"/>
              <a:buChar char="•"/>
              <a:defRPr/>
            </a:pPr>
            <a:r>
              <a:rPr lang="en-GB" dirty="0" smtClean="0">
                <a:solidFill>
                  <a:schemeClr val="accent4">
                    <a:lumMod val="50000"/>
                  </a:schemeClr>
                </a:solidFill>
              </a:rPr>
              <a:t>Role clarified through consultation survey</a:t>
            </a:r>
          </a:p>
          <a:p>
            <a:pPr eaLnBrk="1" fontAlgn="auto" hangingPunct="1">
              <a:spcAft>
                <a:spcPts val="0"/>
              </a:spcAft>
              <a:buFont typeface="Arial" pitchFamily="34" charset="0"/>
              <a:buChar char="•"/>
              <a:defRPr/>
            </a:pPr>
            <a:r>
              <a:rPr lang="en-GB" dirty="0" smtClean="0">
                <a:solidFill>
                  <a:schemeClr val="accent4">
                    <a:lumMod val="50000"/>
                  </a:schemeClr>
                </a:solidFill>
              </a:rPr>
              <a:t>Build on existing and established GEES networks</a:t>
            </a:r>
            <a:endParaRPr lang="en-GB" dirty="0">
              <a:solidFill>
                <a:schemeClr val="accent4">
                  <a:lumMod val="50000"/>
                </a:schemeClr>
              </a:solidFill>
            </a:endParaRPr>
          </a:p>
        </p:txBody>
      </p:sp>
      <p:sp>
        <p:nvSpPr>
          <p:cNvPr id="4" name="Slide Number Placeholder 3"/>
          <p:cNvSpPr>
            <a:spLocks noGrp="1"/>
          </p:cNvSpPr>
          <p:nvPr>
            <p:ph type="sldNum" sz="quarter" idx="5"/>
          </p:nvPr>
        </p:nvSpPr>
        <p:spPr/>
        <p:txBody>
          <a:bodyPr/>
          <a:lstStyle/>
          <a:p>
            <a:pPr>
              <a:defRPr/>
            </a:pPr>
            <a:fld id="{E0B67D97-83D8-470F-B3DE-EE3CA3F17080}" type="slidenum">
              <a:rPr lang="en-GB" smtClean="0"/>
              <a:pPr>
                <a:defRPr/>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Respondents mainly from GEES community (geographers, geologists, and environmental scientists) but some other disciplines.</a:t>
            </a:r>
          </a:p>
          <a:p>
            <a:pPr eaLnBrk="1" hangingPunct="1">
              <a:spcBef>
                <a:spcPct val="0"/>
              </a:spcBef>
            </a:pPr>
            <a:r>
              <a:rPr lang="en-GB" smtClean="0"/>
              <a:t>Majority currently involved in teaching and / or supporting fieldwork</a:t>
            </a:r>
          </a:p>
          <a:p>
            <a:pPr eaLnBrk="1" hangingPunct="1">
              <a:spcBef>
                <a:spcPct val="0"/>
              </a:spcBef>
            </a:pPr>
            <a:endParaRPr lang="en-GB" smtClean="0"/>
          </a:p>
          <a:p>
            <a:pPr eaLnBrk="1" hangingPunct="1">
              <a:spcBef>
                <a:spcPct val="0"/>
              </a:spcBef>
              <a:buFontTx/>
              <a:buChar char="•"/>
            </a:pPr>
            <a:r>
              <a:rPr lang="en-GB" smtClean="0"/>
              <a:t>Most commonly used:</a:t>
            </a:r>
          </a:p>
          <a:p>
            <a:pPr eaLnBrk="1" hangingPunct="1">
              <a:spcBef>
                <a:spcPct val="0"/>
              </a:spcBef>
              <a:buFontTx/>
              <a:buChar char="•"/>
            </a:pPr>
            <a:r>
              <a:rPr lang="en-GB" smtClean="0"/>
              <a:t>Most likely use: over half also indicated that they would integrate fieldwork resources into existing fieldwork activity, e.g. using mobile devices</a:t>
            </a:r>
          </a:p>
          <a:p>
            <a:pPr eaLnBrk="1" hangingPunct="1">
              <a:spcBef>
                <a:spcPct val="0"/>
              </a:spcBef>
              <a:buFontTx/>
              <a:buChar char="•"/>
            </a:pPr>
            <a:r>
              <a:rPr lang="en-GB" smtClean="0"/>
              <a:t>Important characteristics: accessibility addressed through database, up-to-date and quality will be addressed later</a:t>
            </a:r>
          </a:p>
          <a:p>
            <a:pPr eaLnBrk="1" hangingPunct="1">
              <a:spcBef>
                <a:spcPct val="0"/>
              </a:spcBef>
              <a:buFontTx/>
              <a:buChar char="•"/>
            </a:pPr>
            <a:endParaRPr lang="en-GB" smtClean="0"/>
          </a:p>
          <a:p>
            <a:pPr eaLnBrk="1" hangingPunct="1">
              <a:spcBef>
                <a:spcPct val="0"/>
              </a:spcBef>
            </a:pPr>
            <a:endParaRPr lang="en-GB"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C397B8-646F-42A6-BA08-59A4CF679C9C}" type="slidenum">
              <a:rPr lang="en-GB"/>
              <a:pPr fontAlgn="base">
                <a:spcBef>
                  <a:spcPct val="0"/>
                </a:spcBef>
                <a:spcAft>
                  <a:spcPct val="0"/>
                </a:spcAft>
                <a:defRPr/>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Interested in people’s search habits when they try to find online fieldwork resources – this will help with development of the search facility on the database. </a:t>
            </a:r>
          </a:p>
          <a:p>
            <a:pPr eaLnBrk="1" hangingPunct="1">
              <a:spcBef>
                <a:spcPct val="0"/>
              </a:spcBef>
            </a:pPr>
            <a:endParaRPr lang="en-GB" smtClean="0"/>
          </a:p>
          <a:p>
            <a:pPr eaLnBrk="1" hangingPunct="1">
              <a:spcBef>
                <a:spcPct val="0"/>
              </a:spcBef>
            </a:pPr>
            <a:r>
              <a:rPr lang="en-GB" smtClean="0"/>
              <a:t>Majority of respondents had previously attempted to find online resources.</a:t>
            </a:r>
          </a:p>
          <a:p>
            <a:pPr eaLnBrk="1" hangingPunct="1">
              <a:spcBef>
                <a:spcPct val="0"/>
              </a:spcBef>
            </a:pPr>
            <a:endParaRPr lang="en-GB" smtClean="0"/>
          </a:p>
          <a:p>
            <a:pPr eaLnBrk="1" hangingPunct="1">
              <a:spcBef>
                <a:spcPct val="0"/>
              </a:spcBef>
              <a:buFontTx/>
              <a:buChar char="•"/>
            </a:pPr>
            <a:r>
              <a:rPr lang="en-GB" smtClean="0"/>
              <a:t>Initial approach: Varied, but most common is to mix phrases or keywords, e.g. focus groups sociology undergraduate. Around a quarter do not have a clear idea what they are looking for before they begin their search.</a:t>
            </a:r>
          </a:p>
          <a:p>
            <a:pPr eaLnBrk="1" hangingPunct="1">
              <a:spcBef>
                <a:spcPct val="0"/>
              </a:spcBef>
              <a:buFontTx/>
              <a:buChar char="•"/>
            </a:pPr>
            <a:r>
              <a:rPr lang="en-GB" smtClean="0"/>
              <a:t>Common tools: when people do begin searching the majority use search engines, specifically Google sites, and around a third using YouTube. </a:t>
            </a:r>
          </a:p>
          <a:p>
            <a:pPr eaLnBrk="1" hangingPunct="1">
              <a:spcBef>
                <a:spcPct val="0"/>
              </a:spcBef>
              <a:buFontTx/>
              <a:buChar char="•"/>
            </a:pPr>
            <a:r>
              <a:rPr lang="en-GB" smtClean="0"/>
              <a:t>Of the respondents who have not tried to find resources online, most indicated that they would try a search engine in the first instance **need to make sure that database appears in search engines**</a:t>
            </a:r>
          </a:p>
          <a:p>
            <a:pPr eaLnBrk="1" hangingPunct="1">
              <a:spcBef>
                <a:spcPct val="0"/>
              </a:spcBef>
              <a:buFontTx/>
              <a:buChar char="•"/>
            </a:pPr>
            <a:r>
              <a:rPr lang="en-GB" smtClean="0"/>
              <a:t>Key issues: apparent lack of relevant material, and quality of resources</a:t>
            </a:r>
          </a:p>
          <a:p>
            <a:pPr eaLnBrk="1" hangingPunct="1">
              <a:spcBef>
                <a:spcPct val="0"/>
              </a:spcBef>
              <a:buFontTx/>
              <a:buChar char="•"/>
            </a:pPr>
            <a:r>
              <a:rPr lang="en-GB" smtClean="0"/>
              <a:t>Search criteria: these findings are interesting – conflicts with other findings re. originating discipline (i.e. this is unimportant as long as resource can be repurposed).</a:t>
            </a:r>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27BB66-2CAF-4CAC-89A1-7879EFA60455}" type="slidenum">
              <a:rPr lang="en-GB"/>
              <a:pPr fontAlgn="base">
                <a:spcBef>
                  <a:spcPct val="0"/>
                </a:spcBef>
                <a:spcAft>
                  <a:spcPct val="0"/>
                </a:spcAft>
                <a:defRPr/>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Practitioners are generally positive about sharing and re-using resource. </a:t>
            </a:r>
          </a:p>
          <a:p>
            <a:pPr eaLnBrk="1" hangingPunct="1">
              <a:spcBef>
                <a:spcPct val="0"/>
              </a:spcBef>
            </a:pPr>
            <a:endParaRPr lang="en-GB" smtClean="0"/>
          </a:p>
          <a:p>
            <a:pPr eaLnBrk="1" hangingPunct="1">
              <a:spcBef>
                <a:spcPct val="0"/>
              </a:spcBef>
              <a:buFontTx/>
              <a:buChar char="•"/>
            </a:pPr>
            <a:r>
              <a:rPr lang="en-GB" smtClean="0"/>
              <a:t>General feelings: </a:t>
            </a:r>
          </a:p>
          <a:p>
            <a:pPr eaLnBrk="1" hangingPunct="1">
              <a:spcBef>
                <a:spcPct val="0"/>
              </a:spcBef>
              <a:buFontTx/>
              <a:buChar char="•"/>
            </a:pPr>
            <a:r>
              <a:rPr lang="en-GB" smtClean="0"/>
              <a:t>Important factors: when people choose an online resource the most important considerations are that they are relevant, they are engaging / interesting, and are easily to adapt and repurpose.</a:t>
            </a:r>
          </a:p>
          <a:p>
            <a:pPr eaLnBrk="1" hangingPunct="1">
              <a:spcBef>
                <a:spcPct val="0"/>
              </a:spcBef>
              <a:buFontTx/>
              <a:buChar char="•"/>
            </a:pPr>
            <a:r>
              <a:rPr lang="en-GB" smtClean="0"/>
              <a:t>Sharing habits: around two thirds of respondents share their teaching and learning materials, mainly with academic colleagues both within and outside of their institution. Most common means of sharing are through personal contact, email, or a virtual learning environment.</a:t>
            </a:r>
          </a:p>
          <a:p>
            <a:pPr eaLnBrk="1" hangingPunct="1">
              <a:spcBef>
                <a:spcPct val="0"/>
              </a:spcBef>
              <a:buFontTx/>
              <a:buChar char="•"/>
            </a:pPr>
            <a:r>
              <a:rPr lang="en-GB" smtClean="0"/>
              <a:t>Main reasons: people are most likely to share resources to help learners, i.e. help them gain access to a broader range of reasources, and to reflect a belief in open education.</a:t>
            </a:r>
          </a:p>
          <a:p>
            <a:pPr eaLnBrk="1" hangingPunct="1">
              <a:spcBef>
                <a:spcPct val="0"/>
              </a:spcBef>
              <a:buFontTx/>
              <a:buChar char="•"/>
            </a:pPr>
            <a:r>
              <a:rPr lang="en-GB" smtClean="0"/>
              <a:t>Those who do not share resources cite lack of time and never having considered it as the main reasons.</a:t>
            </a:r>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0E88EF-C1AA-410B-A052-AAD077E2320E}" type="slidenum">
              <a:rPr lang="en-GB"/>
              <a:pPr fontAlgn="base">
                <a:spcBef>
                  <a:spcPct val="0"/>
                </a:spcBef>
                <a:spcAft>
                  <a:spcPct val="0"/>
                </a:spcAft>
                <a:defRPr/>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0B82EE04-C379-43DA-9F77-874731D7A29E}" type="slidenum">
              <a:rPr lang="en-GB" smtClean="0"/>
              <a:pPr>
                <a:defRPr/>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6CCF3666-0728-480F-8E92-74F4B1DCC834}" type="slidenum">
              <a:rPr lang="en-GB" smtClean="0"/>
              <a:pPr>
                <a:defRPr/>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26D60F28-350E-42D7-9393-F6BAA85F31D6}" type="slidenum">
              <a:rPr lang="en-GB" smtClean="0"/>
              <a:pPr>
                <a:defRPr/>
              </a:pPr>
              <a:t>26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p:txBody>
          <a:bodyPr wrap="square" numCol="1" anchor="t" anchorCtr="0" compatLnSpc="1">
            <a:prstTxWarp prst="textNoShape">
              <a:avLst/>
            </a:prstTxWarp>
          </a:bodyPr>
          <a:lstStyle/>
          <a:p>
            <a:pPr marL="355600" indent="-355600" eaLnBrk="1" fontAlgn="auto" hangingPunct="1">
              <a:spcAft>
                <a:spcPts val="0"/>
              </a:spcAft>
              <a:buFont typeface="Arial" pitchFamily="34" charset="0"/>
              <a:buChar char="•"/>
              <a:defRPr/>
            </a:pPr>
            <a:r>
              <a:rPr lang="en-GB" dirty="0" smtClean="0">
                <a:solidFill>
                  <a:schemeClr val="accent4">
                    <a:lumMod val="50000"/>
                  </a:schemeClr>
                </a:solidFill>
              </a:rPr>
              <a:t>Compulsory activity in GEES disciplines (geography, earth and environmental sciences)</a:t>
            </a:r>
          </a:p>
          <a:p>
            <a:pPr marL="355600" indent="-355600" eaLnBrk="1" fontAlgn="auto" hangingPunct="1">
              <a:spcAft>
                <a:spcPts val="0"/>
              </a:spcAft>
              <a:buFont typeface="Arial" pitchFamily="34" charset="0"/>
              <a:buChar char="•"/>
              <a:defRPr/>
            </a:pPr>
            <a:endParaRPr lang="en-GB" dirty="0" smtClean="0">
              <a:solidFill>
                <a:schemeClr val="accent4">
                  <a:lumMod val="50000"/>
                </a:schemeClr>
              </a:solidFill>
            </a:endParaRPr>
          </a:p>
          <a:p>
            <a:pPr marL="355600" indent="-355600" eaLnBrk="1" fontAlgn="auto" hangingPunct="1">
              <a:spcAft>
                <a:spcPts val="0"/>
              </a:spcAft>
              <a:buFont typeface="Arial" pitchFamily="34" charset="0"/>
              <a:buChar char="•"/>
              <a:defRPr/>
            </a:pPr>
            <a:r>
              <a:rPr lang="en-GB" dirty="0" smtClean="0">
                <a:solidFill>
                  <a:schemeClr val="accent4">
                    <a:lumMod val="50000"/>
                  </a:schemeClr>
                </a:solidFill>
              </a:rPr>
              <a:t>Pedagogic strategy in other disciplines, e.g. archaeology, bioscience (ecology), anthropology, arts, engineering</a:t>
            </a:r>
          </a:p>
          <a:p>
            <a:pPr eaLnBrk="1" hangingPunct="1">
              <a:spcBef>
                <a:spcPct val="0"/>
              </a:spcBef>
              <a:buFontTx/>
              <a:buChar char="•"/>
              <a:defRPr/>
            </a:pPr>
            <a:endParaRPr lang="en-GB"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B22437-3176-45A4-BA1E-18DC822DEFDD}" type="slidenum">
              <a:rPr lang="en-GB"/>
              <a:pPr fontAlgn="base">
                <a:spcBef>
                  <a:spcPct val="0"/>
                </a:spcBef>
                <a:spcAft>
                  <a:spcPct val="0"/>
                </a:spcAft>
                <a:defRPr/>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buFont typeface="Arial" pitchFamily="34" charset="0"/>
              <a:buChar char="•"/>
              <a:defRPr/>
            </a:pPr>
            <a:r>
              <a:rPr lang="en-GB" dirty="0" smtClean="0"/>
              <a:t>Fieldwork resource: used to support teaching / delivery of fieldwork. Does not include physical equipment, e.g. measuring devices.</a:t>
            </a:r>
          </a:p>
          <a:p>
            <a:pPr eaLnBrk="1" fontAlgn="auto" hangingPunct="1">
              <a:spcBef>
                <a:spcPts val="0"/>
              </a:spcBef>
              <a:spcAft>
                <a:spcPts val="0"/>
              </a:spcAft>
              <a:buFont typeface="Arial" pitchFamily="34" charset="0"/>
              <a:buChar char="•"/>
              <a:defRPr/>
            </a:pPr>
            <a:r>
              <a:rPr lang="en-GB" dirty="0" smtClean="0"/>
              <a:t>Three main types of fieldwork resource:</a:t>
            </a:r>
          </a:p>
          <a:p>
            <a:pPr marL="228600" indent="-228600" eaLnBrk="1" fontAlgn="auto" hangingPunct="1">
              <a:spcBef>
                <a:spcPts val="0"/>
              </a:spcBef>
              <a:spcAft>
                <a:spcPts val="0"/>
              </a:spcAft>
              <a:buFont typeface="+mj-lt"/>
              <a:buAutoNum type="arabicPeriod"/>
              <a:defRPr/>
            </a:pPr>
            <a:r>
              <a:rPr lang="en-GB" dirty="0" smtClean="0"/>
              <a:t>Location specific: activity is linked to a particular location, e.g. virtual field trip, or online field guide. These vary widely in their degree of interactivity</a:t>
            </a:r>
          </a:p>
          <a:p>
            <a:pPr marL="228600" indent="-228600" eaLnBrk="1" fontAlgn="auto" hangingPunct="1">
              <a:spcBef>
                <a:spcPts val="0"/>
              </a:spcBef>
              <a:spcAft>
                <a:spcPts val="0"/>
              </a:spcAft>
              <a:buFont typeface="+mj-lt"/>
              <a:buAutoNum type="arabicPeriod"/>
              <a:defRPr/>
            </a:pPr>
            <a:r>
              <a:rPr lang="en-GB" dirty="0" smtClean="0"/>
              <a:t>Skills based: focus is on developing a particular field skill which can be applied at a range of localities</a:t>
            </a:r>
          </a:p>
          <a:p>
            <a:pPr marL="228600" indent="-228600" eaLnBrk="1" fontAlgn="auto" hangingPunct="1">
              <a:spcBef>
                <a:spcPts val="0"/>
              </a:spcBef>
              <a:spcAft>
                <a:spcPts val="0"/>
              </a:spcAft>
              <a:buFont typeface="+mj-lt"/>
              <a:buAutoNum type="arabicPeriod"/>
              <a:defRPr/>
            </a:pPr>
            <a:r>
              <a:rPr lang="en-GB" dirty="0" smtClean="0"/>
              <a:t>Generic: applicable to any fieldwork regardless of location or activity</a:t>
            </a:r>
            <a:endParaRPr lang="en-GB" dirty="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4A4550-E9B8-4267-A8D6-892D0DBB7093}" type="slidenum">
              <a:rPr lang="en-GB"/>
              <a:pPr fontAlgn="base">
                <a:spcBef>
                  <a:spcPct val="0"/>
                </a:spcBef>
                <a:spcAft>
                  <a:spcPct val="0"/>
                </a:spcAft>
                <a:defRPr/>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buFont typeface="Arial" pitchFamily="34" charset="0"/>
              <a:buChar char="•"/>
              <a:defRPr/>
            </a:pPr>
            <a:endParaRPr lang="en-GB" dirty="0" smtClean="0">
              <a:solidFill>
                <a:schemeClr val="accent4">
                  <a:lumMod val="50000"/>
                </a:schemeClr>
              </a:solidFill>
            </a:endParaRPr>
          </a:p>
          <a:p>
            <a:pPr eaLnBrk="1" fontAlgn="auto" hangingPunct="1">
              <a:spcBef>
                <a:spcPts val="0"/>
              </a:spcBef>
              <a:spcAft>
                <a:spcPts val="0"/>
              </a:spcAft>
              <a:buFont typeface="Arial" pitchFamily="34" charset="0"/>
              <a:buChar char="•"/>
              <a:defRPr/>
            </a:pPr>
            <a:r>
              <a:rPr lang="en-GB" dirty="0" smtClean="0">
                <a:solidFill>
                  <a:schemeClr val="accent4">
                    <a:lumMod val="50000"/>
                  </a:schemeClr>
                </a:solidFill>
              </a:rPr>
              <a:t>Can either be used in the classroom, or accessed in the field using mobile devices.</a:t>
            </a:r>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3D5F51-CE27-4820-8EA7-B5E7F7B065D2}" type="slidenum">
              <a:rPr lang="en-GB"/>
              <a:pPr fontAlgn="base">
                <a:spcBef>
                  <a:spcPct val="0"/>
                </a:spcBef>
                <a:spcAft>
                  <a:spcPct val="0"/>
                </a:spcAft>
                <a:defRPr/>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GB" smtClean="0"/>
              <a:t>Already specified that fieldwork resources are used to support fieldwork – should they be explicitly linked to a particular field activity, or can they be more general resources? (e.g. presentation about regional geology in Scotland…better example than this?)</a:t>
            </a:r>
          </a:p>
          <a:p>
            <a:pPr eaLnBrk="1" hangingPunct="1">
              <a:spcBef>
                <a:spcPct val="0"/>
              </a:spcBef>
              <a:buFontTx/>
              <a:buChar char="•"/>
            </a:pPr>
            <a:r>
              <a:rPr lang="en-GB" smtClean="0"/>
              <a:t>More significant issue concerns the licences and permissions for use attached to a resource:</a:t>
            </a:r>
          </a:p>
          <a:p>
            <a:pPr lvl="1" eaLnBrk="1" hangingPunct="1">
              <a:spcBef>
                <a:spcPct val="0"/>
              </a:spcBef>
              <a:buFontTx/>
              <a:buChar char="•"/>
            </a:pPr>
            <a:r>
              <a:rPr lang="en-GB" smtClean="0"/>
              <a:t>Many are publicly available but have not been released under a CC or other open licence</a:t>
            </a:r>
          </a:p>
          <a:p>
            <a:pPr lvl="1" eaLnBrk="1" hangingPunct="1">
              <a:spcBef>
                <a:spcPct val="0"/>
              </a:spcBef>
              <a:buFontTx/>
              <a:buChar char="•"/>
            </a:pPr>
            <a:r>
              <a:rPr lang="en-GB" smtClean="0"/>
              <a:t>Out of 160 freely-available resources, less than 30 have a CC or equivalent licence</a:t>
            </a:r>
          </a:p>
          <a:p>
            <a:pPr eaLnBrk="1" hangingPunct="1">
              <a:spcBef>
                <a:spcPct val="0"/>
              </a:spcBef>
              <a:buFontTx/>
              <a:buChar char="•"/>
            </a:pPr>
            <a:r>
              <a:rPr lang="en-GB" smtClean="0"/>
              <a:t>Quality assurance:</a:t>
            </a:r>
          </a:p>
          <a:p>
            <a:pPr lvl="1" eaLnBrk="1" hangingPunct="1">
              <a:spcBef>
                <a:spcPct val="0"/>
              </a:spcBef>
              <a:buFontTx/>
              <a:buChar char="•"/>
            </a:pPr>
            <a:endParaRPr lang="en-GB" smtClean="0"/>
          </a:p>
          <a:p>
            <a:pPr lvl="1" eaLnBrk="1" hangingPunct="1">
              <a:spcBef>
                <a:spcPct val="0"/>
              </a:spcBef>
              <a:buFontTx/>
              <a:buChar char="•"/>
            </a:pPr>
            <a:endParaRPr lang="en-GB" smtClean="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3F405D-6728-48DA-894F-DB0ADEA47B9E}" type="slidenum">
              <a:rPr lang="en-GB"/>
              <a:pPr fontAlgn="base">
                <a:spcBef>
                  <a:spcPct val="0"/>
                </a:spcBef>
                <a:spcAft>
                  <a:spcPct val="0"/>
                </a:spcAft>
                <a:defRPr/>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
        <p:nvSpPr>
          <p:cNvPr id="4" name="Slide Number Placeholder 3"/>
          <p:cNvSpPr>
            <a:spLocks noGrp="1"/>
          </p:cNvSpPr>
          <p:nvPr>
            <p:ph type="sldNum" sz="quarter" idx="5"/>
          </p:nvPr>
        </p:nvSpPr>
        <p:spPr/>
        <p:txBody>
          <a:bodyPr/>
          <a:lstStyle/>
          <a:p>
            <a:pPr>
              <a:defRPr/>
            </a:pPr>
            <a:fld id="{C84003F7-7E7D-4404-A83E-4A6182420296}" type="slidenum">
              <a:rPr lang="en-GB" smtClean="0"/>
              <a:pPr>
                <a:defRPr/>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bwMode="auto">
          <a:noFill/>
          <a:ln>
            <a:solidFill>
              <a:srgbClr val="000000"/>
            </a:solidFill>
            <a:miter lim="800000"/>
            <a:headEnd/>
            <a:tailEnd/>
          </a:ln>
        </p:spPr>
      </p:sp>
      <p:sp>
        <p:nvSpPr>
          <p:cNvPr id="49155" name="Rectangle 3"/>
          <p:cNvSpPr>
            <a:spLocks noGrp="1"/>
          </p:cNvSpPr>
          <p:nvPr>
            <p:ph type="body" idx="1"/>
          </p:nvPr>
        </p:nvSpPr>
        <p:spPr bwMode="auto"/>
        <p:txBody>
          <a:bodyPr wrap="square" numCol="1" anchor="t" anchorCtr="0" compatLnSpc="1">
            <a:prstTxWarp prst="textNoShape">
              <a:avLst/>
            </a:prstTxWarp>
            <a:normAutofit fontScale="85000" lnSpcReduction="10000"/>
          </a:bodyPr>
          <a:lstStyle/>
          <a:p>
            <a:pPr eaLnBrk="1" hangingPunct="1">
              <a:defRPr/>
            </a:pPr>
            <a:r>
              <a:rPr lang="en-GB" dirty="0" smtClean="0"/>
              <a:t>http://www.openfieldwork.org.uk/api/map.php</a:t>
            </a:r>
          </a:p>
          <a:p>
            <a:pPr eaLnBrk="1" hangingPunct="1">
              <a:defRPr/>
            </a:pPr>
            <a:endParaRPr lang="en-GB" dirty="0" smtClean="0"/>
          </a:p>
          <a:p>
            <a:pPr eaLnBrk="1" hangingPunct="1">
              <a:lnSpc>
                <a:spcPct val="80000"/>
              </a:lnSpc>
              <a:defRPr/>
            </a:pPr>
            <a:r>
              <a:rPr lang="en-GB" dirty="0" smtClean="0"/>
              <a:t>Fieldwork resources appear as pins on the map according to the location they refer to (not where the owner / university is located) – e.g. Svalbard</a:t>
            </a:r>
          </a:p>
          <a:p>
            <a:pPr eaLnBrk="1" hangingPunct="1">
              <a:lnSpc>
                <a:spcPct val="80000"/>
              </a:lnSpc>
              <a:defRPr/>
            </a:pPr>
            <a:endParaRPr lang="en-GB" dirty="0" smtClean="0"/>
          </a:p>
          <a:p>
            <a:pPr eaLnBrk="1" hangingPunct="1">
              <a:lnSpc>
                <a:spcPct val="80000"/>
              </a:lnSpc>
              <a:defRPr/>
            </a:pPr>
            <a:r>
              <a:rPr lang="en-GB" dirty="0" smtClean="0"/>
              <a:t>Where resources are present in large numbers the </a:t>
            </a:r>
            <a:r>
              <a:rPr lang="en-GB" dirty="0" err="1" smtClean="0"/>
              <a:t>google</a:t>
            </a:r>
            <a:r>
              <a:rPr lang="en-GB" dirty="0" smtClean="0"/>
              <a:t> API allows clustering Blue circles (allows quicker loading and makes things a little less crowded)</a:t>
            </a:r>
          </a:p>
          <a:p>
            <a:pPr eaLnBrk="1" hangingPunct="1">
              <a:lnSpc>
                <a:spcPct val="80000"/>
              </a:lnSpc>
              <a:defRPr/>
            </a:pPr>
            <a:r>
              <a:rPr lang="en-GB" dirty="0" smtClean="0"/>
              <a:t>You’ll also notice marker pins are different colours to reflect the level of “</a:t>
            </a:r>
            <a:r>
              <a:rPr lang="en-GB" dirty="0" err="1" smtClean="0"/>
              <a:t>openess</a:t>
            </a:r>
            <a:r>
              <a:rPr lang="en-GB" dirty="0" smtClean="0"/>
              <a:t>” permitted in the licence attached to the resource. Green, </a:t>
            </a:r>
            <a:r>
              <a:rPr lang="en-GB" dirty="0" err="1" smtClean="0"/>
              <a:t>yellow,red</a:t>
            </a:r>
            <a:r>
              <a:rPr lang="en-GB" dirty="0" smtClean="0"/>
              <a:t> – but all these resources are publicly available</a:t>
            </a:r>
          </a:p>
          <a:p>
            <a:pPr eaLnBrk="1" hangingPunct="1">
              <a:defRPr/>
            </a:pPr>
            <a:endParaRPr lang="en-GB" dirty="0" smtClean="0"/>
          </a:p>
          <a:p>
            <a:pPr eaLnBrk="1" hangingPunct="1">
              <a:defRPr/>
            </a:pPr>
            <a:r>
              <a:rPr lang="en-GB" dirty="0" smtClean="0"/>
              <a:t>The map is produced using the </a:t>
            </a:r>
            <a:r>
              <a:rPr lang="en-GB" dirty="0" err="1" smtClean="0"/>
              <a:t>GoogleMaps</a:t>
            </a:r>
            <a:r>
              <a:rPr lang="en-GB" dirty="0" smtClean="0"/>
              <a:t> application programming interface (API)</a:t>
            </a:r>
          </a:p>
          <a:p>
            <a:pPr lvl="1" eaLnBrk="1" hangingPunct="1">
              <a:buFont typeface="Arial" pitchFamily="34" charset="0"/>
              <a:buChar char="•"/>
              <a:defRPr/>
            </a:pPr>
            <a:r>
              <a:rPr lang="en-GB" dirty="0" smtClean="0"/>
              <a:t>Very flexible and functional – e.g. clustering, scale, overlays, integration with </a:t>
            </a:r>
            <a:r>
              <a:rPr lang="en-GB" dirty="0" err="1" smtClean="0"/>
              <a:t>streetmap</a:t>
            </a:r>
            <a:r>
              <a:rPr lang="en-GB" dirty="0" smtClean="0"/>
              <a:t> – can capitalise on some vey powerful functionality if you want to switch it on in the API</a:t>
            </a:r>
          </a:p>
          <a:p>
            <a:pPr lvl="1" eaLnBrk="1" hangingPunct="1">
              <a:buFont typeface="Arial" pitchFamily="34" charset="0"/>
              <a:buChar char="•"/>
              <a:defRPr/>
            </a:pPr>
            <a:r>
              <a:rPr lang="en-GB" dirty="0" smtClean="0"/>
              <a:t>Open - community maintained and developed – sustainable part of the technology (not so many years ago this would have taken a large budget just to develop the map functionality)</a:t>
            </a:r>
          </a:p>
          <a:p>
            <a:pPr eaLnBrk="1" hangingPunct="1">
              <a:defRPr/>
            </a:pPr>
            <a:endParaRPr lang="en-GB" dirty="0" smtClean="0"/>
          </a:p>
          <a:p>
            <a:pPr eaLnBrk="1" hangingPunct="1">
              <a:lnSpc>
                <a:spcPct val="80000"/>
              </a:lnSpc>
              <a:defRPr/>
            </a:pPr>
            <a:r>
              <a:rPr lang="en-GB" sz="800" dirty="0" smtClean="0"/>
              <a:t>fieldwork related resources you see on the map are collected manually (by cataloguer) and dynamically (by scanning RSS feeds) – if they are about a place they can appear on the map or if they don’t have a location specifically, users can search for them.</a:t>
            </a:r>
            <a:r>
              <a:rPr lang="en-GB" sz="800" baseline="0" dirty="0" smtClean="0"/>
              <a:t> </a:t>
            </a:r>
            <a:r>
              <a:rPr lang="en-GB" sz="800" dirty="0" smtClean="0"/>
              <a:t>So what you see on the map is made up of machine collected resources and human collected resources</a:t>
            </a:r>
          </a:p>
          <a:p>
            <a:pPr eaLnBrk="1" hangingPunct="1">
              <a:lnSpc>
                <a:spcPct val="80000"/>
              </a:lnSpc>
              <a:defRPr/>
            </a:pPr>
            <a:endParaRPr lang="en-GB" sz="800" dirty="0" smtClean="0"/>
          </a:p>
          <a:p>
            <a:pPr eaLnBrk="1" hangingPunct="1">
              <a:lnSpc>
                <a:spcPct val="80000"/>
              </a:lnSpc>
              <a:defRPr/>
            </a:pPr>
            <a:r>
              <a:rPr lang="en-GB" sz="800" dirty="0" smtClean="0"/>
              <a:t>There are not many “open” resources currently. It would be remiss to ignore very good resources that are publicly available but not under a cc licence + we’d only have a</a:t>
            </a:r>
            <a:r>
              <a:rPr lang="en-GB" sz="800" baseline="0" dirty="0" smtClean="0"/>
              <a:t> small number of </a:t>
            </a:r>
            <a:r>
              <a:rPr lang="en-GB" sz="800" dirty="0" smtClean="0"/>
              <a:t>pins on the map. By broadening the scope to Non OER we can engage colleagues who are not aware of OER and CC and also provide a collection that has enough critical mass for our community to want to look after it</a:t>
            </a:r>
            <a:r>
              <a:rPr lang="en-GB" sz="800" baseline="0" dirty="0" smtClean="0"/>
              <a:t> </a:t>
            </a:r>
            <a:r>
              <a:rPr lang="en-GB" sz="800" dirty="0" smtClean="0"/>
              <a:t>and keep contributing to</a:t>
            </a:r>
          </a:p>
          <a:p>
            <a:pPr eaLnBrk="1" hangingPunct="1">
              <a:defRPr/>
            </a:pPr>
            <a:endParaRPr lang="en-GB" dirty="0" smtClean="0"/>
          </a:p>
          <a:p>
            <a:pPr eaLnBrk="1" hangingPunct="1">
              <a:defRPr/>
            </a:pPr>
            <a:endParaRPr lang="en-GB"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TextEdit="1"/>
          </p:cNvSpPr>
          <p:nvPr>
            <p:ph type="sldImg"/>
          </p:nvPr>
        </p:nvSpPr>
        <p:spPr bwMode="auto">
          <a:noFill/>
          <a:ln>
            <a:solidFill>
              <a:srgbClr val="000000"/>
            </a:solidFill>
            <a:miter lim="800000"/>
            <a:headEnd/>
            <a:tailEnd/>
          </a:ln>
        </p:spPr>
      </p:sp>
      <p:sp>
        <p:nvSpPr>
          <p:cNvPr id="3174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z="800" smtClean="0"/>
              <a:t>Users can also use the free text search – this e.g. pulls skills records</a:t>
            </a:r>
          </a:p>
          <a:p>
            <a:pPr eaLnBrk="1" hangingPunct="1">
              <a:lnSpc>
                <a:spcPct val="80000"/>
              </a:lnSpc>
            </a:pPr>
            <a:endParaRPr lang="en-GB" sz="800" smtClean="0"/>
          </a:p>
          <a:p>
            <a:pPr eaLnBrk="1" hangingPunct="1">
              <a:lnSpc>
                <a:spcPct val="80000"/>
              </a:lnSpc>
            </a:pPr>
            <a:endParaRPr lang="en-GB" sz="800" smtClean="0"/>
          </a:p>
          <a:p>
            <a:pPr eaLnBrk="1" hangingPunct="1">
              <a:lnSpc>
                <a:spcPct val="80000"/>
              </a:lnSpc>
            </a:pPr>
            <a:endParaRPr lang="en-US" sz="8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F80D53B7-0387-40F9-9AB8-1CCE71C524A5}" type="datetimeFigureOut">
              <a:rPr lang="en-GB"/>
              <a:pPr>
                <a:defRPr/>
              </a:pPr>
              <a:t>13/05/2011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5CFDF14-2901-4E91-AE0D-9D9D61BD33CA}"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E6D06A0-117F-4965-91C2-B3E8B44DA4D5}" type="datetimeFigureOut">
              <a:rPr lang="en-GB"/>
              <a:pPr>
                <a:defRPr/>
              </a:pPr>
              <a:t>13/05/2011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614AD01-CF26-478F-A685-C1D07DCCA655}"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B3FFE5A-D246-496A-8411-72B5DFABF132}" type="datetimeFigureOut">
              <a:rPr lang="en-GB"/>
              <a:pPr>
                <a:defRPr/>
              </a:pPr>
              <a:t>13/05/2011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FC2497D-98F4-472F-9A63-1F4E6739F0AB}"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0329A78-7995-483D-BEC3-4BA1BA99FDF1}" type="datetimeFigureOut">
              <a:rPr lang="en-GB"/>
              <a:pPr>
                <a:defRPr/>
              </a:pPr>
              <a:t>13/05/2011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ACF5E6-1A94-4042-B9CC-8492AC274CD5}"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09357C8-E571-4C24-94CD-6CDE7AB05E1E}" type="datetimeFigureOut">
              <a:rPr lang="en-GB"/>
              <a:pPr>
                <a:defRPr/>
              </a:pPr>
              <a:t>13/05/2011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DCFECDA-1EA7-40CD-A7C2-A277B93EB436}"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A73E3D41-A643-4B28-B14C-22E42B2F6575}" type="datetimeFigureOut">
              <a:rPr lang="en-GB"/>
              <a:pPr>
                <a:defRPr/>
              </a:pPr>
              <a:t>13/05/2011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CAE3B8B-B0B5-42AE-9B9F-5FA8C13BD821}"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561C507-FEBC-44FD-9073-7D65FBDA07F4}" type="datetimeFigureOut">
              <a:rPr lang="en-GB"/>
              <a:pPr>
                <a:defRPr/>
              </a:pPr>
              <a:t>13/05/2011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CA8E35F-E607-4F50-8259-AC391DB07A5F}"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05B2C578-3EAD-4DC7-A79F-C8E736A7C7F2}" type="datetimeFigureOut">
              <a:rPr lang="en-GB"/>
              <a:pPr>
                <a:defRPr/>
              </a:pPr>
              <a:t>13/05/2011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116F0F4B-8FEC-4476-8F9A-8E3092A6D815}"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744540C-6A4C-4CA6-8C81-A60F3E69618F}" type="datetimeFigureOut">
              <a:rPr lang="en-GB"/>
              <a:pPr>
                <a:defRPr/>
              </a:pPr>
              <a:t>13/05/2011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9D136C43-C774-4902-9CDF-96588E2E0B59}"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67403D-F236-4F36-BD8F-71BDF0981DE4}" type="datetimeFigureOut">
              <a:rPr lang="en-GB"/>
              <a:pPr>
                <a:defRPr/>
              </a:pPr>
              <a:t>13/05/2011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D43383B-BD0A-49B1-9C53-E9CFD9DB5B19}"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F120FB-3B01-418B-92ED-58EA0A27E971}" type="datetimeFigureOut">
              <a:rPr lang="en-GB"/>
              <a:pPr>
                <a:defRPr/>
              </a:pPr>
              <a:t>13/05/2011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88A6CCF-5D89-4F48-9371-5A5F6734E13C}"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C35C90C-D81C-4233-933F-73CD650F0CAC}" type="datetimeFigureOut">
              <a:rPr lang="en-GB"/>
              <a:pPr>
                <a:defRPr/>
              </a:pPr>
              <a:t>13/05/2011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776C4DD-84C5-4344-803C-7AC454E6D5F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embeddings/oleObject4.bin"/><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hyperlink" Target="ttp://openfieldwork.org.uk/" TargetMode="External"/><Relationship Id="rId4" Type="http://schemas.openxmlformats.org/officeDocument/2006/relationships/hyperlink" Target="http://www.openfieldwork.org.uk/api/map.php"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openfieldwork.org.uk/api/map.ph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openfieldwork.org.uk/wp-content/uploads/2010/11/OFheader23.jpg"/>
          <p:cNvPicPr>
            <a:picLocks noChangeAspect="1" noChangeArrowheads="1"/>
          </p:cNvPicPr>
          <p:nvPr/>
        </p:nvPicPr>
        <p:blipFill>
          <a:blip r:embed="rId4" cstate="screen">
            <a:duotone>
              <a:schemeClr val="accent4">
                <a:shade val="45000"/>
                <a:satMod val="135000"/>
              </a:schemeClr>
              <a:prstClr val="white"/>
            </a:duotone>
          </a:blip>
          <a:srcRect/>
          <a:stretch>
            <a:fillRect/>
          </a:stretch>
        </p:blipFill>
        <p:spPr bwMode="auto">
          <a:xfrm>
            <a:off x="0" y="0"/>
            <a:ext cx="9144000" cy="1916832"/>
          </a:xfrm>
          <a:prstGeom prst="rect">
            <a:avLst/>
          </a:prstGeom>
          <a:noFill/>
          <a:effectLst>
            <a:reflection blurRad="6350" stA="50000" endA="300" endPos="90000" dist="50800" dir="5400000" sy="-100000" algn="bl" rotWithShape="0"/>
          </a:effectLst>
        </p:spPr>
      </p:pic>
      <p:sp>
        <p:nvSpPr>
          <p:cNvPr id="6" name="Subtitle 2"/>
          <p:cNvSpPr txBox="1">
            <a:spLocks/>
          </p:cNvSpPr>
          <p:nvPr/>
        </p:nvSpPr>
        <p:spPr>
          <a:xfrm>
            <a:off x="1331640" y="4941168"/>
            <a:ext cx="6400800" cy="1198562"/>
          </a:xfrm>
          <a:prstGeom prst="rect">
            <a:avLst/>
          </a:prstGeom>
        </p:spPr>
        <p:txBody>
          <a:bodyPr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1" i="0" u="none" strike="noStrike" kern="1200" cap="none" spc="0" normalizeH="0" baseline="0" noProof="0" dirty="0">
                <a:ln>
                  <a:noFill/>
                </a:ln>
                <a:solidFill>
                  <a:schemeClr val="accent4">
                    <a:lumMod val="50000"/>
                  </a:schemeClr>
                </a:solidFill>
                <a:effectLst/>
                <a:uLnTx/>
                <a:uFillTx/>
                <a:latin typeface="+mn-lt"/>
                <a:ea typeface="+mn-ea"/>
                <a:cs typeface="Arial" pitchFamily="34" charset="0"/>
              </a:rPr>
              <a:t>Mike Sanders &amp; Alison Stokes</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a:ln>
                  <a:noFill/>
                </a:ln>
                <a:solidFill>
                  <a:schemeClr val="accent4">
                    <a:lumMod val="50000"/>
                  </a:schemeClr>
                </a:solidFill>
                <a:effectLst/>
                <a:uLnTx/>
                <a:uFillTx/>
                <a:latin typeface="+mn-lt"/>
                <a:ea typeface="+mn-ea"/>
                <a:cs typeface="Arial" pitchFamily="34" charset="0"/>
              </a:rPr>
              <a:t>GEES Subject Centre</a:t>
            </a:r>
          </a:p>
        </p:txBody>
      </p:sp>
      <p:sp>
        <p:nvSpPr>
          <p:cNvPr id="7" name="TextBox 6"/>
          <p:cNvSpPr txBox="1"/>
          <p:nvPr/>
        </p:nvSpPr>
        <p:spPr>
          <a:xfrm>
            <a:off x="1043608" y="2348880"/>
            <a:ext cx="7344816" cy="2123658"/>
          </a:xfrm>
          <a:prstGeom prst="rect">
            <a:avLst/>
          </a:prstGeom>
          <a:noFill/>
        </p:spPr>
        <p:txBody>
          <a:bodyPr wrap="square" rtlCol="0">
            <a:spAutoFit/>
          </a:bodyPr>
          <a:lstStyle/>
          <a:p>
            <a:pPr algn="ctr"/>
            <a:r>
              <a:rPr lang="en-GB" sz="4400" b="1" dirty="0"/>
              <a:t>Bringing together open resources for fieldwork education</a:t>
            </a:r>
          </a:p>
        </p:txBody>
      </p:sp>
      <p:grpSp>
        <p:nvGrpSpPr>
          <p:cNvPr id="2" name="Group 10"/>
          <p:cNvGrpSpPr>
            <a:grpSpLocks noChangeAspect="1"/>
          </p:cNvGrpSpPr>
          <p:nvPr/>
        </p:nvGrpSpPr>
        <p:grpSpPr bwMode="auto">
          <a:xfrm>
            <a:off x="6732588" y="6165850"/>
            <a:ext cx="2217737" cy="546100"/>
            <a:chOff x="15733960" y="27309339"/>
            <a:chExt cx="5544616" cy="1368152"/>
          </a:xfrm>
        </p:grpSpPr>
        <p:sp>
          <p:nvSpPr>
            <p:cNvPr id="10" name="Rounded Rectangle 9"/>
            <p:cNvSpPr/>
            <p:nvPr/>
          </p:nvSpPr>
          <p:spPr>
            <a:xfrm>
              <a:off x="15733960" y="27309339"/>
              <a:ext cx="5544616" cy="13681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1" name="Picture 24" descr="DoubleColour556pxWide.jpg"/>
            <p:cNvPicPr>
              <a:picLocks noChangeAspect="1"/>
            </p:cNvPicPr>
            <p:nvPr/>
          </p:nvPicPr>
          <p:blipFill>
            <a:blip r:embed="rId5" cstate="screen"/>
            <a:srcRect/>
            <a:stretch>
              <a:fillRect/>
            </a:stretch>
          </p:blipFill>
          <p:spPr bwMode="auto">
            <a:xfrm>
              <a:off x="15877976" y="27453355"/>
              <a:ext cx="2644705" cy="1094291"/>
            </a:xfrm>
            <a:prstGeom prst="rect">
              <a:avLst/>
            </a:prstGeom>
            <a:noFill/>
            <a:ln w="9525">
              <a:noFill/>
              <a:miter lim="800000"/>
              <a:headEnd/>
              <a:tailEnd/>
            </a:ln>
          </p:spPr>
        </p:pic>
        <p:pic>
          <p:nvPicPr>
            <p:cNvPr id="12" name="Picture 22" descr="GEES colour logo314.jpg"/>
            <p:cNvPicPr>
              <a:picLocks noChangeAspect="1"/>
            </p:cNvPicPr>
            <p:nvPr/>
          </p:nvPicPr>
          <p:blipFill>
            <a:blip r:embed="rId6" cstate="screen"/>
            <a:srcRect/>
            <a:stretch>
              <a:fillRect/>
            </a:stretch>
          </p:blipFill>
          <p:spPr bwMode="auto">
            <a:xfrm>
              <a:off x="18758296" y="27453355"/>
              <a:ext cx="2371364" cy="1193812"/>
            </a:xfrm>
            <a:prstGeom prst="rect">
              <a:avLst/>
            </a:prstGeom>
            <a:noFill/>
            <a:ln w="9525">
              <a:noFill/>
              <a:miter lim="800000"/>
              <a:headEnd/>
              <a:tailEnd/>
            </a:ln>
          </p:spPr>
        </p:pic>
      </p:gr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openfieldwork.org.uk/wp-content/uploads/2010/11/OFheader23.jpg"/>
          <p:cNvPicPr>
            <a:picLocks noChangeAspect="1" noChangeArrowheads="1"/>
          </p:cNvPicPr>
          <p:nvPr/>
        </p:nvPicPr>
        <p:blipFill>
          <a:blip r:embed="rId3" cstate="screen">
            <a:duotone>
              <a:schemeClr val="accent4">
                <a:shade val="45000"/>
                <a:satMod val="135000"/>
              </a:schemeClr>
              <a:prstClr val="white"/>
            </a:duotone>
          </a:blip>
          <a:srcRect/>
          <a:stretch>
            <a:fillRect/>
          </a:stretch>
        </p:blipFill>
        <p:spPr bwMode="auto">
          <a:xfrm>
            <a:off x="0" y="0"/>
            <a:ext cx="9144000" cy="1916832"/>
          </a:xfrm>
          <a:prstGeom prst="rect">
            <a:avLst/>
          </a:prstGeom>
          <a:noFill/>
          <a:effectLst>
            <a:reflection blurRad="6350" stA="50000" endA="300" endPos="90000" dist="50800" dir="5400000" sy="-100000" algn="bl" rotWithShape="0"/>
          </a:effectLst>
        </p:spPr>
      </p:pic>
      <p:sp>
        <p:nvSpPr>
          <p:cNvPr id="32770" name="Title 1"/>
          <p:cNvSpPr>
            <a:spLocks noGrp="1"/>
          </p:cNvSpPr>
          <p:nvPr>
            <p:ph type="title" idx="4294967295"/>
          </p:nvPr>
        </p:nvSpPr>
        <p:spPr>
          <a:xfrm>
            <a:off x="468313" y="404813"/>
            <a:ext cx="8229600" cy="1143000"/>
          </a:xfrm>
        </p:spPr>
        <p:txBody>
          <a:bodyPr/>
          <a:lstStyle/>
          <a:p>
            <a:pPr algn="l" eaLnBrk="1" hangingPunct="1"/>
            <a:r>
              <a:rPr lang="en-GB" sz="4000" b="1"/>
              <a:t>Fieldwork education collection</a:t>
            </a:r>
          </a:p>
        </p:txBody>
      </p:sp>
      <p:sp>
        <p:nvSpPr>
          <p:cNvPr id="32771" name="Content Placeholder 2"/>
          <p:cNvSpPr>
            <a:spLocks noGrp="1"/>
          </p:cNvSpPr>
          <p:nvPr>
            <p:ph idx="4294967295"/>
          </p:nvPr>
        </p:nvSpPr>
        <p:spPr>
          <a:xfrm>
            <a:off x="468313" y="1989138"/>
            <a:ext cx="8229600" cy="4210050"/>
          </a:xfrm>
        </p:spPr>
        <p:txBody>
          <a:bodyPr/>
          <a:lstStyle/>
          <a:p>
            <a:pPr eaLnBrk="1" hangingPunct="1">
              <a:buFont typeface="Arial" charset="0"/>
              <a:buNone/>
            </a:pPr>
            <a:r>
              <a:rPr lang="en-GB">
                <a:solidFill>
                  <a:srgbClr val="403152"/>
                </a:solidFill>
              </a:rPr>
              <a:t>Dynamic collection of resources: </a:t>
            </a:r>
          </a:p>
          <a:p>
            <a:pPr lvl="1" eaLnBrk="1" hangingPunct="1"/>
            <a:r>
              <a:rPr lang="en-GB">
                <a:solidFill>
                  <a:srgbClr val="403152"/>
                </a:solidFill>
              </a:rPr>
              <a:t>Open repositories with RSS</a:t>
            </a:r>
          </a:p>
          <a:p>
            <a:pPr lvl="1" eaLnBrk="1" hangingPunct="1"/>
            <a:r>
              <a:rPr lang="en-GB">
                <a:solidFill>
                  <a:srgbClr val="403152"/>
                </a:solidFill>
              </a:rPr>
              <a:t>Fieldwork terms</a:t>
            </a:r>
          </a:p>
          <a:p>
            <a:pPr lvl="1" eaLnBrk="1" hangingPunct="1"/>
            <a:r>
              <a:rPr lang="en-GB">
                <a:solidFill>
                  <a:srgbClr val="403152"/>
                </a:solidFill>
              </a:rPr>
              <a:t>Is it location specific Y/N?</a:t>
            </a:r>
          </a:p>
          <a:p>
            <a:pPr lvl="1" eaLnBrk="1" hangingPunct="1"/>
            <a:r>
              <a:rPr lang="en-GB">
                <a:solidFill>
                  <a:srgbClr val="403152"/>
                </a:solidFill>
              </a:rPr>
              <a:t>Add to map and/or collection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openfieldwork.org.uk/wp-content/uploads/2010/11/OFheader23.jpg"/>
          <p:cNvPicPr>
            <a:picLocks noChangeAspect="1" noChangeArrowheads="1"/>
          </p:cNvPicPr>
          <p:nvPr/>
        </p:nvPicPr>
        <p:blipFill>
          <a:blip r:embed="rId3" cstate="screen">
            <a:duotone>
              <a:schemeClr val="accent4">
                <a:shade val="45000"/>
                <a:satMod val="135000"/>
              </a:schemeClr>
              <a:prstClr val="white"/>
            </a:duotone>
          </a:blip>
          <a:srcRect/>
          <a:stretch>
            <a:fillRect/>
          </a:stretch>
        </p:blipFill>
        <p:spPr bwMode="auto">
          <a:xfrm>
            <a:off x="0" y="0"/>
            <a:ext cx="9144000" cy="1916832"/>
          </a:xfrm>
          <a:prstGeom prst="rect">
            <a:avLst/>
          </a:prstGeom>
          <a:noFill/>
          <a:effectLst>
            <a:reflection blurRad="6350" stA="50000" endA="300" endPos="90000" dist="50800" dir="5400000" sy="-100000" algn="bl" rotWithShape="0"/>
          </a:effectLst>
        </p:spPr>
      </p:pic>
      <p:sp>
        <p:nvSpPr>
          <p:cNvPr id="34818" name="Title 1"/>
          <p:cNvSpPr>
            <a:spLocks noGrp="1"/>
          </p:cNvSpPr>
          <p:nvPr>
            <p:ph type="title" idx="4294967295"/>
          </p:nvPr>
        </p:nvSpPr>
        <p:spPr>
          <a:xfrm>
            <a:off x="468313" y="404813"/>
            <a:ext cx="8229600" cy="1143000"/>
          </a:xfrm>
        </p:spPr>
        <p:txBody>
          <a:bodyPr/>
          <a:lstStyle/>
          <a:p>
            <a:pPr algn="l" eaLnBrk="1" hangingPunct="1"/>
            <a:r>
              <a:rPr lang="en-GB" sz="4000" b="1"/>
              <a:t>Fieldwork education collection</a:t>
            </a:r>
          </a:p>
        </p:txBody>
      </p:sp>
      <p:sp>
        <p:nvSpPr>
          <p:cNvPr id="3" name="Content Placeholder 2"/>
          <p:cNvSpPr>
            <a:spLocks noGrp="1"/>
          </p:cNvSpPr>
          <p:nvPr>
            <p:ph idx="4294967295"/>
          </p:nvPr>
        </p:nvSpPr>
        <p:spPr>
          <a:xfrm>
            <a:off x="395288" y="1989138"/>
            <a:ext cx="8353425" cy="4176712"/>
          </a:xfrm>
        </p:spPr>
        <p:txBody>
          <a:bodyPr>
            <a:noAutofit/>
          </a:bodyPr>
          <a:lstStyle/>
          <a:p>
            <a:pPr eaLnBrk="1" hangingPunct="1">
              <a:buFont typeface="Arial" charset="0"/>
              <a:buNone/>
            </a:pPr>
            <a:r>
              <a:rPr lang="en-GB">
                <a:solidFill>
                  <a:srgbClr val="403152"/>
                </a:solidFill>
              </a:rPr>
              <a:t>Manual collection of resources:</a:t>
            </a:r>
          </a:p>
          <a:p>
            <a:pPr lvl="1" eaLnBrk="1" hangingPunct="1">
              <a:buFontTx/>
              <a:buChar char="-"/>
            </a:pPr>
            <a:r>
              <a:rPr lang="en-GB">
                <a:solidFill>
                  <a:srgbClr val="403152"/>
                </a:solidFill>
              </a:rPr>
              <a:t>Allows collection of good educational resources that are not strictly OER</a:t>
            </a:r>
          </a:p>
          <a:p>
            <a:pPr lvl="1" eaLnBrk="1" hangingPunct="1">
              <a:buFontTx/>
              <a:buChar char="-"/>
            </a:pPr>
            <a:r>
              <a:rPr lang="en-GB">
                <a:solidFill>
                  <a:srgbClr val="403152"/>
                </a:solidFill>
              </a:rPr>
              <a:t>Cataloguer may have to establish coordinates, make judgements on quality and aggregation</a:t>
            </a:r>
          </a:p>
          <a:p>
            <a:pPr lvl="1" eaLnBrk="1" hangingPunct="1">
              <a:buFontTx/>
              <a:buChar char="-"/>
            </a:pPr>
            <a:r>
              <a:rPr lang="en-GB">
                <a:solidFill>
                  <a:srgbClr val="403152"/>
                </a:solidFill>
              </a:rPr>
              <a:t>Permits moderation / checking of resources identified by machine for relevance / placement</a:t>
            </a:r>
            <a:endParaRPr lang="en-GB" sz="2400">
              <a:solidFill>
                <a:srgbClr val="777777"/>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openfieldwork.org.uk/wp-content/uploads/2010/11/OFheader23.jpg"/>
          <p:cNvPicPr>
            <a:picLocks noChangeAspect="1" noChangeArrowheads="1"/>
          </p:cNvPicPr>
          <p:nvPr/>
        </p:nvPicPr>
        <p:blipFill>
          <a:blip r:embed="rId3" cstate="screen">
            <a:duotone>
              <a:schemeClr val="accent4">
                <a:shade val="45000"/>
                <a:satMod val="135000"/>
              </a:schemeClr>
              <a:prstClr val="white"/>
            </a:duotone>
          </a:blip>
          <a:srcRect/>
          <a:stretch>
            <a:fillRect/>
          </a:stretch>
        </p:blipFill>
        <p:spPr bwMode="auto">
          <a:xfrm>
            <a:off x="0" y="0"/>
            <a:ext cx="9144000" cy="1916832"/>
          </a:xfrm>
          <a:prstGeom prst="rect">
            <a:avLst/>
          </a:prstGeom>
          <a:noFill/>
          <a:effectLst>
            <a:reflection blurRad="6350" stA="50000" endA="300" endPos="90000" dist="50800" dir="5400000" sy="-100000" algn="bl" rotWithShape="0"/>
          </a:effectLst>
        </p:spPr>
      </p:pic>
      <p:sp>
        <p:nvSpPr>
          <p:cNvPr id="36866" name="Title 1"/>
          <p:cNvSpPr>
            <a:spLocks noGrp="1"/>
          </p:cNvSpPr>
          <p:nvPr>
            <p:ph type="title"/>
          </p:nvPr>
        </p:nvSpPr>
        <p:spPr>
          <a:xfrm>
            <a:off x="468313" y="404813"/>
            <a:ext cx="8229600" cy="1143000"/>
          </a:xfrm>
        </p:spPr>
        <p:txBody>
          <a:bodyPr/>
          <a:lstStyle/>
          <a:p>
            <a:pPr algn="l" eaLnBrk="1" hangingPunct="1"/>
            <a:r>
              <a:rPr lang="en-GB" sz="4000" b="1"/>
              <a:t>Fieldwork education collection</a:t>
            </a:r>
          </a:p>
        </p:txBody>
      </p:sp>
      <p:sp>
        <p:nvSpPr>
          <p:cNvPr id="36867" name="Content Placeholder 2"/>
          <p:cNvSpPr>
            <a:spLocks noGrp="1"/>
          </p:cNvSpPr>
          <p:nvPr>
            <p:ph idx="1"/>
          </p:nvPr>
        </p:nvSpPr>
        <p:spPr>
          <a:xfrm>
            <a:off x="468313" y="1989138"/>
            <a:ext cx="8229600" cy="3384550"/>
          </a:xfrm>
        </p:spPr>
        <p:txBody>
          <a:bodyPr/>
          <a:lstStyle/>
          <a:p>
            <a:pPr eaLnBrk="1" hangingPunct="1">
              <a:buFont typeface="Arial" charset="0"/>
              <a:buNone/>
            </a:pPr>
            <a:r>
              <a:rPr lang="en-GB">
                <a:solidFill>
                  <a:srgbClr val="403152"/>
                </a:solidFill>
              </a:rPr>
              <a:t>Points of interest</a:t>
            </a:r>
          </a:p>
          <a:p>
            <a:pPr lvl="1" eaLnBrk="1" hangingPunct="1"/>
            <a:r>
              <a:rPr lang="en-GB">
                <a:solidFill>
                  <a:srgbClr val="403152"/>
                </a:solidFill>
              </a:rPr>
              <a:t>Dynamic placement of location-specific resources</a:t>
            </a:r>
          </a:p>
          <a:p>
            <a:pPr lvl="1" eaLnBrk="1" hangingPunct="1"/>
            <a:r>
              <a:rPr lang="en-GB">
                <a:solidFill>
                  <a:srgbClr val="403152"/>
                </a:solidFill>
              </a:rPr>
              <a:t>Indication of “openness”</a:t>
            </a:r>
          </a:p>
          <a:p>
            <a:pPr lvl="1" eaLnBrk="1" hangingPunct="1"/>
            <a:r>
              <a:rPr lang="en-GB">
                <a:solidFill>
                  <a:srgbClr val="403152"/>
                </a:solidFill>
              </a:rPr>
              <a:t>Community engagement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openfieldwork.org.uk/wp-content/uploads/2010/11/OFheader23.jpg"/>
          <p:cNvPicPr>
            <a:picLocks noChangeAspect="1" noChangeArrowheads="1"/>
          </p:cNvPicPr>
          <p:nvPr/>
        </p:nvPicPr>
        <p:blipFill>
          <a:blip r:embed="rId4" cstate="screen">
            <a:duotone>
              <a:schemeClr val="accent4">
                <a:shade val="45000"/>
                <a:satMod val="135000"/>
              </a:schemeClr>
              <a:prstClr val="white"/>
            </a:duotone>
          </a:blip>
          <a:srcRect/>
          <a:stretch>
            <a:fillRect/>
          </a:stretch>
        </p:blipFill>
        <p:spPr bwMode="auto">
          <a:xfrm>
            <a:off x="0" y="0"/>
            <a:ext cx="9144000" cy="1916832"/>
          </a:xfrm>
          <a:prstGeom prst="rect">
            <a:avLst/>
          </a:prstGeom>
          <a:noFill/>
          <a:effectLst>
            <a:reflection blurRad="6350" stA="50000" endA="300" endPos="90000" dist="50800" dir="5400000" sy="-100000" algn="bl" rotWithShape="0"/>
          </a:effectLst>
        </p:spPr>
      </p:pic>
      <p:graphicFrame>
        <p:nvGraphicFramePr>
          <p:cNvPr id="5128" name="Object 8"/>
          <p:cNvGraphicFramePr>
            <a:graphicFrameLocks noChangeAspect="1"/>
          </p:cNvGraphicFramePr>
          <p:nvPr/>
        </p:nvGraphicFramePr>
        <p:xfrm>
          <a:off x="0" y="1830388"/>
          <a:ext cx="9144000" cy="6494462"/>
        </p:xfrm>
        <a:graphic>
          <a:graphicData uri="http://schemas.openxmlformats.org/presentationml/2006/ole">
            <p:oleObj spid="_x0000_s5128" name="Image" r:id="rId5" imgW="15250794" imgH="10831746" progId="">
              <p:embed/>
            </p:oleObj>
          </a:graphicData>
        </a:graphic>
      </p:graphicFrame>
      <p:sp>
        <p:nvSpPr>
          <p:cNvPr id="5129" name="Title 1"/>
          <p:cNvSpPr>
            <a:spLocks/>
          </p:cNvSpPr>
          <p:nvPr/>
        </p:nvSpPr>
        <p:spPr bwMode="auto">
          <a:xfrm>
            <a:off x="468313" y="404813"/>
            <a:ext cx="8229600" cy="1143000"/>
          </a:xfrm>
          <a:prstGeom prst="rect">
            <a:avLst/>
          </a:prstGeom>
          <a:noFill/>
          <a:ln w="9525">
            <a:noFill/>
            <a:miter lim="800000"/>
            <a:headEnd/>
            <a:tailEnd/>
          </a:ln>
        </p:spPr>
        <p:txBody>
          <a:bodyPr anchor="ctr"/>
          <a:lstStyle/>
          <a:p>
            <a:r>
              <a:rPr lang="en-GB" sz="4000" b="1"/>
              <a:t>Fieldwork education collection</a:t>
            </a:r>
          </a:p>
        </p:txBody>
      </p:sp>
      <p:sp>
        <p:nvSpPr>
          <p:cNvPr id="5130" name="Content Placeholder 2"/>
          <p:cNvSpPr>
            <a:spLocks/>
          </p:cNvSpPr>
          <p:nvPr/>
        </p:nvSpPr>
        <p:spPr bwMode="auto">
          <a:xfrm>
            <a:off x="0" y="1341438"/>
            <a:ext cx="8964613" cy="719137"/>
          </a:xfrm>
          <a:prstGeom prst="rect">
            <a:avLst/>
          </a:prstGeom>
          <a:noFill/>
          <a:ln w="9525">
            <a:noFill/>
            <a:miter lim="800000"/>
            <a:headEnd/>
            <a:tailEnd/>
          </a:ln>
        </p:spPr>
        <p:txBody>
          <a:bodyPr/>
          <a:lstStyle/>
          <a:p>
            <a:pPr marL="742950" lvl="1" indent="-285750">
              <a:spcBef>
                <a:spcPct val="20000"/>
              </a:spcBef>
              <a:buFont typeface="Arial" charset="0"/>
              <a:buNone/>
            </a:pPr>
            <a:r>
              <a:rPr lang="en-GB" sz="2800">
                <a:solidFill>
                  <a:srgbClr val="403152"/>
                </a:solidFill>
              </a:rPr>
              <a:t>Dynamic placement of location-specific resources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openfieldwork.org.uk/wp-content/uploads/2010/11/OFheader23.jpg"/>
          <p:cNvPicPr>
            <a:picLocks noChangeAspect="1" noChangeArrowheads="1"/>
          </p:cNvPicPr>
          <p:nvPr/>
        </p:nvPicPr>
        <p:blipFill>
          <a:blip r:embed="rId4" cstate="screen">
            <a:duotone>
              <a:schemeClr val="accent4">
                <a:shade val="45000"/>
                <a:satMod val="135000"/>
              </a:schemeClr>
              <a:prstClr val="white"/>
            </a:duotone>
          </a:blip>
          <a:srcRect/>
          <a:stretch>
            <a:fillRect/>
          </a:stretch>
        </p:blipFill>
        <p:spPr bwMode="auto">
          <a:xfrm>
            <a:off x="0" y="0"/>
            <a:ext cx="9144000" cy="1916832"/>
          </a:xfrm>
          <a:prstGeom prst="rect">
            <a:avLst/>
          </a:prstGeom>
          <a:noFill/>
          <a:effectLst>
            <a:reflection blurRad="6350" stA="50000" endA="300" endPos="90000" dist="50800" dir="5400000" sy="-100000" algn="bl" rotWithShape="0"/>
          </a:effectLst>
        </p:spPr>
      </p:pic>
      <p:sp>
        <p:nvSpPr>
          <p:cNvPr id="3" name="Content Placeholder 2"/>
          <p:cNvSpPr>
            <a:spLocks noGrp="1"/>
          </p:cNvSpPr>
          <p:nvPr>
            <p:ph idx="4294967295"/>
          </p:nvPr>
        </p:nvSpPr>
        <p:spPr>
          <a:xfrm>
            <a:off x="250825" y="3573463"/>
            <a:ext cx="8642350" cy="1944687"/>
          </a:xfrm>
        </p:spPr>
        <p:txBody>
          <a:bodyPr>
            <a:normAutofit/>
          </a:bodyPr>
          <a:lstStyle/>
          <a:p>
            <a:pPr marL="609600" indent="-609600" eaLnBrk="1" hangingPunct="1">
              <a:lnSpc>
                <a:spcPct val="90000"/>
              </a:lnSpc>
              <a:buFont typeface="Arial" charset="0"/>
              <a:buNone/>
            </a:pPr>
            <a:r>
              <a:rPr lang="en-US" sz="2800">
                <a:solidFill>
                  <a:srgbClr val="777777"/>
                </a:solidFill>
              </a:rPr>
              <a:t>Description: This is a gigapan image of thrusting and folding at Broad Haven, Pembrokeshire, Wales </a:t>
            </a:r>
            <a:r>
              <a:rPr lang="en-US" sz="2800" b="1"/>
              <a:t>[51.785461,-5.10323]</a:t>
            </a:r>
            <a:r>
              <a:rPr lang="en-US" sz="2800">
                <a:solidFill>
                  <a:srgbClr val="777777"/>
                </a:solidFill>
              </a:rPr>
              <a:t>. Carboniferous Coal Measure strata are deformed by Variscan ….</a:t>
            </a:r>
            <a:endParaRPr lang="en-GB" sz="2800">
              <a:solidFill>
                <a:srgbClr val="777777"/>
              </a:solidFill>
            </a:endParaRPr>
          </a:p>
        </p:txBody>
      </p:sp>
      <p:graphicFrame>
        <p:nvGraphicFramePr>
          <p:cNvPr id="41993" name="Object 9"/>
          <p:cNvGraphicFramePr>
            <a:graphicFrameLocks noChangeAspect="1"/>
          </p:cNvGraphicFramePr>
          <p:nvPr/>
        </p:nvGraphicFramePr>
        <p:xfrm>
          <a:off x="0" y="0"/>
          <a:ext cx="6096000" cy="3003550"/>
        </p:xfrm>
        <a:graphic>
          <a:graphicData uri="http://schemas.openxmlformats.org/presentationml/2006/ole">
            <p:oleObj spid="_x0000_s41993" name="Image" r:id="rId5" imgW="12241270" imgH="6031746" progId="">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openfieldwork.org.uk/wp-content/uploads/2010/11/OFheader23.jpg"/>
          <p:cNvPicPr>
            <a:picLocks noChangeAspect="1" noChangeArrowheads="1"/>
          </p:cNvPicPr>
          <p:nvPr/>
        </p:nvPicPr>
        <p:blipFill>
          <a:blip r:embed="rId4" cstate="screen">
            <a:duotone>
              <a:schemeClr val="accent4">
                <a:shade val="45000"/>
                <a:satMod val="135000"/>
              </a:schemeClr>
              <a:prstClr val="white"/>
            </a:duotone>
          </a:blip>
          <a:srcRect/>
          <a:stretch>
            <a:fillRect/>
          </a:stretch>
        </p:blipFill>
        <p:spPr bwMode="auto">
          <a:xfrm>
            <a:off x="0" y="0"/>
            <a:ext cx="9144000" cy="1916832"/>
          </a:xfrm>
          <a:prstGeom prst="rect">
            <a:avLst/>
          </a:prstGeom>
          <a:noFill/>
          <a:effectLst>
            <a:reflection blurRad="6350" stA="50000" endA="300" endPos="90000" dist="50800" dir="5400000" sy="-100000" algn="bl" rotWithShape="0"/>
          </a:effectLst>
        </p:spPr>
      </p:pic>
      <p:sp>
        <p:nvSpPr>
          <p:cNvPr id="3" name="Content Placeholder 2"/>
          <p:cNvSpPr>
            <a:spLocks noGrp="1"/>
          </p:cNvSpPr>
          <p:nvPr>
            <p:ph idx="4294967295"/>
          </p:nvPr>
        </p:nvSpPr>
        <p:spPr>
          <a:xfrm>
            <a:off x="539750" y="3213100"/>
            <a:ext cx="8064500" cy="3311525"/>
          </a:xfrm>
        </p:spPr>
        <p:txBody>
          <a:bodyPr>
            <a:normAutofit/>
          </a:bodyPr>
          <a:lstStyle/>
          <a:p>
            <a:pPr eaLnBrk="1" hangingPunct="1">
              <a:lnSpc>
                <a:spcPct val="90000"/>
              </a:lnSpc>
              <a:buFont typeface="Arial" charset="0"/>
              <a:buNone/>
            </a:pPr>
            <a:r>
              <a:rPr lang="en-US" sz="2700">
                <a:solidFill>
                  <a:srgbClr val="777777"/>
                </a:solidFill>
              </a:rPr>
              <a:t>Title: The Cryosphere : </a:t>
            </a:r>
            <a:r>
              <a:rPr lang="en-US" sz="2700" b="1"/>
              <a:t>Svalbard</a:t>
            </a:r>
            <a:r>
              <a:rPr lang="en-US" sz="2700">
                <a:solidFill>
                  <a:srgbClr val="777777"/>
                </a:solidFill>
              </a:rPr>
              <a:t> Virtual field class </a:t>
            </a:r>
          </a:p>
          <a:p>
            <a:pPr eaLnBrk="1" hangingPunct="1">
              <a:lnSpc>
                <a:spcPct val="90000"/>
              </a:lnSpc>
              <a:buFont typeface="Arial" charset="0"/>
              <a:buNone/>
            </a:pPr>
            <a:r>
              <a:rPr lang="en-US" sz="2700">
                <a:solidFill>
                  <a:srgbClr val="777777"/>
                </a:solidFill>
              </a:rPr>
              <a:t>Description: This resource combines maps, photographs and video to provide a Virtual Fieldclass for </a:t>
            </a:r>
            <a:r>
              <a:rPr lang="en-US" sz="2700" b="1"/>
              <a:t>Svalbard</a:t>
            </a:r>
            <a:r>
              <a:rPr lang="en-US" sz="2700">
                <a:solidFill>
                  <a:srgbClr val="777777"/>
                </a:solidFill>
              </a:rPr>
              <a:t> from the perspective of a Physical Geographer. The trip is split between Longyearbyen and the arctic science base at Ny-Alesund. The trip is supported by a detailed bibliography available for download. </a:t>
            </a:r>
            <a:endParaRPr lang="en-GB" sz="2700">
              <a:solidFill>
                <a:srgbClr val="777777"/>
              </a:solidFill>
            </a:endParaRPr>
          </a:p>
        </p:txBody>
      </p:sp>
      <p:graphicFrame>
        <p:nvGraphicFramePr>
          <p:cNvPr id="48134" name="Object 6"/>
          <p:cNvGraphicFramePr>
            <a:graphicFrameLocks noChangeAspect="1"/>
          </p:cNvGraphicFramePr>
          <p:nvPr/>
        </p:nvGraphicFramePr>
        <p:xfrm>
          <a:off x="0" y="0"/>
          <a:ext cx="6096000" cy="2941638"/>
        </p:xfrm>
        <a:graphic>
          <a:graphicData uri="http://schemas.openxmlformats.org/presentationml/2006/ole">
            <p:oleObj spid="_x0000_s48134" name="Image" r:id="rId5" imgW="12317460" imgH="5942857" progId="">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openfieldwork.org.uk/wp-content/uploads/2010/11/OFheader23.jpg"/>
          <p:cNvPicPr>
            <a:picLocks noChangeAspect="1" noChangeArrowheads="1"/>
          </p:cNvPicPr>
          <p:nvPr/>
        </p:nvPicPr>
        <p:blipFill>
          <a:blip r:embed="rId4" cstate="screen">
            <a:duotone>
              <a:schemeClr val="accent4">
                <a:shade val="45000"/>
                <a:satMod val="135000"/>
              </a:schemeClr>
              <a:prstClr val="white"/>
            </a:duotone>
          </a:blip>
          <a:srcRect/>
          <a:stretch>
            <a:fillRect/>
          </a:stretch>
        </p:blipFill>
        <p:spPr bwMode="auto">
          <a:xfrm>
            <a:off x="0" y="0"/>
            <a:ext cx="9144000" cy="1916832"/>
          </a:xfrm>
          <a:prstGeom prst="rect">
            <a:avLst/>
          </a:prstGeom>
          <a:noFill/>
          <a:effectLst>
            <a:reflection blurRad="6350" stA="50000" endA="300" endPos="90000" dist="50800" dir="5400000" sy="-100000" algn="bl" rotWithShape="0"/>
          </a:effectLst>
        </p:spPr>
      </p:pic>
      <p:graphicFrame>
        <p:nvGraphicFramePr>
          <p:cNvPr id="3078" name="Object 6"/>
          <p:cNvGraphicFramePr>
            <a:graphicFrameLocks noChangeAspect="1"/>
          </p:cNvGraphicFramePr>
          <p:nvPr/>
        </p:nvGraphicFramePr>
        <p:xfrm>
          <a:off x="0" y="0"/>
          <a:ext cx="9144000" cy="6456363"/>
        </p:xfrm>
        <a:graphic>
          <a:graphicData uri="http://schemas.openxmlformats.org/presentationml/2006/ole">
            <p:oleObj spid="_x0000_s3078" name="Image" r:id="rId5" imgW="12914286" imgH="9117460" progId="">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openfieldwork.org.uk/wp-content/uploads/2010/11/OFheader23.jpg"/>
          <p:cNvPicPr>
            <a:picLocks noChangeAspect="1" noChangeArrowheads="1"/>
          </p:cNvPicPr>
          <p:nvPr/>
        </p:nvPicPr>
        <p:blipFill>
          <a:blip r:embed="rId3" cstate="screen">
            <a:duotone>
              <a:schemeClr val="accent4">
                <a:shade val="45000"/>
                <a:satMod val="135000"/>
              </a:schemeClr>
              <a:prstClr val="white"/>
            </a:duotone>
          </a:blip>
          <a:srcRect/>
          <a:stretch>
            <a:fillRect/>
          </a:stretch>
        </p:blipFill>
        <p:spPr bwMode="auto">
          <a:xfrm>
            <a:off x="0" y="0"/>
            <a:ext cx="9144000" cy="1916832"/>
          </a:xfrm>
          <a:prstGeom prst="rect">
            <a:avLst/>
          </a:prstGeom>
          <a:noFill/>
          <a:effectLst>
            <a:reflection blurRad="6350" stA="50000" endA="300" endPos="90000" dist="50800" dir="5400000" sy="-100000" algn="bl" rotWithShape="0"/>
          </a:effectLst>
        </p:spPr>
      </p:pic>
      <p:sp>
        <p:nvSpPr>
          <p:cNvPr id="56322" name="Title 1"/>
          <p:cNvSpPr>
            <a:spLocks noGrp="1"/>
          </p:cNvSpPr>
          <p:nvPr>
            <p:ph type="title" idx="4294967295"/>
          </p:nvPr>
        </p:nvSpPr>
        <p:spPr>
          <a:xfrm>
            <a:off x="468313" y="404813"/>
            <a:ext cx="8229600" cy="1143000"/>
          </a:xfrm>
        </p:spPr>
        <p:txBody>
          <a:bodyPr/>
          <a:lstStyle/>
          <a:p>
            <a:pPr algn="l" eaLnBrk="1" hangingPunct="1"/>
            <a:r>
              <a:rPr lang="en-GB" sz="4000" b="1" dirty="0"/>
              <a:t>Fieldwork education collection</a:t>
            </a:r>
          </a:p>
        </p:txBody>
      </p:sp>
      <p:sp>
        <p:nvSpPr>
          <p:cNvPr id="3" name="Content Placeholder 2"/>
          <p:cNvSpPr>
            <a:spLocks noGrp="1"/>
          </p:cNvSpPr>
          <p:nvPr>
            <p:ph idx="4294967295"/>
          </p:nvPr>
        </p:nvSpPr>
        <p:spPr>
          <a:xfrm>
            <a:off x="395288" y="1989138"/>
            <a:ext cx="8353425" cy="4535487"/>
          </a:xfrm>
        </p:spPr>
        <p:txBody>
          <a:bodyPr>
            <a:noAutofit/>
          </a:bodyPr>
          <a:lstStyle/>
          <a:p>
            <a:pPr eaLnBrk="1" hangingPunct="1">
              <a:buFont typeface="Arial" charset="0"/>
              <a:buNone/>
            </a:pPr>
            <a:endParaRPr lang="en-GB" sz="2800" dirty="0">
              <a:solidFill>
                <a:srgbClr val="403152"/>
              </a:solidFill>
            </a:endParaRPr>
          </a:p>
          <a:p>
            <a:pPr eaLnBrk="1" hangingPunct="1">
              <a:buFont typeface="Arial" charset="0"/>
              <a:buNone/>
            </a:pPr>
            <a:r>
              <a:rPr lang="en-GB" sz="2800" dirty="0">
                <a:solidFill>
                  <a:srgbClr val="403152"/>
                </a:solidFill>
              </a:rPr>
              <a:t>What about good educational resources that are not strictly OER (</a:t>
            </a:r>
            <a:r>
              <a:rPr lang="en-GB" sz="2400" dirty="0">
                <a:solidFill>
                  <a:srgbClr val="403152"/>
                </a:solidFill>
              </a:rPr>
              <a:t>NOER? / “</a:t>
            </a:r>
            <a:r>
              <a:rPr lang="en-GB" sz="2400" dirty="0" err="1">
                <a:solidFill>
                  <a:srgbClr val="403152"/>
                </a:solidFill>
              </a:rPr>
              <a:t>Openish</a:t>
            </a:r>
            <a:r>
              <a:rPr lang="en-GB" sz="2400" dirty="0">
                <a:solidFill>
                  <a:srgbClr val="403152"/>
                </a:solidFill>
              </a:rPr>
              <a:t>”? )</a:t>
            </a:r>
          </a:p>
          <a:p>
            <a:pPr eaLnBrk="1" hangingPunct="1">
              <a:buFont typeface="Arial" charset="0"/>
              <a:buNone/>
            </a:pPr>
            <a:endParaRPr lang="en-GB" sz="2400" dirty="0">
              <a:solidFill>
                <a:srgbClr val="403152"/>
              </a:solidFill>
            </a:endParaRPr>
          </a:p>
          <a:p>
            <a:pPr eaLnBrk="1" hangingPunct="1"/>
            <a:r>
              <a:rPr lang="en-GB" sz="2800" dirty="0">
                <a:solidFill>
                  <a:srgbClr val="403152"/>
                </a:solidFill>
              </a:rPr>
              <a:t>Not in formal open repositories</a:t>
            </a:r>
          </a:p>
          <a:p>
            <a:pPr eaLnBrk="1" hangingPunct="1"/>
            <a:r>
              <a:rPr lang="en-GB" sz="2800" dirty="0">
                <a:solidFill>
                  <a:srgbClr val="403152"/>
                </a:solidFill>
              </a:rPr>
              <a:t>Publicly available</a:t>
            </a:r>
          </a:p>
        </p:txBody>
      </p:sp>
      <p:sp>
        <p:nvSpPr>
          <p:cNvPr id="56325" name="Content Placeholder 2"/>
          <p:cNvSpPr>
            <a:spLocks/>
          </p:cNvSpPr>
          <p:nvPr/>
        </p:nvSpPr>
        <p:spPr bwMode="auto">
          <a:xfrm>
            <a:off x="611188" y="1341438"/>
            <a:ext cx="7489825" cy="719137"/>
          </a:xfrm>
          <a:prstGeom prst="rect">
            <a:avLst/>
          </a:prstGeom>
          <a:noFill/>
          <a:ln w="9525">
            <a:noFill/>
            <a:miter lim="800000"/>
            <a:headEnd/>
            <a:tailEnd/>
          </a:ln>
        </p:spPr>
        <p:txBody>
          <a:bodyPr/>
          <a:lstStyle/>
          <a:p>
            <a:pPr marL="742950" lvl="1" indent="-285750">
              <a:spcBef>
                <a:spcPct val="20000"/>
              </a:spcBef>
              <a:buFont typeface="Arial" charset="0"/>
              <a:buNone/>
            </a:pPr>
            <a:r>
              <a:rPr lang="en-GB" sz="2800" dirty="0">
                <a:solidFill>
                  <a:srgbClr val="403152"/>
                </a:solidFill>
              </a:rPr>
              <a:t>Displaying different levels of openness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openfieldwork.org.uk/wp-content/uploads/2010/11/OFheader23.jpg"/>
          <p:cNvPicPr>
            <a:picLocks noChangeAspect="1" noChangeArrowheads="1"/>
          </p:cNvPicPr>
          <p:nvPr/>
        </p:nvPicPr>
        <p:blipFill>
          <a:blip r:embed="rId3" cstate="screen">
            <a:duotone>
              <a:schemeClr val="accent4">
                <a:shade val="45000"/>
                <a:satMod val="135000"/>
              </a:schemeClr>
              <a:prstClr val="white"/>
            </a:duotone>
          </a:blip>
          <a:srcRect/>
          <a:stretch>
            <a:fillRect/>
          </a:stretch>
        </p:blipFill>
        <p:spPr bwMode="auto">
          <a:xfrm>
            <a:off x="0" y="0"/>
            <a:ext cx="9144000" cy="1916832"/>
          </a:xfrm>
          <a:prstGeom prst="rect">
            <a:avLst/>
          </a:prstGeom>
          <a:noFill/>
          <a:effectLst>
            <a:reflection blurRad="6350" stA="50000" endA="300" endPos="90000" dist="50800" dir="5400000" sy="-100000" algn="bl" rotWithShape="0"/>
          </a:effectLst>
        </p:spPr>
      </p:pic>
      <p:sp>
        <p:nvSpPr>
          <p:cNvPr id="58370" name="Title 1"/>
          <p:cNvSpPr>
            <a:spLocks noGrp="1"/>
          </p:cNvSpPr>
          <p:nvPr>
            <p:ph type="title" idx="4294967295"/>
          </p:nvPr>
        </p:nvSpPr>
        <p:spPr>
          <a:xfrm>
            <a:off x="468313" y="116632"/>
            <a:ext cx="8229600" cy="1143000"/>
          </a:xfrm>
        </p:spPr>
        <p:txBody>
          <a:bodyPr/>
          <a:lstStyle/>
          <a:p>
            <a:pPr algn="l" eaLnBrk="1" hangingPunct="1"/>
            <a:r>
              <a:rPr lang="en-GB" sz="4000" b="1" dirty="0"/>
              <a:t>Fieldwork education collection</a:t>
            </a:r>
          </a:p>
        </p:txBody>
      </p:sp>
      <p:sp>
        <p:nvSpPr>
          <p:cNvPr id="58373" name="Content Placeholder 2"/>
          <p:cNvSpPr>
            <a:spLocks/>
          </p:cNvSpPr>
          <p:nvPr/>
        </p:nvSpPr>
        <p:spPr bwMode="auto">
          <a:xfrm>
            <a:off x="611188" y="1052736"/>
            <a:ext cx="7489825" cy="719137"/>
          </a:xfrm>
          <a:prstGeom prst="rect">
            <a:avLst/>
          </a:prstGeom>
          <a:noFill/>
          <a:ln w="9525">
            <a:noFill/>
            <a:miter lim="800000"/>
            <a:headEnd/>
            <a:tailEnd/>
          </a:ln>
        </p:spPr>
        <p:txBody>
          <a:bodyPr/>
          <a:lstStyle/>
          <a:p>
            <a:pPr marL="742950" lvl="1" indent="-285750">
              <a:spcBef>
                <a:spcPct val="20000"/>
              </a:spcBef>
              <a:buFont typeface="Arial" charset="0"/>
              <a:buNone/>
            </a:pPr>
            <a:r>
              <a:rPr lang="en-GB" sz="2800" dirty="0">
                <a:solidFill>
                  <a:srgbClr val="403152"/>
                </a:solidFill>
              </a:rPr>
              <a:t>Displaying different levels of openness</a:t>
            </a:r>
          </a:p>
        </p:txBody>
      </p:sp>
      <p:sp>
        <p:nvSpPr>
          <p:cNvPr id="8" name="Rectangle 7"/>
          <p:cNvSpPr/>
          <p:nvPr/>
        </p:nvSpPr>
        <p:spPr>
          <a:xfrm>
            <a:off x="971600" y="1916832"/>
            <a:ext cx="7992888" cy="4893647"/>
          </a:xfrm>
          <a:prstGeom prst="rect">
            <a:avLst/>
          </a:prstGeom>
        </p:spPr>
        <p:txBody>
          <a:bodyPr wrap="square">
            <a:spAutoFit/>
          </a:bodyPr>
          <a:lstStyle/>
          <a:p>
            <a:r>
              <a:rPr lang="en-US" sz="2400" dirty="0"/>
              <a:t>The author of this resource has made it available under an open </a:t>
            </a:r>
            <a:r>
              <a:rPr lang="en-US" sz="2400" dirty="0" err="1"/>
              <a:t>licence</a:t>
            </a:r>
            <a:r>
              <a:rPr lang="en-US" sz="2400" dirty="0"/>
              <a:t>. The resource can be used, remixed or built upon. If you follow the </a:t>
            </a:r>
            <a:r>
              <a:rPr lang="en-US" sz="2400" dirty="0" err="1"/>
              <a:t>licence</a:t>
            </a:r>
            <a:r>
              <a:rPr lang="en-US" sz="2400" dirty="0"/>
              <a:t> requirements you do not have to contact the author.</a:t>
            </a:r>
          </a:p>
          <a:p>
            <a:endParaRPr lang="en-US" sz="2400" dirty="0"/>
          </a:p>
          <a:p>
            <a:r>
              <a:rPr lang="en-US" sz="2400" dirty="0"/>
              <a:t>This resource is publicly available on the web but check the resource </a:t>
            </a:r>
            <a:r>
              <a:rPr lang="en-US" sz="2400" dirty="0" err="1"/>
              <a:t>licence</a:t>
            </a:r>
            <a:r>
              <a:rPr lang="en-US" sz="2400" dirty="0"/>
              <a:t> / terms and conditions for restrictions on its use. You may need to contact the owner for details of how you can use the resource.</a:t>
            </a:r>
          </a:p>
          <a:p>
            <a:endParaRPr lang="en-US" sz="2400" dirty="0"/>
          </a:p>
          <a:p>
            <a:r>
              <a:rPr lang="en-US" sz="2400" dirty="0"/>
              <a:t>Copyright or assumed copyright – you can refer to the resource but you will need to contact the author for permission to copy or reuse this resource.</a:t>
            </a:r>
            <a:endParaRPr lang="en-GB" sz="2400" dirty="0"/>
          </a:p>
        </p:txBody>
      </p:sp>
      <p:pic>
        <p:nvPicPr>
          <p:cNvPr id="78853" name="Picture 5" descr="C:\Documents and Settings\masanders\Desktop\GEESshare\OER\OER 2 Open Fieldwork\OFprojWordPress\greenPin.png"/>
          <p:cNvPicPr>
            <a:picLocks noChangeAspect="1" noChangeArrowheads="1"/>
          </p:cNvPicPr>
          <p:nvPr/>
        </p:nvPicPr>
        <p:blipFill>
          <a:blip r:embed="rId4" cstate="screen"/>
          <a:srcRect/>
          <a:stretch>
            <a:fillRect/>
          </a:stretch>
        </p:blipFill>
        <p:spPr bwMode="auto">
          <a:xfrm>
            <a:off x="0" y="1844824"/>
            <a:ext cx="1028700" cy="1803400"/>
          </a:xfrm>
          <a:prstGeom prst="rect">
            <a:avLst/>
          </a:prstGeom>
          <a:noFill/>
        </p:spPr>
      </p:pic>
      <p:pic>
        <p:nvPicPr>
          <p:cNvPr id="78854" name="Picture 6" descr="C:\Documents and Settings\masanders\Desktop\GEESshare\OER\OER 2 Open Fieldwork\OFprojWordPress\yellowPin.png"/>
          <p:cNvPicPr>
            <a:picLocks noChangeAspect="1" noChangeArrowheads="1"/>
          </p:cNvPicPr>
          <p:nvPr/>
        </p:nvPicPr>
        <p:blipFill>
          <a:blip r:embed="rId5" cstate="screen"/>
          <a:srcRect/>
          <a:stretch>
            <a:fillRect/>
          </a:stretch>
        </p:blipFill>
        <p:spPr bwMode="auto">
          <a:xfrm>
            <a:off x="0" y="3641824"/>
            <a:ext cx="1028700" cy="1803400"/>
          </a:xfrm>
          <a:prstGeom prst="rect">
            <a:avLst/>
          </a:prstGeom>
          <a:noFill/>
        </p:spPr>
      </p:pic>
      <p:pic>
        <p:nvPicPr>
          <p:cNvPr id="78855" name="Picture 7" descr="C:\Documents and Settings\masanders\Desktop\GEESshare\OER\OER 2 Open Fieldwork\OFprojWordPress\redPin.png"/>
          <p:cNvPicPr>
            <a:picLocks noChangeAspect="1" noChangeArrowheads="1"/>
          </p:cNvPicPr>
          <p:nvPr/>
        </p:nvPicPr>
        <p:blipFill>
          <a:blip r:embed="rId6" cstate="screen"/>
          <a:srcRect/>
          <a:stretch>
            <a:fillRect/>
          </a:stretch>
        </p:blipFill>
        <p:spPr bwMode="auto">
          <a:xfrm>
            <a:off x="68263" y="5298008"/>
            <a:ext cx="1028700" cy="18034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openfieldwork.org.uk/wp-content/uploads/2010/11/OFheader23.jpg"/>
          <p:cNvPicPr>
            <a:picLocks noChangeAspect="1" noChangeArrowheads="1"/>
          </p:cNvPicPr>
          <p:nvPr/>
        </p:nvPicPr>
        <p:blipFill>
          <a:blip r:embed="rId3" cstate="screen">
            <a:duotone>
              <a:schemeClr val="accent4">
                <a:shade val="45000"/>
                <a:satMod val="135000"/>
              </a:schemeClr>
              <a:prstClr val="white"/>
            </a:duotone>
          </a:blip>
          <a:srcRect/>
          <a:stretch>
            <a:fillRect/>
          </a:stretch>
        </p:blipFill>
        <p:spPr bwMode="auto">
          <a:xfrm>
            <a:off x="0" y="0"/>
            <a:ext cx="9144000" cy="1916832"/>
          </a:xfrm>
          <a:prstGeom prst="rect">
            <a:avLst/>
          </a:prstGeom>
          <a:noFill/>
          <a:effectLst>
            <a:reflection blurRad="6350" stA="50000" endA="300" endPos="90000" dist="50800" dir="5400000" sy="-100000" algn="bl" rotWithShape="0"/>
          </a:effectLst>
        </p:spPr>
      </p:pic>
      <p:sp>
        <p:nvSpPr>
          <p:cNvPr id="58370" name="Title 1"/>
          <p:cNvSpPr>
            <a:spLocks noGrp="1"/>
          </p:cNvSpPr>
          <p:nvPr>
            <p:ph type="title" idx="4294967295"/>
          </p:nvPr>
        </p:nvSpPr>
        <p:spPr>
          <a:xfrm>
            <a:off x="468313" y="404813"/>
            <a:ext cx="8229600" cy="1143000"/>
          </a:xfrm>
        </p:spPr>
        <p:txBody>
          <a:bodyPr/>
          <a:lstStyle/>
          <a:p>
            <a:pPr algn="l" eaLnBrk="1" hangingPunct="1"/>
            <a:r>
              <a:rPr lang="en-GB" sz="4000" b="1"/>
              <a:t>Fieldwork education collection</a:t>
            </a:r>
          </a:p>
        </p:txBody>
      </p:sp>
      <p:pic>
        <p:nvPicPr>
          <p:cNvPr id="58371" name="Picture 2"/>
          <p:cNvPicPr>
            <a:picLocks noChangeAspect="1" noChangeArrowheads="1"/>
          </p:cNvPicPr>
          <p:nvPr/>
        </p:nvPicPr>
        <p:blipFill>
          <a:blip r:embed="rId4" cstate="screen"/>
          <a:srcRect/>
          <a:stretch>
            <a:fillRect/>
          </a:stretch>
        </p:blipFill>
        <p:spPr bwMode="auto">
          <a:xfrm>
            <a:off x="179512" y="2060848"/>
            <a:ext cx="3816350" cy="4516437"/>
          </a:xfrm>
          <a:prstGeom prst="rect">
            <a:avLst/>
          </a:prstGeom>
          <a:noFill/>
          <a:ln w="9525">
            <a:noFill/>
            <a:miter lim="800000"/>
            <a:headEnd/>
            <a:tailEnd/>
          </a:ln>
        </p:spPr>
      </p:pic>
      <p:sp>
        <p:nvSpPr>
          <p:cNvPr id="58373" name="Content Placeholder 2"/>
          <p:cNvSpPr>
            <a:spLocks/>
          </p:cNvSpPr>
          <p:nvPr/>
        </p:nvSpPr>
        <p:spPr bwMode="auto">
          <a:xfrm>
            <a:off x="611188" y="1341438"/>
            <a:ext cx="7489825" cy="719137"/>
          </a:xfrm>
          <a:prstGeom prst="rect">
            <a:avLst/>
          </a:prstGeom>
          <a:noFill/>
          <a:ln w="9525">
            <a:noFill/>
            <a:miter lim="800000"/>
            <a:headEnd/>
            <a:tailEnd/>
          </a:ln>
        </p:spPr>
        <p:txBody>
          <a:bodyPr/>
          <a:lstStyle/>
          <a:p>
            <a:pPr marL="742950" lvl="1" indent="-285750">
              <a:spcBef>
                <a:spcPct val="20000"/>
              </a:spcBef>
              <a:buFont typeface="Arial" charset="0"/>
              <a:buNone/>
            </a:pPr>
            <a:r>
              <a:rPr lang="en-GB" sz="2800">
                <a:solidFill>
                  <a:srgbClr val="403152"/>
                </a:solidFill>
              </a:rPr>
              <a:t>Displaying different levels of openness</a:t>
            </a:r>
          </a:p>
        </p:txBody>
      </p:sp>
      <p:pic>
        <p:nvPicPr>
          <p:cNvPr id="6" name="Picture 3"/>
          <p:cNvPicPr>
            <a:picLocks noChangeAspect="1" noChangeArrowheads="1"/>
          </p:cNvPicPr>
          <p:nvPr/>
        </p:nvPicPr>
        <p:blipFill>
          <a:blip r:embed="rId5" cstate="screen"/>
          <a:srcRect/>
          <a:stretch>
            <a:fillRect/>
          </a:stretch>
        </p:blipFill>
        <p:spPr bwMode="auto">
          <a:xfrm>
            <a:off x="5076056" y="2492896"/>
            <a:ext cx="3894549" cy="3490479"/>
          </a:xfrm>
          <a:prstGeom prst="rect">
            <a:avLst/>
          </a:prstGeom>
          <a:noFill/>
          <a:ln w="9525">
            <a:noFill/>
            <a:miter lim="800000"/>
            <a:headEnd/>
            <a:tailEnd/>
          </a:ln>
        </p:spPr>
      </p:pic>
      <p:sp>
        <p:nvSpPr>
          <p:cNvPr id="7" name="Right Arrow 6"/>
          <p:cNvSpPr/>
          <p:nvPr/>
        </p:nvSpPr>
        <p:spPr>
          <a:xfrm>
            <a:off x="4067944" y="3429000"/>
            <a:ext cx="936104" cy="16561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openfieldwork.org.uk/wp-content/uploads/2010/11/OFheader23.jpg"/>
          <p:cNvPicPr>
            <a:picLocks noChangeAspect="1" noChangeArrowheads="1"/>
          </p:cNvPicPr>
          <p:nvPr/>
        </p:nvPicPr>
        <p:blipFill>
          <a:blip r:embed="rId4" cstate="screen">
            <a:duotone>
              <a:schemeClr val="accent4">
                <a:shade val="45000"/>
                <a:satMod val="135000"/>
              </a:schemeClr>
              <a:prstClr val="white"/>
            </a:duotone>
          </a:blip>
          <a:srcRect/>
          <a:stretch>
            <a:fillRect/>
          </a:stretch>
        </p:blipFill>
        <p:spPr bwMode="auto">
          <a:xfrm>
            <a:off x="0" y="0"/>
            <a:ext cx="9144000" cy="1916832"/>
          </a:xfrm>
          <a:prstGeom prst="rect">
            <a:avLst/>
          </a:prstGeom>
          <a:noFill/>
          <a:effectLst>
            <a:reflection blurRad="6350" stA="50000" endA="300" endPos="90000" dist="50800" dir="5400000" sy="-100000" algn="bl" rotWithShape="0"/>
          </a:effectLst>
        </p:spPr>
      </p:pic>
      <p:sp>
        <p:nvSpPr>
          <p:cNvPr id="14338" name="Title 1"/>
          <p:cNvSpPr>
            <a:spLocks noGrp="1"/>
          </p:cNvSpPr>
          <p:nvPr>
            <p:ph type="title"/>
          </p:nvPr>
        </p:nvSpPr>
        <p:spPr>
          <a:xfrm>
            <a:off x="468313" y="404813"/>
            <a:ext cx="8229600" cy="1143000"/>
          </a:xfrm>
        </p:spPr>
        <p:txBody>
          <a:bodyPr/>
          <a:lstStyle/>
          <a:p>
            <a:pPr algn="l" eaLnBrk="1" hangingPunct="1"/>
            <a:r>
              <a:rPr lang="en-GB" b="1"/>
              <a:t>Open Fieldwork Project</a:t>
            </a:r>
          </a:p>
        </p:txBody>
      </p:sp>
      <p:sp>
        <p:nvSpPr>
          <p:cNvPr id="3" name="Content Placeholder 2"/>
          <p:cNvSpPr>
            <a:spLocks noGrp="1"/>
          </p:cNvSpPr>
          <p:nvPr>
            <p:ph idx="1"/>
          </p:nvPr>
        </p:nvSpPr>
        <p:spPr>
          <a:xfrm>
            <a:off x="468313" y="2565400"/>
            <a:ext cx="8424862" cy="3743325"/>
          </a:xfrm>
        </p:spPr>
        <p:txBody>
          <a:bodyPr rtlCol="0">
            <a:normAutofit/>
          </a:bodyPr>
          <a:lstStyle/>
          <a:p>
            <a:pPr marL="0" indent="0" eaLnBrk="1" fontAlgn="auto" hangingPunct="1">
              <a:spcAft>
                <a:spcPts val="0"/>
              </a:spcAft>
              <a:buFont typeface="Arial" pitchFamily="34" charset="0"/>
              <a:buNone/>
              <a:defRPr/>
            </a:pPr>
            <a:r>
              <a:rPr lang="en-GB" sz="3600" dirty="0">
                <a:solidFill>
                  <a:schemeClr val="accent4">
                    <a:lumMod val="50000"/>
                  </a:schemeClr>
                </a:solidFill>
              </a:rPr>
              <a:t>Thematic collections strand of OER 2</a:t>
            </a:r>
          </a:p>
          <a:p>
            <a:pPr marL="0" indent="0" eaLnBrk="1" fontAlgn="auto" hangingPunct="1">
              <a:spcAft>
                <a:spcPts val="0"/>
              </a:spcAft>
              <a:buFont typeface="Arial" pitchFamily="34" charset="0"/>
              <a:buNone/>
              <a:defRPr/>
            </a:pPr>
            <a:endParaRPr lang="en-GB" sz="3600" dirty="0">
              <a:solidFill>
                <a:schemeClr val="accent4">
                  <a:lumMod val="50000"/>
                </a:schemeClr>
              </a:solidFill>
            </a:endParaRPr>
          </a:p>
          <a:p>
            <a:pPr marL="0" indent="0" eaLnBrk="1" fontAlgn="auto" hangingPunct="1">
              <a:spcAft>
                <a:spcPts val="0"/>
              </a:spcAft>
              <a:buFont typeface="Arial" pitchFamily="34" charset="0"/>
              <a:buNone/>
              <a:defRPr/>
            </a:pPr>
            <a:r>
              <a:rPr lang="en-GB" sz="3600" dirty="0">
                <a:solidFill>
                  <a:schemeClr val="accent4">
                    <a:lumMod val="50000"/>
                  </a:schemeClr>
                </a:solidFill>
              </a:rPr>
              <a:t>“Projects identifying, collecting and promoting collections of OER and other material around a common theme”</a:t>
            </a:r>
            <a:endParaRPr lang="en-GB" i="1" dirty="0">
              <a:solidFill>
                <a:schemeClr val="accent4">
                  <a:lumMod val="50000"/>
                </a:schemeClr>
              </a:solidFill>
            </a:endParaRPr>
          </a:p>
          <a:p>
            <a:pPr marL="0" indent="0" eaLnBrk="1" fontAlgn="auto" hangingPunct="1">
              <a:spcAft>
                <a:spcPts val="0"/>
              </a:spcAft>
              <a:buFont typeface="Arial" pitchFamily="34" charset="0"/>
              <a:buNone/>
              <a:defRPr/>
            </a:pPr>
            <a:endParaRPr lang="en-GB" sz="2400" dirty="0">
              <a:solidFill>
                <a:schemeClr val="accent4">
                  <a:lumMod val="50000"/>
                </a:schemeClr>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openfieldwork.org.uk/wp-content/uploads/2010/11/OFheader23.jpg"/>
          <p:cNvPicPr>
            <a:picLocks noChangeAspect="1" noChangeArrowheads="1"/>
          </p:cNvPicPr>
          <p:nvPr/>
        </p:nvPicPr>
        <p:blipFill>
          <a:blip r:embed="rId3" cstate="screen">
            <a:duotone>
              <a:schemeClr val="accent4">
                <a:shade val="45000"/>
                <a:satMod val="135000"/>
              </a:schemeClr>
              <a:prstClr val="white"/>
            </a:duotone>
          </a:blip>
          <a:srcRect/>
          <a:stretch>
            <a:fillRect/>
          </a:stretch>
        </p:blipFill>
        <p:spPr bwMode="auto">
          <a:xfrm>
            <a:off x="0" y="0"/>
            <a:ext cx="9144000" cy="1916832"/>
          </a:xfrm>
          <a:prstGeom prst="rect">
            <a:avLst/>
          </a:prstGeom>
          <a:noFill/>
          <a:effectLst>
            <a:reflection blurRad="6350" stA="50000" endA="300" endPos="90000" dist="50800" dir="5400000" sy="-100000" algn="bl" rotWithShape="0"/>
          </a:effectLst>
        </p:spPr>
      </p:pic>
      <p:sp>
        <p:nvSpPr>
          <p:cNvPr id="62466" name="Title 1"/>
          <p:cNvSpPr>
            <a:spLocks noGrp="1"/>
          </p:cNvSpPr>
          <p:nvPr>
            <p:ph type="title"/>
          </p:nvPr>
        </p:nvSpPr>
        <p:spPr>
          <a:xfrm>
            <a:off x="468313" y="404813"/>
            <a:ext cx="8229600" cy="1143000"/>
          </a:xfrm>
        </p:spPr>
        <p:txBody>
          <a:bodyPr/>
          <a:lstStyle/>
          <a:p>
            <a:pPr algn="l" eaLnBrk="1" hangingPunct="1"/>
            <a:r>
              <a:rPr lang="en-GB" b="1"/>
              <a:t>Community consultation</a:t>
            </a:r>
          </a:p>
        </p:txBody>
      </p:sp>
      <p:sp>
        <p:nvSpPr>
          <p:cNvPr id="3" name="Content Placeholder 2"/>
          <p:cNvSpPr>
            <a:spLocks noGrp="1"/>
          </p:cNvSpPr>
          <p:nvPr>
            <p:ph idx="1"/>
          </p:nvPr>
        </p:nvSpPr>
        <p:spPr>
          <a:xfrm>
            <a:off x="468313" y="2276475"/>
            <a:ext cx="8229600" cy="4210050"/>
          </a:xfrm>
        </p:spPr>
        <p:txBody>
          <a:bodyPr rtlCol="0">
            <a:normAutofit/>
          </a:bodyPr>
          <a:lstStyle/>
          <a:p>
            <a:pPr eaLnBrk="1" fontAlgn="auto" hangingPunct="1">
              <a:spcAft>
                <a:spcPts val="0"/>
              </a:spcAft>
              <a:buFont typeface="Arial" pitchFamily="34" charset="0"/>
              <a:buChar char="•"/>
              <a:defRPr/>
            </a:pPr>
            <a:r>
              <a:rPr lang="en-GB" dirty="0">
                <a:solidFill>
                  <a:schemeClr val="accent4">
                    <a:lumMod val="50000"/>
                  </a:schemeClr>
                </a:solidFill>
              </a:rPr>
              <a:t>Sustainability of project outputs</a:t>
            </a:r>
          </a:p>
          <a:p>
            <a:pPr eaLnBrk="1" fontAlgn="auto" hangingPunct="1">
              <a:spcAft>
                <a:spcPts val="0"/>
              </a:spcAft>
              <a:buFont typeface="Arial" pitchFamily="34" charset="0"/>
              <a:buChar char="•"/>
              <a:defRPr/>
            </a:pPr>
            <a:r>
              <a:rPr lang="en-GB" dirty="0">
                <a:solidFill>
                  <a:schemeClr val="accent4">
                    <a:lumMod val="50000"/>
                  </a:schemeClr>
                </a:solidFill>
              </a:rPr>
              <a:t>Findings will guide development of database</a:t>
            </a:r>
          </a:p>
          <a:p>
            <a:pPr lvl="1" eaLnBrk="1" fontAlgn="auto" hangingPunct="1">
              <a:spcAft>
                <a:spcPts val="0"/>
              </a:spcAft>
              <a:buFont typeface="Arial" pitchFamily="34" charset="0"/>
              <a:buChar char="–"/>
              <a:defRPr/>
            </a:pPr>
            <a:r>
              <a:rPr lang="en-GB" dirty="0">
                <a:solidFill>
                  <a:schemeClr val="accent4">
                    <a:lumMod val="50000"/>
                  </a:schemeClr>
                </a:solidFill>
              </a:rPr>
              <a:t>Searching habits</a:t>
            </a:r>
          </a:p>
          <a:p>
            <a:pPr lvl="1" eaLnBrk="1" fontAlgn="auto" hangingPunct="1">
              <a:spcAft>
                <a:spcPts val="0"/>
              </a:spcAft>
              <a:buFont typeface="Arial" pitchFamily="34" charset="0"/>
              <a:buChar char="–"/>
              <a:defRPr/>
            </a:pPr>
            <a:r>
              <a:rPr lang="en-GB" dirty="0">
                <a:solidFill>
                  <a:schemeClr val="accent4">
                    <a:lumMod val="50000"/>
                  </a:schemeClr>
                </a:solidFill>
              </a:rPr>
              <a:t>Characteristics of ‘good or ‘effective’ fieldwork resources</a:t>
            </a:r>
          </a:p>
          <a:p>
            <a:pPr lvl="1" eaLnBrk="1" fontAlgn="auto" hangingPunct="1">
              <a:spcAft>
                <a:spcPts val="0"/>
              </a:spcAft>
              <a:buFont typeface="Arial" pitchFamily="34" charset="0"/>
              <a:buChar char="–"/>
              <a:defRPr/>
            </a:pPr>
            <a:r>
              <a:rPr lang="en-GB" dirty="0">
                <a:solidFill>
                  <a:schemeClr val="accent4">
                    <a:lumMod val="50000"/>
                  </a:schemeClr>
                </a:solidFill>
              </a:rPr>
              <a:t>Attitudes towards sharing and open resources</a:t>
            </a:r>
          </a:p>
          <a:p>
            <a:pPr lvl="1" eaLnBrk="1" fontAlgn="auto" hangingPunct="1">
              <a:spcAft>
                <a:spcPts val="0"/>
              </a:spcAft>
              <a:buFont typeface="Arial" pitchFamily="34" charset="0"/>
              <a:buChar char="–"/>
              <a:defRPr/>
            </a:pPr>
            <a:r>
              <a:rPr lang="en-GB" dirty="0">
                <a:solidFill>
                  <a:schemeClr val="accent4">
                    <a:lumMod val="50000"/>
                  </a:schemeClr>
                </a:solidFill>
              </a:rPr>
              <a:t>Role of community of practice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openfieldwork.org.uk/wp-content/uploads/2010/11/OFheader23.jpg"/>
          <p:cNvPicPr>
            <a:picLocks noChangeAspect="1" noChangeArrowheads="1"/>
          </p:cNvPicPr>
          <p:nvPr/>
        </p:nvPicPr>
        <p:blipFill>
          <a:blip r:embed="rId3" cstate="screen">
            <a:duotone>
              <a:schemeClr val="accent4">
                <a:shade val="45000"/>
                <a:satMod val="135000"/>
              </a:schemeClr>
              <a:prstClr val="white"/>
            </a:duotone>
          </a:blip>
          <a:srcRect/>
          <a:stretch>
            <a:fillRect/>
          </a:stretch>
        </p:blipFill>
        <p:spPr bwMode="auto">
          <a:xfrm>
            <a:off x="0" y="0"/>
            <a:ext cx="9144000" cy="1916832"/>
          </a:xfrm>
          <a:prstGeom prst="rect">
            <a:avLst/>
          </a:prstGeom>
          <a:noFill/>
          <a:effectLst>
            <a:reflection blurRad="6350" stA="50000" endA="300" endPos="90000" dist="50800" dir="5400000" sy="-100000" algn="bl" rotWithShape="0"/>
          </a:effectLst>
        </p:spPr>
      </p:pic>
      <p:sp>
        <p:nvSpPr>
          <p:cNvPr id="64514" name="Title 1"/>
          <p:cNvSpPr>
            <a:spLocks noGrp="1"/>
          </p:cNvSpPr>
          <p:nvPr>
            <p:ph type="title"/>
          </p:nvPr>
        </p:nvSpPr>
        <p:spPr>
          <a:xfrm>
            <a:off x="468313" y="404813"/>
            <a:ext cx="8229600" cy="1143000"/>
          </a:xfrm>
        </p:spPr>
        <p:txBody>
          <a:bodyPr/>
          <a:lstStyle/>
          <a:p>
            <a:pPr algn="l" eaLnBrk="1" hangingPunct="1"/>
            <a:r>
              <a:rPr lang="en-GB" b="1"/>
              <a:t>Consultation findings</a:t>
            </a:r>
          </a:p>
        </p:txBody>
      </p:sp>
      <p:sp>
        <p:nvSpPr>
          <p:cNvPr id="3" name="Content Placeholder 2"/>
          <p:cNvSpPr>
            <a:spLocks noGrp="1"/>
          </p:cNvSpPr>
          <p:nvPr>
            <p:ph idx="1"/>
          </p:nvPr>
        </p:nvSpPr>
        <p:spPr>
          <a:xfrm>
            <a:off x="468313" y="2276475"/>
            <a:ext cx="8229600" cy="4210050"/>
          </a:xfrm>
        </p:spPr>
        <p:txBody>
          <a:bodyPr rtlCol="0">
            <a:normAutofit/>
          </a:bodyPr>
          <a:lstStyle/>
          <a:p>
            <a:pPr eaLnBrk="1" fontAlgn="auto" hangingPunct="1">
              <a:spcBef>
                <a:spcPts val="0"/>
              </a:spcBef>
              <a:spcAft>
                <a:spcPts val="1200"/>
              </a:spcAft>
              <a:buFont typeface="Arial" pitchFamily="34" charset="0"/>
              <a:buNone/>
              <a:defRPr/>
            </a:pPr>
            <a:r>
              <a:rPr lang="en-GB" sz="2800" b="1" dirty="0">
                <a:solidFill>
                  <a:schemeClr val="accent4">
                    <a:lumMod val="50000"/>
                  </a:schemeClr>
                </a:solidFill>
              </a:rPr>
              <a:t>1. Use of online fieldwork resources</a:t>
            </a:r>
            <a:endParaRPr lang="en-GB" sz="2800" dirty="0">
              <a:solidFill>
                <a:schemeClr val="accent4">
                  <a:lumMod val="50000"/>
                </a:schemeClr>
              </a:solidFill>
            </a:endParaRPr>
          </a:p>
          <a:p>
            <a:pPr eaLnBrk="1" fontAlgn="auto" hangingPunct="1">
              <a:spcBef>
                <a:spcPts val="0"/>
              </a:spcBef>
              <a:spcAft>
                <a:spcPts val="1200"/>
              </a:spcAft>
              <a:buFont typeface="Arial" pitchFamily="34" charset="0"/>
              <a:buChar char="•"/>
              <a:defRPr/>
            </a:pPr>
            <a:r>
              <a:rPr lang="en-GB" sz="2400" u="sng" dirty="0">
                <a:solidFill>
                  <a:schemeClr val="accent4">
                    <a:lumMod val="50000"/>
                  </a:schemeClr>
                </a:solidFill>
              </a:rPr>
              <a:t>Most commonly used</a:t>
            </a:r>
            <a:r>
              <a:rPr lang="en-GB" sz="2400" dirty="0">
                <a:solidFill>
                  <a:schemeClr val="accent4">
                    <a:lumMod val="50000"/>
                  </a:schemeClr>
                </a:solidFill>
              </a:rPr>
              <a:t>: images/photos, maps, and slides/PowerPoint presentations. </a:t>
            </a:r>
          </a:p>
          <a:p>
            <a:pPr eaLnBrk="1" fontAlgn="auto" hangingPunct="1">
              <a:spcBef>
                <a:spcPts val="0"/>
              </a:spcBef>
              <a:spcAft>
                <a:spcPts val="1200"/>
              </a:spcAft>
              <a:buFont typeface="Arial" pitchFamily="34" charset="0"/>
              <a:buChar char="•"/>
              <a:defRPr/>
            </a:pPr>
            <a:r>
              <a:rPr lang="en-GB" sz="2400" u="sng" dirty="0">
                <a:solidFill>
                  <a:schemeClr val="accent4">
                    <a:lumMod val="50000"/>
                  </a:schemeClr>
                </a:solidFill>
              </a:rPr>
              <a:t>Most likely use</a:t>
            </a:r>
            <a:r>
              <a:rPr lang="en-GB" sz="2400" dirty="0">
                <a:solidFill>
                  <a:schemeClr val="accent4">
                    <a:lumMod val="50000"/>
                  </a:schemeClr>
                </a:solidFill>
              </a:rPr>
              <a:t>: pre-fieldwork preparation and post-fieldwork follow-up or debriefing. </a:t>
            </a:r>
          </a:p>
          <a:p>
            <a:pPr eaLnBrk="1" fontAlgn="auto" hangingPunct="1">
              <a:spcBef>
                <a:spcPts val="0"/>
              </a:spcBef>
              <a:spcAft>
                <a:spcPts val="1200"/>
              </a:spcAft>
              <a:buFont typeface="Arial" pitchFamily="34" charset="0"/>
              <a:buChar char="•"/>
              <a:defRPr/>
            </a:pPr>
            <a:r>
              <a:rPr lang="en-GB" sz="2400" u="sng" dirty="0">
                <a:solidFill>
                  <a:schemeClr val="accent4">
                    <a:lumMod val="50000"/>
                  </a:schemeClr>
                </a:solidFill>
              </a:rPr>
              <a:t>Important characteristics</a:t>
            </a:r>
            <a:r>
              <a:rPr lang="en-GB" sz="2400" dirty="0">
                <a:solidFill>
                  <a:schemeClr val="accent4">
                    <a:lumMod val="50000"/>
                  </a:schemeClr>
                </a:solidFill>
              </a:rPr>
              <a:t>: ease of access, up-to-date, and quality.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openfieldwork.org.uk/wp-content/uploads/2010/11/OFheader23.jpg"/>
          <p:cNvPicPr>
            <a:picLocks noChangeAspect="1" noChangeArrowheads="1"/>
          </p:cNvPicPr>
          <p:nvPr/>
        </p:nvPicPr>
        <p:blipFill>
          <a:blip r:embed="rId3" cstate="screen">
            <a:duotone>
              <a:schemeClr val="accent4">
                <a:shade val="45000"/>
                <a:satMod val="135000"/>
              </a:schemeClr>
              <a:prstClr val="white"/>
            </a:duotone>
          </a:blip>
          <a:srcRect/>
          <a:stretch>
            <a:fillRect/>
          </a:stretch>
        </p:blipFill>
        <p:spPr bwMode="auto">
          <a:xfrm>
            <a:off x="0" y="0"/>
            <a:ext cx="9144000" cy="1916832"/>
          </a:xfrm>
          <a:prstGeom prst="rect">
            <a:avLst/>
          </a:prstGeom>
          <a:noFill/>
          <a:effectLst>
            <a:reflection blurRad="6350" stA="50000" endA="300" endPos="90000" dist="50800" dir="5400000" sy="-100000" algn="bl" rotWithShape="0"/>
          </a:effectLst>
        </p:spPr>
      </p:pic>
      <p:sp>
        <p:nvSpPr>
          <p:cNvPr id="66562" name="Title 1"/>
          <p:cNvSpPr>
            <a:spLocks noGrp="1"/>
          </p:cNvSpPr>
          <p:nvPr>
            <p:ph type="title"/>
          </p:nvPr>
        </p:nvSpPr>
        <p:spPr>
          <a:xfrm>
            <a:off x="468313" y="404813"/>
            <a:ext cx="8229600" cy="1143000"/>
          </a:xfrm>
        </p:spPr>
        <p:txBody>
          <a:bodyPr/>
          <a:lstStyle/>
          <a:p>
            <a:pPr algn="l" eaLnBrk="1" hangingPunct="1"/>
            <a:r>
              <a:rPr lang="en-GB" b="1"/>
              <a:t>Consultation findings</a:t>
            </a:r>
          </a:p>
        </p:txBody>
      </p:sp>
      <p:sp>
        <p:nvSpPr>
          <p:cNvPr id="3" name="Content Placeholder 2"/>
          <p:cNvSpPr>
            <a:spLocks noGrp="1"/>
          </p:cNvSpPr>
          <p:nvPr>
            <p:ph idx="1"/>
          </p:nvPr>
        </p:nvSpPr>
        <p:spPr>
          <a:xfrm>
            <a:off x="468313" y="2276475"/>
            <a:ext cx="8280400" cy="4210050"/>
          </a:xfrm>
        </p:spPr>
        <p:txBody>
          <a:bodyPr rtlCol="0">
            <a:noAutofit/>
          </a:bodyPr>
          <a:lstStyle/>
          <a:p>
            <a:pPr eaLnBrk="1" fontAlgn="auto" hangingPunct="1">
              <a:spcBef>
                <a:spcPts val="0"/>
              </a:spcBef>
              <a:spcAft>
                <a:spcPts val="1200"/>
              </a:spcAft>
              <a:buFont typeface="Arial" pitchFamily="34" charset="0"/>
              <a:buNone/>
              <a:defRPr/>
            </a:pPr>
            <a:r>
              <a:rPr lang="en-GB" sz="2800" b="1" dirty="0">
                <a:solidFill>
                  <a:schemeClr val="accent4">
                    <a:lumMod val="50000"/>
                  </a:schemeClr>
                </a:solidFill>
              </a:rPr>
              <a:t>2. Searching for online fieldwork resources</a:t>
            </a:r>
          </a:p>
          <a:p>
            <a:pPr eaLnBrk="1" fontAlgn="auto" hangingPunct="1">
              <a:spcBef>
                <a:spcPts val="0"/>
              </a:spcBef>
              <a:spcAft>
                <a:spcPts val="1200"/>
              </a:spcAft>
              <a:buFont typeface="Arial" pitchFamily="34" charset="0"/>
              <a:buChar char="•"/>
              <a:defRPr/>
            </a:pPr>
            <a:r>
              <a:rPr lang="en-GB" sz="2400" u="sng" dirty="0">
                <a:solidFill>
                  <a:schemeClr val="accent4">
                    <a:lumMod val="50000"/>
                  </a:schemeClr>
                </a:solidFill>
              </a:rPr>
              <a:t>Initial approach to search</a:t>
            </a:r>
            <a:r>
              <a:rPr lang="en-GB" sz="2400" dirty="0">
                <a:solidFill>
                  <a:schemeClr val="accent4">
                    <a:lumMod val="50000"/>
                  </a:schemeClr>
                </a:solidFill>
              </a:rPr>
              <a:t>: mixing phrases or keywords.</a:t>
            </a:r>
          </a:p>
          <a:p>
            <a:pPr eaLnBrk="1" fontAlgn="auto" hangingPunct="1">
              <a:spcBef>
                <a:spcPts val="0"/>
              </a:spcBef>
              <a:spcAft>
                <a:spcPts val="1200"/>
              </a:spcAft>
              <a:buFont typeface="Arial" pitchFamily="34" charset="0"/>
              <a:buChar char="•"/>
              <a:defRPr/>
            </a:pPr>
            <a:r>
              <a:rPr lang="en-GB" sz="2400" u="sng" dirty="0">
                <a:solidFill>
                  <a:schemeClr val="accent4">
                    <a:lumMod val="50000"/>
                  </a:schemeClr>
                </a:solidFill>
              </a:rPr>
              <a:t>Common search tools</a:t>
            </a:r>
            <a:r>
              <a:rPr lang="en-GB" sz="2400" dirty="0">
                <a:solidFill>
                  <a:schemeClr val="accent4">
                    <a:lumMod val="50000"/>
                  </a:schemeClr>
                </a:solidFill>
              </a:rPr>
              <a:t>: Google/search engines and YouTube.</a:t>
            </a:r>
          </a:p>
          <a:p>
            <a:pPr eaLnBrk="1" fontAlgn="auto" hangingPunct="1">
              <a:spcBef>
                <a:spcPts val="0"/>
              </a:spcBef>
              <a:spcAft>
                <a:spcPts val="1200"/>
              </a:spcAft>
              <a:buFont typeface="Arial" pitchFamily="34" charset="0"/>
              <a:buChar char="•"/>
              <a:defRPr/>
            </a:pPr>
            <a:r>
              <a:rPr lang="en-GB" sz="2400" u="sng" dirty="0">
                <a:solidFill>
                  <a:schemeClr val="accent4">
                    <a:lumMod val="50000"/>
                  </a:schemeClr>
                </a:solidFill>
              </a:rPr>
              <a:t>Key issue</a:t>
            </a:r>
            <a:r>
              <a:rPr lang="en-GB" sz="2400" dirty="0">
                <a:solidFill>
                  <a:schemeClr val="accent4">
                    <a:lumMod val="50000"/>
                  </a:schemeClr>
                </a:solidFill>
              </a:rPr>
              <a:t>: locating resources which are relevant.</a:t>
            </a:r>
          </a:p>
          <a:p>
            <a:pPr eaLnBrk="1" fontAlgn="auto" hangingPunct="1">
              <a:spcBef>
                <a:spcPts val="0"/>
              </a:spcBef>
              <a:spcAft>
                <a:spcPts val="1200"/>
              </a:spcAft>
              <a:buFont typeface="Arial" pitchFamily="34" charset="0"/>
              <a:buChar char="•"/>
              <a:defRPr/>
            </a:pPr>
            <a:r>
              <a:rPr lang="en-GB" sz="2400" u="sng" dirty="0">
                <a:solidFill>
                  <a:schemeClr val="accent4">
                    <a:lumMod val="50000"/>
                  </a:schemeClr>
                </a:solidFill>
              </a:rPr>
              <a:t>Most likely search criteria</a:t>
            </a:r>
            <a:r>
              <a:rPr lang="en-GB" sz="2400" dirty="0">
                <a:solidFill>
                  <a:schemeClr val="accent4">
                    <a:lumMod val="50000"/>
                  </a:schemeClr>
                </a:solidFill>
              </a:rPr>
              <a:t>: subject/major, location of field site, and type of activity.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openfieldwork.org.uk/wp-content/uploads/2010/11/OFheader23.jpg"/>
          <p:cNvPicPr>
            <a:picLocks noChangeAspect="1" noChangeArrowheads="1"/>
          </p:cNvPicPr>
          <p:nvPr/>
        </p:nvPicPr>
        <p:blipFill>
          <a:blip r:embed="rId3" cstate="screen">
            <a:duotone>
              <a:schemeClr val="accent4">
                <a:shade val="45000"/>
                <a:satMod val="135000"/>
              </a:schemeClr>
              <a:prstClr val="white"/>
            </a:duotone>
          </a:blip>
          <a:srcRect/>
          <a:stretch>
            <a:fillRect/>
          </a:stretch>
        </p:blipFill>
        <p:spPr bwMode="auto">
          <a:xfrm>
            <a:off x="0" y="0"/>
            <a:ext cx="9144000" cy="1916832"/>
          </a:xfrm>
          <a:prstGeom prst="rect">
            <a:avLst/>
          </a:prstGeom>
          <a:noFill/>
          <a:effectLst>
            <a:reflection blurRad="6350" stA="50000" endA="300" endPos="90000" dist="50800" dir="5400000" sy="-100000" algn="bl" rotWithShape="0"/>
          </a:effectLst>
        </p:spPr>
      </p:pic>
      <p:sp>
        <p:nvSpPr>
          <p:cNvPr id="68610" name="Title 1"/>
          <p:cNvSpPr>
            <a:spLocks noGrp="1"/>
          </p:cNvSpPr>
          <p:nvPr>
            <p:ph type="title"/>
          </p:nvPr>
        </p:nvSpPr>
        <p:spPr>
          <a:xfrm>
            <a:off x="468313" y="404813"/>
            <a:ext cx="8229600" cy="1143000"/>
          </a:xfrm>
        </p:spPr>
        <p:txBody>
          <a:bodyPr/>
          <a:lstStyle/>
          <a:p>
            <a:pPr algn="l" eaLnBrk="1" hangingPunct="1"/>
            <a:r>
              <a:rPr lang="en-GB" b="1"/>
              <a:t>Consultation findings</a:t>
            </a:r>
          </a:p>
        </p:txBody>
      </p:sp>
      <p:sp>
        <p:nvSpPr>
          <p:cNvPr id="3" name="Content Placeholder 2"/>
          <p:cNvSpPr>
            <a:spLocks noGrp="1"/>
          </p:cNvSpPr>
          <p:nvPr>
            <p:ph idx="1"/>
          </p:nvPr>
        </p:nvSpPr>
        <p:spPr>
          <a:xfrm>
            <a:off x="468313" y="2276475"/>
            <a:ext cx="8424862" cy="4210050"/>
          </a:xfrm>
        </p:spPr>
        <p:txBody>
          <a:bodyPr rtlCol="0">
            <a:noAutofit/>
          </a:bodyPr>
          <a:lstStyle/>
          <a:p>
            <a:pPr eaLnBrk="1" fontAlgn="auto" hangingPunct="1">
              <a:spcBef>
                <a:spcPts val="0"/>
              </a:spcBef>
              <a:spcAft>
                <a:spcPts val="1200"/>
              </a:spcAft>
              <a:buFont typeface="Arial" pitchFamily="34" charset="0"/>
              <a:buNone/>
              <a:defRPr/>
            </a:pPr>
            <a:r>
              <a:rPr lang="en-GB" sz="2600" b="1" dirty="0">
                <a:solidFill>
                  <a:schemeClr val="accent4">
                    <a:lumMod val="50000"/>
                  </a:schemeClr>
                </a:solidFill>
              </a:rPr>
              <a:t>3. Sharing and re-use of online fieldwork resources</a:t>
            </a:r>
            <a:endParaRPr lang="en-GB" sz="2600" dirty="0">
              <a:solidFill>
                <a:schemeClr val="accent4">
                  <a:lumMod val="50000"/>
                </a:schemeClr>
              </a:solidFill>
            </a:endParaRPr>
          </a:p>
          <a:p>
            <a:pPr eaLnBrk="1" fontAlgn="auto" hangingPunct="1">
              <a:spcBef>
                <a:spcPts val="0"/>
              </a:spcBef>
              <a:spcAft>
                <a:spcPts val="1200"/>
              </a:spcAft>
              <a:buFont typeface="Arial" pitchFamily="34" charset="0"/>
              <a:buChar char="•"/>
              <a:defRPr/>
            </a:pPr>
            <a:r>
              <a:rPr lang="en-GB" sz="2400" u="sng" dirty="0">
                <a:solidFill>
                  <a:schemeClr val="accent4">
                    <a:lumMod val="50000"/>
                  </a:schemeClr>
                </a:solidFill>
              </a:rPr>
              <a:t>General feelings</a:t>
            </a:r>
            <a:r>
              <a:rPr lang="en-GB" sz="2400" dirty="0">
                <a:solidFill>
                  <a:schemeClr val="accent4">
                    <a:lumMod val="50000"/>
                  </a:schemeClr>
                </a:solidFill>
              </a:rPr>
              <a:t>: positive</a:t>
            </a:r>
          </a:p>
          <a:p>
            <a:pPr eaLnBrk="1" fontAlgn="auto" hangingPunct="1">
              <a:spcBef>
                <a:spcPts val="0"/>
              </a:spcBef>
              <a:spcAft>
                <a:spcPts val="1200"/>
              </a:spcAft>
              <a:buFont typeface="Arial" pitchFamily="34" charset="0"/>
              <a:buChar char="•"/>
              <a:defRPr/>
            </a:pPr>
            <a:r>
              <a:rPr lang="en-GB" sz="2400" u="sng" dirty="0">
                <a:solidFill>
                  <a:schemeClr val="accent4">
                    <a:lumMod val="50000"/>
                  </a:schemeClr>
                </a:solidFill>
              </a:rPr>
              <a:t>Important factors influencing re-use</a:t>
            </a:r>
            <a:r>
              <a:rPr lang="en-GB" sz="2400" dirty="0">
                <a:solidFill>
                  <a:schemeClr val="accent4">
                    <a:lumMod val="50000"/>
                  </a:schemeClr>
                </a:solidFill>
              </a:rPr>
              <a:t>: relevance, adaptability, level of interest/engagement.</a:t>
            </a:r>
          </a:p>
          <a:p>
            <a:pPr eaLnBrk="1" fontAlgn="auto" hangingPunct="1">
              <a:spcBef>
                <a:spcPts val="0"/>
              </a:spcBef>
              <a:spcAft>
                <a:spcPts val="1200"/>
              </a:spcAft>
              <a:buFont typeface="Arial" pitchFamily="34" charset="0"/>
              <a:buChar char="•"/>
              <a:defRPr/>
            </a:pPr>
            <a:r>
              <a:rPr lang="en-GB" sz="2400" u="sng" dirty="0">
                <a:solidFill>
                  <a:schemeClr val="accent4">
                    <a:lumMod val="50000"/>
                  </a:schemeClr>
                </a:solidFill>
              </a:rPr>
              <a:t>Sharing habits</a:t>
            </a:r>
            <a:r>
              <a:rPr lang="en-GB" sz="2400" dirty="0">
                <a:solidFill>
                  <a:schemeClr val="accent4">
                    <a:lumMod val="50000"/>
                  </a:schemeClr>
                </a:solidFill>
              </a:rPr>
              <a:t>: mainly with colleagues in own department or university via email, personal contact, or VLE. </a:t>
            </a:r>
          </a:p>
          <a:p>
            <a:pPr eaLnBrk="1" fontAlgn="auto" hangingPunct="1">
              <a:spcBef>
                <a:spcPts val="0"/>
              </a:spcBef>
              <a:spcAft>
                <a:spcPts val="1200"/>
              </a:spcAft>
              <a:buFont typeface="Arial" pitchFamily="34" charset="0"/>
              <a:buChar char="•"/>
              <a:defRPr/>
            </a:pPr>
            <a:r>
              <a:rPr lang="en-GB" sz="2400" u="sng" dirty="0">
                <a:solidFill>
                  <a:schemeClr val="accent4">
                    <a:lumMod val="50000"/>
                  </a:schemeClr>
                </a:solidFill>
              </a:rPr>
              <a:t>Main reasons for sharing</a:t>
            </a:r>
            <a:r>
              <a:rPr lang="en-GB" sz="2400" dirty="0">
                <a:solidFill>
                  <a:schemeClr val="accent4">
                    <a:lumMod val="50000"/>
                  </a:schemeClr>
                </a:solidFill>
              </a:rPr>
              <a:t>: to help learners, and a belief in open education.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openfieldwork.org.uk/wp-content/uploads/2010/11/OFheader23.jpg"/>
          <p:cNvPicPr>
            <a:picLocks noChangeAspect="1" noChangeArrowheads="1"/>
          </p:cNvPicPr>
          <p:nvPr/>
        </p:nvPicPr>
        <p:blipFill>
          <a:blip r:embed="rId3" cstate="screen">
            <a:duotone>
              <a:schemeClr val="accent4">
                <a:shade val="45000"/>
                <a:satMod val="135000"/>
              </a:schemeClr>
              <a:prstClr val="white"/>
            </a:duotone>
          </a:blip>
          <a:srcRect/>
          <a:stretch>
            <a:fillRect/>
          </a:stretch>
        </p:blipFill>
        <p:spPr bwMode="auto">
          <a:xfrm>
            <a:off x="0" y="0"/>
            <a:ext cx="9144000" cy="1916832"/>
          </a:xfrm>
          <a:prstGeom prst="rect">
            <a:avLst/>
          </a:prstGeom>
          <a:noFill/>
          <a:effectLst>
            <a:reflection blurRad="6350" stA="50000" endA="300" endPos="90000" dist="50800" dir="5400000" sy="-100000" algn="bl" rotWithShape="0"/>
          </a:effectLst>
        </p:spPr>
      </p:pic>
      <p:sp>
        <p:nvSpPr>
          <p:cNvPr id="70658" name="Title 1"/>
          <p:cNvSpPr>
            <a:spLocks noGrp="1"/>
          </p:cNvSpPr>
          <p:nvPr>
            <p:ph type="title"/>
          </p:nvPr>
        </p:nvSpPr>
        <p:spPr>
          <a:xfrm>
            <a:off x="468313" y="404813"/>
            <a:ext cx="8229600" cy="1143000"/>
          </a:xfrm>
        </p:spPr>
        <p:txBody>
          <a:bodyPr/>
          <a:lstStyle/>
          <a:p>
            <a:pPr algn="l" eaLnBrk="1" hangingPunct="1"/>
            <a:r>
              <a:rPr lang="en-GB" b="1"/>
              <a:t>Consultation findings</a:t>
            </a:r>
          </a:p>
        </p:txBody>
      </p:sp>
      <p:sp>
        <p:nvSpPr>
          <p:cNvPr id="3" name="Content Placeholder 2"/>
          <p:cNvSpPr>
            <a:spLocks noGrp="1"/>
          </p:cNvSpPr>
          <p:nvPr>
            <p:ph idx="1"/>
          </p:nvPr>
        </p:nvSpPr>
        <p:spPr>
          <a:xfrm>
            <a:off x="468313" y="2276475"/>
            <a:ext cx="8229600" cy="4210050"/>
          </a:xfrm>
        </p:spPr>
        <p:txBody>
          <a:bodyPr rtlCol="0">
            <a:noAutofit/>
          </a:bodyPr>
          <a:lstStyle/>
          <a:p>
            <a:pPr eaLnBrk="1" fontAlgn="auto" hangingPunct="1">
              <a:spcBef>
                <a:spcPts val="0"/>
              </a:spcBef>
              <a:spcAft>
                <a:spcPts val="1200"/>
              </a:spcAft>
              <a:buFont typeface="Arial" pitchFamily="34" charset="0"/>
              <a:buNone/>
              <a:defRPr/>
            </a:pPr>
            <a:r>
              <a:rPr lang="en-GB" sz="2800" b="1" dirty="0">
                <a:solidFill>
                  <a:schemeClr val="accent4">
                    <a:lumMod val="50000"/>
                  </a:schemeClr>
                </a:solidFill>
              </a:rPr>
              <a:t>4. OER and their use in fieldwork education</a:t>
            </a:r>
            <a:endParaRPr lang="en-GB" sz="2800" dirty="0">
              <a:solidFill>
                <a:schemeClr val="accent4">
                  <a:lumMod val="50000"/>
                </a:schemeClr>
              </a:solidFill>
            </a:endParaRPr>
          </a:p>
          <a:p>
            <a:pPr eaLnBrk="1" fontAlgn="auto" hangingPunct="1">
              <a:spcBef>
                <a:spcPts val="0"/>
              </a:spcBef>
              <a:spcAft>
                <a:spcPts val="1200"/>
              </a:spcAft>
              <a:buFont typeface="Arial" pitchFamily="34" charset="0"/>
              <a:buChar char="•"/>
              <a:defRPr/>
            </a:pPr>
            <a:r>
              <a:rPr lang="en-GB" sz="2400" u="sng" dirty="0">
                <a:solidFill>
                  <a:schemeClr val="accent4">
                    <a:lumMod val="50000"/>
                  </a:schemeClr>
                </a:solidFill>
              </a:rPr>
              <a:t>Role of fieldwork OER community</a:t>
            </a:r>
            <a:r>
              <a:rPr lang="en-GB" sz="2400" dirty="0">
                <a:solidFill>
                  <a:schemeClr val="accent4">
                    <a:lumMod val="50000"/>
                  </a:schemeClr>
                </a:solidFill>
              </a:rPr>
              <a:t>: forum for resource sharing and re-use, guidance on creating and developing OER, and maintaining an OER database.</a:t>
            </a:r>
          </a:p>
          <a:p>
            <a:pPr eaLnBrk="1" fontAlgn="auto" hangingPunct="1">
              <a:spcBef>
                <a:spcPts val="0"/>
              </a:spcBef>
              <a:spcAft>
                <a:spcPts val="1200"/>
              </a:spcAft>
              <a:buFont typeface="Arial" pitchFamily="34" charset="0"/>
              <a:buChar char="•"/>
              <a:defRPr/>
            </a:pPr>
            <a:r>
              <a:rPr lang="en-GB" sz="2400" u="sng" dirty="0">
                <a:solidFill>
                  <a:schemeClr val="accent4">
                    <a:lumMod val="50000"/>
                  </a:schemeClr>
                </a:solidFill>
              </a:rPr>
              <a:t>Perceived advantages or benefits</a:t>
            </a:r>
            <a:r>
              <a:rPr lang="en-GB" sz="2400" dirty="0">
                <a:solidFill>
                  <a:schemeClr val="accent4">
                    <a:lumMod val="50000"/>
                  </a:schemeClr>
                </a:solidFill>
              </a:rPr>
              <a:t>: sharing of ideas, saving time, and supporting learners.</a:t>
            </a:r>
          </a:p>
          <a:p>
            <a:pPr eaLnBrk="1" fontAlgn="auto" hangingPunct="1">
              <a:spcBef>
                <a:spcPts val="0"/>
              </a:spcBef>
              <a:spcAft>
                <a:spcPts val="1200"/>
              </a:spcAft>
              <a:buFont typeface="Arial" pitchFamily="34" charset="0"/>
              <a:buChar char="•"/>
              <a:defRPr/>
            </a:pPr>
            <a:r>
              <a:rPr lang="en-GB" sz="2400" u="sng" dirty="0">
                <a:solidFill>
                  <a:schemeClr val="accent4">
                    <a:lumMod val="50000"/>
                  </a:schemeClr>
                </a:solidFill>
              </a:rPr>
              <a:t>Perceived disadvantages and barriers</a:t>
            </a:r>
            <a:r>
              <a:rPr lang="en-GB" sz="2400" dirty="0">
                <a:solidFill>
                  <a:schemeClr val="accent4">
                    <a:lumMod val="50000"/>
                  </a:schemeClr>
                </a:solidFill>
              </a:rPr>
              <a:t>: quality of submissions, time required to develop resources, and copyright/</a:t>
            </a:r>
            <a:r>
              <a:rPr lang="en-GB" sz="2400" dirty="0" smtId="1">
                <a:solidFill>
                  <a:schemeClr val="accent4">
                    <a:lumMod val="50000"/>
                  </a:schemeClr>
                </a:solidFill>
              </a:rPr>
              <a:t>IPR</a:t>
            </a:r>
            <a:r>
              <a:rPr lang="en-GB" sz="2400" dirty="0">
                <a:solidFill>
                  <a:schemeClr val="accent4">
                    <a:lumMod val="50000"/>
                  </a:schemeClr>
                </a:solidFill>
              </a:rPr>
              <a:t> issues.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openfieldwork.org.uk/wp-content/uploads/2010/11/OFheader23.jpg"/>
          <p:cNvPicPr>
            <a:picLocks noChangeAspect="1" noChangeArrowheads="1"/>
          </p:cNvPicPr>
          <p:nvPr/>
        </p:nvPicPr>
        <p:blipFill>
          <a:blip r:embed="rId3" cstate="screen">
            <a:duotone>
              <a:schemeClr val="accent4">
                <a:shade val="45000"/>
                <a:satMod val="135000"/>
              </a:schemeClr>
              <a:prstClr val="white"/>
            </a:duotone>
          </a:blip>
          <a:srcRect/>
          <a:stretch>
            <a:fillRect/>
          </a:stretch>
        </p:blipFill>
        <p:spPr bwMode="auto">
          <a:xfrm>
            <a:off x="0" y="0"/>
            <a:ext cx="9144000" cy="1916832"/>
          </a:xfrm>
          <a:prstGeom prst="rect">
            <a:avLst/>
          </a:prstGeom>
          <a:noFill/>
          <a:effectLst>
            <a:reflection blurRad="6350" stA="50000" endA="300" endPos="90000" dist="50800" dir="5400000" sy="-100000" algn="bl" rotWithShape="0"/>
          </a:effectLst>
        </p:spPr>
      </p:pic>
      <p:sp>
        <p:nvSpPr>
          <p:cNvPr id="72706" name="Title 1"/>
          <p:cNvSpPr>
            <a:spLocks noGrp="1"/>
          </p:cNvSpPr>
          <p:nvPr>
            <p:ph type="title"/>
          </p:nvPr>
        </p:nvSpPr>
        <p:spPr>
          <a:xfrm>
            <a:off x="468313" y="404813"/>
            <a:ext cx="8229600" cy="1143000"/>
          </a:xfrm>
        </p:spPr>
        <p:txBody>
          <a:bodyPr/>
          <a:lstStyle/>
          <a:p>
            <a:pPr algn="l" eaLnBrk="1" hangingPunct="1"/>
            <a:r>
              <a:rPr lang="en-GB" b="1"/>
              <a:t>Expert seminar</a:t>
            </a:r>
          </a:p>
        </p:txBody>
      </p:sp>
      <p:sp>
        <p:nvSpPr>
          <p:cNvPr id="3" name="Content Placeholder 2"/>
          <p:cNvSpPr>
            <a:spLocks noGrp="1"/>
          </p:cNvSpPr>
          <p:nvPr>
            <p:ph idx="4294967295"/>
          </p:nvPr>
        </p:nvSpPr>
        <p:spPr>
          <a:xfrm>
            <a:off x="539750" y="2133600"/>
            <a:ext cx="8135938" cy="4103688"/>
          </a:xfrm>
        </p:spPr>
        <p:txBody>
          <a:bodyPr rtlCol="0">
            <a:noAutofit/>
          </a:bodyPr>
          <a:lstStyle/>
          <a:p>
            <a:pPr eaLnBrk="1" fontAlgn="auto" hangingPunct="1">
              <a:spcBef>
                <a:spcPts val="0"/>
              </a:spcBef>
              <a:spcAft>
                <a:spcPts val="600"/>
              </a:spcAft>
              <a:defRPr/>
            </a:pPr>
            <a:r>
              <a:rPr lang="en-GB" dirty="0">
                <a:solidFill>
                  <a:schemeClr val="accent4">
                    <a:lumMod val="50000"/>
                  </a:schemeClr>
                </a:solidFill>
              </a:rPr>
              <a:t>12 expert field practitioners from GEES disciplines</a:t>
            </a:r>
          </a:p>
          <a:p>
            <a:pPr eaLnBrk="1" fontAlgn="auto" hangingPunct="1">
              <a:spcBef>
                <a:spcPts val="0"/>
              </a:spcBef>
              <a:spcAft>
                <a:spcPts val="600"/>
              </a:spcAft>
              <a:defRPr/>
            </a:pPr>
            <a:r>
              <a:rPr lang="en-GB" dirty="0">
                <a:solidFill>
                  <a:schemeClr val="accent4">
                    <a:lumMod val="50000"/>
                  </a:schemeClr>
                </a:solidFill>
              </a:rPr>
              <a:t>Aims:</a:t>
            </a:r>
          </a:p>
          <a:p>
            <a:pPr lvl="1" eaLnBrk="1" fontAlgn="auto" hangingPunct="1">
              <a:spcBef>
                <a:spcPts val="0"/>
              </a:spcBef>
              <a:spcAft>
                <a:spcPts val="600"/>
              </a:spcAft>
              <a:defRPr/>
            </a:pPr>
            <a:r>
              <a:rPr lang="en-GB" dirty="0">
                <a:solidFill>
                  <a:schemeClr val="accent4">
                    <a:lumMod val="50000"/>
                  </a:schemeClr>
                </a:solidFill>
              </a:rPr>
              <a:t>showcase FERC to representatives of GEES community</a:t>
            </a:r>
          </a:p>
          <a:p>
            <a:pPr lvl="1" eaLnBrk="1" fontAlgn="auto" hangingPunct="1">
              <a:spcBef>
                <a:spcPts val="0"/>
              </a:spcBef>
              <a:spcAft>
                <a:spcPts val="600"/>
              </a:spcAft>
              <a:defRPr/>
            </a:pPr>
            <a:r>
              <a:rPr lang="en-GB" dirty="0">
                <a:solidFill>
                  <a:schemeClr val="accent4">
                    <a:lumMod val="50000"/>
                  </a:schemeClr>
                </a:solidFill>
              </a:rPr>
              <a:t>test guidance materials for uploading resources</a:t>
            </a:r>
          </a:p>
          <a:p>
            <a:pPr lvl="1" eaLnBrk="1" fontAlgn="auto" hangingPunct="1">
              <a:spcBef>
                <a:spcPts val="0"/>
              </a:spcBef>
              <a:spcAft>
                <a:spcPts val="600"/>
              </a:spcAft>
              <a:defRPr/>
            </a:pPr>
            <a:r>
              <a:rPr lang="en-GB" dirty="0">
                <a:solidFill>
                  <a:schemeClr val="accent4">
                    <a:lumMod val="50000"/>
                  </a:schemeClr>
                </a:solidFill>
              </a:rPr>
              <a:t>identify and explore options for sustainability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openfieldwork.org.uk/wp-content/uploads/2010/11/OFheader23.jpg"/>
          <p:cNvPicPr>
            <a:picLocks noChangeAspect="1" noChangeArrowheads="1"/>
          </p:cNvPicPr>
          <p:nvPr/>
        </p:nvPicPr>
        <p:blipFill>
          <a:blip r:embed="rId3" cstate="screen">
            <a:duotone>
              <a:schemeClr val="accent4">
                <a:shade val="45000"/>
                <a:satMod val="135000"/>
              </a:schemeClr>
              <a:prstClr val="white"/>
            </a:duotone>
          </a:blip>
          <a:srcRect/>
          <a:stretch>
            <a:fillRect/>
          </a:stretch>
        </p:blipFill>
        <p:spPr bwMode="auto">
          <a:xfrm>
            <a:off x="0" y="0"/>
            <a:ext cx="9144000" cy="1916832"/>
          </a:xfrm>
          <a:prstGeom prst="rect">
            <a:avLst/>
          </a:prstGeom>
          <a:noFill/>
          <a:effectLst>
            <a:reflection blurRad="6350" stA="50000" endA="300" endPos="90000" dist="50800" dir="5400000" sy="-100000" algn="bl" rotWithShape="0"/>
          </a:effectLst>
        </p:spPr>
      </p:pic>
      <p:sp>
        <p:nvSpPr>
          <p:cNvPr id="40962" name="Title 1"/>
          <p:cNvSpPr>
            <a:spLocks noGrp="1"/>
          </p:cNvSpPr>
          <p:nvPr>
            <p:ph type="title"/>
          </p:nvPr>
        </p:nvSpPr>
        <p:spPr>
          <a:xfrm>
            <a:off x="467544" y="404664"/>
            <a:ext cx="8229600" cy="1143000"/>
          </a:xfrm>
        </p:spPr>
        <p:txBody>
          <a:bodyPr/>
          <a:lstStyle/>
          <a:p>
            <a:pPr algn="l"/>
            <a:r>
              <a:rPr lang="en-GB" b="1" dirty="0"/>
              <a:t>Questions?</a:t>
            </a:r>
          </a:p>
        </p:txBody>
      </p:sp>
      <p:sp>
        <p:nvSpPr>
          <p:cNvPr id="10" name="Rectangle 9"/>
          <p:cNvSpPr/>
          <p:nvPr/>
        </p:nvSpPr>
        <p:spPr>
          <a:xfrm>
            <a:off x="1691680" y="4005064"/>
            <a:ext cx="5868144" cy="369332"/>
          </a:xfrm>
          <a:prstGeom prst="rect">
            <a:avLst/>
          </a:prstGeom>
        </p:spPr>
        <p:txBody>
          <a:bodyPr wrap="square">
            <a:spAutoFit/>
          </a:bodyPr>
          <a:lstStyle/>
          <a:p>
            <a:pPr eaLnBrk="1" hangingPunct="1">
              <a:defRPr/>
            </a:pPr>
            <a:r>
              <a:rPr lang="en-GB" dirty="0"/>
              <a:t>Collection: </a:t>
            </a:r>
            <a:r>
              <a:rPr lang="en-GB" dirty="0">
                <a:hlinkClick r:id="rId4"/>
              </a:rPr>
              <a:t>http://www.openfieldwork.org.uk/api/map.php</a:t>
            </a:r>
            <a:endParaRPr lang="en-GB" dirty="0"/>
          </a:p>
        </p:txBody>
      </p:sp>
      <p:sp>
        <p:nvSpPr>
          <p:cNvPr id="11" name="Rectangle 10"/>
          <p:cNvSpPr/>
          <p:nvPr/>
        </p:nvSpPr>
        <p:spPr>
          <a:xfrm>
            <a:off x="1691680" y="3573016"/>
            <a:ext cx="4326826" cy="369332"/>
          </a:xfrm>
          <a:prstGeom prst="rect">
            <a:avLst/>
          </a:prstGeom>
        </p:spPr>
        <p:txBody>
          <a:bodyPr wrap="none">
            <a:spAutoFit/>
          </a:bodyPr>
          <a:lstStyle/>
          <a:p>
            <a:r>
              <a:rPr lang="en-GB" dirty="0"/>
              <a:t>Project Blog: </a:t>
            </a:r>
            <a:r>
              <a:rPr lang="en-GB" dirty="0">
                <a:hlinkClick r:id="rId5"/>
              </a:rPr>
              <a:t>http://openfieldwork.org.uk/</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openfieldwork.org.uk/wp-content/uploads/2010/11/OFheader23.jpg"/>
          <p:cNvPicPr>
            <a:picLocks noChangeAspect="1" noChangeArrowheads="1"/>
          </p:cNvPicPr>
          <p:nvPr/>
        </p:nvPicPr>
        <p:blipFill>
          <a:blip r:embed="rId4" cstate="screen">
            <a:duotone>
              <a:schemeClr val="accent4">
                <a:shade val="45000"/>
                <a:satMod val="135000"/>
              </a:schemeClr>
              <a:prstClr val="white"/>
            </a:duotone>
          </a:blip>
          <a:srcRect/>
          <a:stretch>
            <a:fillRect/>
          </a:stretch>
        </p:blipFill>
        <p:spPr bwMode="auto">
          <a:xfrm>
            <a:off x="0" y="0"/>
            <a:ext cx="9144000" cy="1916832"/>
          </a:xfrm>
          <a:prstGeom prst="rect">
            <a:avLst/>
          </a:prstGeom>
          <a:noFill/>
          <a:effectLst>
            <a:reflection blurRad="6350" stA="50000" endA="300" endPos="90000" dist="50800" dir="5400000" sy="-100000" algn="bl" rotWithShape="0"/>
          </a:effectLst>
        </p:spPr>
      </p:pic>
      <p:sp>
        <p:nvSpPr>
          <p:cNvPr id="2" name="Title 1"/>
          <p:cNvSpPr>
            <a:spLocks noGrp="1"/>
          </p:cNvSpPr>
          <p:nvPr>
            <p:ph type="title"/>
          </p:nvPr>
        </p:nvSpPr>
        <p:spPr>
          <a:xfrm>
            <a:off x="468313" y="404813"/>
            <a:ext cx="8229600" cy="1143000"/>
          </a:xfrm>
        </p:spPr>
        <p:txBody>
          <a:bodyPr rtlCol="0">
            <a:normAutofit fontScale="90000"/>
          </a:bodyPr>
          <a:lstStyle/>
          <a:p>
            <a:pPr algn="l" eaLnBrk="1" fontAlgn="auto" hangingPunct="1">
              <a:spcAft>
                <a:spcPts val="0"/>
              </a:spcAft>
              <a:defRPr/>
            </a:pPr>
            <a:r>
              <a:rPr lang="en-GB" b="1" dirty="0"/>
              <a:t>What do we mean by </a:t>
            </a:r>
            <a:br>
              <a:rPr lang="en-GB" b="1" dirty="0"/>
            </a:br>
            <a:r>
              <a:rPr lang="en-GB" b="1" dirty="0"/>
              <a:t>‘fieldwork’?</a:t>
            </a:r>
          </a:p>
        </p:txBody>
      </p:sp>
      <p:sp>
        <p:nvSpPr>
          <p:cNvPr id="3" name="Content Placeholder 2"/>
          <p:cNvSpPr>
            <a:spLocks noGrp="1"/>
          </p:cNvSpPr>
          <p:nvPr>
            <p:ph idx="1"/>
          </p:nvPr>
        </p:nvSpPr>
        <p:spPr>
          <a:xfrm>
            <a:off x="468313" y="2565400"/>
            <a:ext cx="8424862" cy="3743325"/>
          </a:xfrm>
        </p:spPr>
        <p:txBody>
          <a:bodyPr rtlCol="0">
            <a:normAutofit/>
          </a:bodyPr>
          <a:lstStyle/>
          <a:p>
            <a:pPr marL="0" indent="0" eaLnBrk="1" fontAlgn="auto" hangingPunct="1">
              <a:spcAft>
                <a:spcPts val="0"/>
              </a:spcAft>
              <a:buFont typeface="Arial" pitchFamily="34" charset="0"/>
              <a:buNone/>
              <a:defRPr/>
            </a:pPr>
            <a:r>
              <a:rPr lang="en-GB" sz="3600" dirty="0">
                <a:solidFill>
                  <a:schemeClr val="accent4">
                    <a:lumMod val="50000"/>
                  </a:schemeClr>
                </a:solidFill>
              </a:rPr>
              <a:t>“…any arena or zone within a subject where supervised learning can take place via first-hand experience, outside the constraints of the four-walls classroom setting”</a:t>
            </a:r>
          </a:p>
          <a:p>
            <a:pPr marL="0" indent="0" eaLnBrk="1" fontAlgn="auto" hangingPunct="1">
              <a:spcAft>
                <a:spcPts val="0"/>
              </a:spcAft>
              <a:buFont typeface="Arial" pitchFamily="34" charset="0"/>
              <a:buNone/>
              <a:defRPr/>
            </a:pPr>
            <a:r>
              <a:rPr lang="en-GB" i="1" dirty="0">
                <a:solidFill>
                  <a:schemeClr val="accent4">
                    <a:lumMod val="50000"/>
                  </a:schemeClr>
                </a:solidFill>
              </a:rPr>
              <a:t>(Lonergan and Andresen, 1988)</a:t>
            </a:r>
          </a:p>
          <a:p>
            <a:pPr marL="0" indent="0" eaLnBrk="1" fontAlgn="auto" hangingPunct="1">
              <a:spcAft>
                <a:spcPts val="0"/>
              </a:spcAft>
              <a:buFont typeface="Arial" pitchFamily="34" charset="0"/>
              <a:buNone/>
              <a:defRPr/>
            </a:pPr>
            <a:endParaRPr lang="en-GB" sz="2400" dirty="0">
              <a:solidFill>
                <a:schemeClr val="accent4">
                  <a:lumMod val="50000"/>
                </a:schemeClr>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openfieldwork.org.uk/wp-content/uploads/2010/11/OFheader23.jpg"/>
          <p:cNvPicPr>
            <a:picLocks noChangeAspect="1" noChangeArrowheads="1"/>
          </p:cNvPicPr>
          <p:nvPr/>
        </p:nvPicPr>
        <p:blipFill>
          <a:blip r:embed="rId3" cstate="screen">
            <a:duotone>
              <a:schemeClr val="accent4">
                <a:shade val="45000"/>
                <a:satMod val="135000"/>
              </a:schemeClr>
              <a:prstClr val="white"/>
            </a:duotone>
          </a:blip>
          <a:srcRect/>
          <a:stretch>
            <a:fillRect/>
          </a:stretch>
        </p:blipFill>
        <p:spPr bwMode="auto">
          <a:xfrm>
            <a:off x="0" y="0"/>
            <a:ext cx="9144000" cy="1916832"/>
          </a:xfrm>
          <a:prstGeom prst="rect">
            <a:avLst/>
          </a:prstGeom>
          <a:noFill/>
          <a:effectLst>
            <a:reflection blurRad="6350" stA="50000" endA="300" endPos="90000" dist="50800" dir="5400000" sy="-100000" algn="bl" rotWithShape="0"/>
          </a:effectLst>
        </p:spPr>
      </p:pic>
      <p:sp>
        <p:nvSpPr>
          <p:cNvPr id="20482" name="Title 1"/>
          <p:cNvSpPr>
            <a:spLocks noGrp="1"/>
          </p:cNvSpPr>
          <p:nvPr>
            <p:ph type="title"/>
          </p:nvPr>
        </p:nvSpPr>
        <p:spPr>
          <a:xfrm>
            <a:off x="468313" y="404813"/>
            <a:ext cx="8229600" cy="1143000"/>
          </a:xfrm>
        </p:spPr>
        <p:txBody>
          <a:bodyPr/>
          <a:lstStyle/>
          <a:p>
            <a:pPr algn="l" eaLnBrk="1" hangingPunct="1"/>
            <a:r>
              <a:rPr lang="en-GB" b="1"/>
              <a:t>Fieldwork resources</a:t>
            </a:r>
          </a:p>
        </p:txBody>
      </p:sp>
      <p:sp>
        <p:nvSpPr>
          <p:cNvPr id="3" name="Content Placeholder 2"/>
          <p:cNvSpPr>
            <a:spLocks noGrp="1"/>
          </p:cNvSpPr>
          <p:nvPr>
            <p:ph idx="1"/>
          </p:nvPr>
        </p:nvSpPr>
        <p:spPr>
          <a:xfrm>
            <a:off x="323850" y="2060575"/>
            <a:ext cx="8640763" cy="2520950"/>
          </a:xfrm>
        </p:spPr>
        <p:txBody>
          <a:bodyPr rtlCol="0">
            <a:normAutofit/>
          </a:bodyPr>
          <a:lstStyle/>
          <a:p>
            <a:pPr marL="711200" indent="-355600" eaLnBrk="1" fontAlgn="auto" hangingPunct="1">
              <a:spcAft>
                <a:spcPts val="0"/>
              </a:spcAft>
              <a:buFont typeface="+mj-lt"/>
              <a:buAutoNum type="arabicPeriod"/>
              <a:tabLst>
                <a:tab pos="900113" algn="l"/>
              </a:tabLst>
              <a:defRPr/>
            </a:pPr>
            <a:r>
              <a:rPr lang="en-GB" sz="2800" dirty="0">
                <a:solidFill>
                  <a:schemeClr val="accent4">
                    <a:lumMod val="50000"/>
                  </a:schemeClr>
                </a:solidFill>
              </a:rPr>
              <a:t>Location-specific (e.g. virtual field trip)</a:t>
            </a:r>
          </a:p>
          <a:p>
            <a:pPr marL="711200" indent="-355600" eaLnBrk="1" fontAlgn="auto" hangingPunct="1">
              <a:spcAft>
                <a:spcPts val="0"/>
              </a:spcAft>
              <a:buFont typeface="+mj-lt"/>
              <a:buAutoNum type="arabicPeriod"/>
              <a:defRPr/>
            </a:pPr>
            <a:r>
              <a:rPr lang="en-GB" sz="2800" dirty="0">
                <a:solidFill>
                  <a:schemeClr val="accent4">
                    <a:lumMod val="50000"/>
                  </a:schemeClr>
                </a:solidFill>
              </a:rPr>
              <a:t>Generic:</a:t>
            </a:r>
          </a:p>
          <a:p>
            <a:pPr marL="1212850" lvl="1" indent="-457200" eaLnBrk="1" fontAlgn="auto" hangingPunct="1">
              <a:spcAft>
                <a:spcPts val="0"/>
              </a:spcAft>
              <a:buFont typeface="+mj-lt"/>
              <a:buAutoNum type="alphaLcParenR"/>
              <a:defRPr/>
            </a:pPr>
            <a:r>
              <a:rPr lang="en-GB" sz="2400" dirty="0">
                <a:solidFill>
                  <a:schemeClr val="accent4">
                    <a:lumMod val="50000"/>
                  </a:schemeClr>
                </a:solidFill>
              </a:rPr>
              <a:t>Skills or techniques-based</a:t>
            </a:r>
          </a:p>
          <a:p>
            <a:pPr marL="1212850" lvl="1" indent="-457200" eaLnBrk="1" fontAlgn="auto" hangingPunct="1">
              <a:spcAft>
                <a:spcPts val="0"/>
              </a:spcAft>
              <a:buFont typeface="+mj-lt"/>
              <a:buAutoNum type="alphaLcParenR"/>
              <a:defRPr/>
            </a:pPr>
            <a:r>
              <a:rPr lang="en-GB" sz="2400" dirty="0">
                <a:solidFill>
                  <a:schemeClr val="accent4">
                    <a:lumMod val="50000"/>
                  </a:schemeClr>
                </a:solidFill>
              </a:rPr>
              <a:t>General information or guidance (e.g. safety briefings, good practice guides)</a:t>
            </a:r>
          </a:p>
        </p:txBody>
      </p:sp>
      <p:pic>
        <p:nvPicPr>
          <p:cNvPr id="20484" name="Picture 4"/>
          <p:cNvPicPr>
            <a:picLocks noChangeAspect="1" noChangeArrowheads="1"/>
          </p:cNvPicPr>
          <p:nvPr/>
        </p:nvPicPr>
        <p:blipFill>
          <a:blip r:embed="rId4" cstate="screen"/>
          <a:srcRect/>
          <a:stretch>
            <a:fillRect/>
          </a:stretch>
        </p:blipFill>
        <p:spPr bwMode="auto">
          <a:xfrm>
            <a:off x="7092950" y="4625975"/>
            <a:ext cx="1392238" cy="2016125"/>
          </a:xfrm>
          <a:prstGeom prst="rect">
            <a:avLst/>
          </a:prstGeom>
          <a:noFill/>
          <a:ln w="9525">
            <a:noFill/>
            <a:miter lim="800000"/>
            <a:headEnd/>
            <a:tailEnd/>
          </a:ln>
        </p:spPr>
      </p:pic>
      <p:pic>
        <p:nvPicPr>
          <p:cNvPr id="20486" name="Picture 2"/>
          <p:cNvPicPr>
            <a:picLocks noChangeAspect="1" noChangeArrowheads="1"/>
          </p:cNvPicPr>
          <p:nvPr/>
        </p:nvPicPr>
        <p:blipFill>
          <a:blip r:embed="rId5" cstate="screen"/>
          <a:srcRect/>
          <a:stretch>
            <a:fillRect/>
          </a:stretch>
        </p:blipFill>
        <p:spPr bwMode="auto">
          <a:xfrm>
            <a:off x="3797300" y="4724400"/>
            <a:ext cx="2503488" cy="190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openfieldwork.org.uk/wp-content/uploads/2010/11/OFheader23.jpg"/>
          <p:cNvPicPr>
            <a:picLocks noChangeAspect="1" noChangeArrowheads="1"/>
          </p:cNvPicPr>
          <p:nvPr/>
        </p:nvPicPr>
        <p:blipFill>
          <a:blip r:embed="rId3" cstate="screen">
            <a:duotone>
              <a:schemeClr val="accent4">
                <a:shade val="45000"/>
                <a:satMod val="135000"/>
              </a:schemeClr>
              <a:prstClr val="white"/>
            </a:duotone>
          </a:blip>
          <a:srcRect/>
          <a:stretch>
            <a:fillRect/>
          </a:stretch>
        </p:blipFill>
        <p:spPr bwMode="auto">
          <a:xfrm>
            <a:off x="0" y="0"/>
            <a:ext cx="9144000" cy="1916832"/>
          </a:xfrm>
          <a:prstGeom prst="rect">
            <a:avLst/>
          </a:prstGeom>
          <a:noFill/>
          <a:effectLst>
            <a:reflection blurRad="6350" stA="50000" endA="300" endPos="90000" dist="50800" dir="5400000" sy="-100000" algn="bl" rotWithShape="0"/>
          </a:effectLst>
        </p:spPr>
      </p:pic>
      <p:sp>
        <p:nvSpPr>
          <p:cNvPr id="22530" name="Title 1"/>
          <p:cNvSpPr>
            <a:spLocks noGrp="1"/>
          </p:cNvSpPr>
          <p:nvPr>
            <p:ph type="title"/>
          </p:nvPr>
        </p:nvSpPr>
        <p:spPr>
          <a:xfrm>
            <a:off x="457200" y="414338"/>
            <a:ext cx="8229600" cy="1143000"/>
          </a:xfrm>
        </p:spPr>
        <p:txBody>
          <a:bodyPr/>
          <a:lstStyle/>
          <a:p>
            <a:pPr algn="l" eaLnBrk="1" hangingPunct="1"/>
            <a:r>
              <a:rPr lang="en-GB" b="1"/>
              <a:t>Fieldwork resources</a:t>
            </a:r>
          </a:p>
        </p:txBody>
      </p:sp>
      <p:sp>
        <p:nvSpPr>
          <p:cNvPr id="15" name="Rectangle 14"/>
          <p:cNvSpPr/>
          <p:nvPr/>
        </p:nvSpPr>
        <p:spPr>
          <a:xfrm>
            <a:off x="539552" y="2060848"/>
            <a:ext cx="8064896" cy="3539430"/>
          </a:xfrm>
          <a:prstGeom prst="rect">
            <a:avLst/>
          </a:prstGeom>
        </p:spPr>
        <p:txBody>
          <a:bodyPr wrap="square">
            <a:spAutoFit/>
          </a:bodyPr>
          <a:lstStyle/>
          <a:p>
            <a:pPr eaLnBrk="1" fontAlgn="auto" hangingPunct="1">
              <a:spcBef>
                <a:spcPts val="0"/>
              </a:spcBef>
              <a:spcAft>
                <a:spcPts val="0"/>
              </a:spcAft>
              <a:defRPr/>
            </a:pPr>
            <a:r>
              <a:rPr lang="en-GB" sz="2800" dirty="0" smtClean="0">
                <a:solidFill>
                  <a:schemeClr val="accent4">
                    <a:lumMod val="50000"/>
                  </a:schemeClr>
                </a:solidFill>
              </a:rPr>
              <a:t>Range of possible formats:</a:t>
            </a:r>
          </a:p>
          <a:p>
            <a:pPr eaLnBrk="1" fontAlgn="auto" hangingPunct="1">
              <a:spcBef>
                <a:spcPts val="0"/>
              </a:spcBef>
              <a:spcAft>
                <a:spcPts val="0"/>
              </a:spcAft>
              <a:buFont typeface="Arial" pitchFamily="34" charset="0"/>
              <a:buChar char="•"/>
              <a:defRPr/>
            </a:pPr>
            <a:r>
              <a:rPr lang="en-GB" sz="2800" dirty="0" smtClean="0">
                <a:solidFill>
                  <a:schemeClr val="accent4">
                    <a:lumMod val="50000"/>
                  </a:schemeClr>
                </a:solidFill>
              </a:rPr>
              <a:t>Photographs / images</a:t>
            </a:r>
          </a:p>
          <a:p>
            <a:pPr eaLnBrk="1" fontAlgn="auto" hangingPunct="1">
              <a:spcBef>
                <a:spcPts val="0"/>
              </a:spcBef>
              <a:spcAft>
                <a:spcPts val="0"/>
              </a:spcAft>
              <a:buFont typeface="Arial" pitchFamily="34" charset="0"/>
              <a:buChar char="•"/>
              <a:defRPr/>
            </a:pPr>
            <a:r>
              <a:rPr lang="en-GB" sz="2800" dirty="0" smtClean="0">
                <a:solidFill>
                  <a:schemeClr val="accent4">
                    <a:lumMod val="50000"/>
                  </a:schemeClr>
                </a:solidFill>
              </a:rPr>
              <a:t>Slides / PowerPoint presentations</a:t>
            </a:r>
          </a:p>
          <a:p>
            <a:pPr eaLnBrk="1" fontAlgn="auto" hangingPunct="1">
              <a:spcBef>
                <a:spcPts val="0"/>
              </a:spcBef>
              <a:spcAft>
                <a:spcPts val="0"/>
              </a:spcAft>
              <a:buFont typeface="Arial" pitchFamily="34" charset="0"/>
              <a:buChar char="•"/>
              <a:defRPr/>
            </a:pPr>
            <a:r>
              <a:rPr lang="en-GB" sz="2800" dirty="0" smtClean="0">
                <a:solidFill>
                  <a:schemeClr val="accent4">
                    <a:lumMod val="50000"/>
                  </a:schemeClr>
                </a:solidFill>
              </a:rPr>
              <a:t>Websites</a:t>
            </a:r>
          </a:p>
          <a:p>
            <a:pPr eaLnBrk="1" fontAlgn="auto" hangingPunct="1">
              <a:spcBef>
                <a:spcPts val="0"/>
              </a:spcBef>
              <a:spcAft>
                <a:spcPts val="0"/>
              </a:spcAft>
              <a:buFont typeface="Arial" pitchFamily="34" charset="0"/>
              <a:buChar char="•"/>
              <a:defRPr/>
            </a:pPr>
            <a:r>
              <a:rPr lang="en-GB" sz="2800" dirty="0" smtClean="0">
                <a:solidFill>
                  <a:schemeClr val="accent4">
                    <a:lumMod val="50000"/>
                  </a:schemeClr>
                </a:solidFill>
              </a:rPr>
              <a:t>Maps</a:t>
            </a:r>
          </a:p>
          <a:p>
            <a:pPr eaLnBrk="1" fontAlgn="auto" hangingPunct="1">
              <a:spcBef>
                <a:spcPts val="0"/>
              </a:spcBef>
              <a:spcAft>
                <a:spcPts val="0"/>
              </a:spcAft>
              <a:buFont typeface="Arial" pitchFamily="34" charset="0"/>
              <a:buChar char="•"/>
              <a:defRPr/>
            </a:pPr>
            <a:r>
              <a:rPr lang="en-GB" sz="2800" dirty="0" smtClean="0">
                <a:solidFill>
                  <a:schemeClr val="accent4">
                    <a:lumMod val="50000"/>
                  </a:schemeClr>
                </a:solidFill>
              </a:rPr>
              <a:t>Documents / spreadsheets</a:t>
            </a:r>
          </a:p>
          <a:p>
            <a:pPr eaLnBrk="1" fontAlgn="auto" hangingPunct="1">
              <a:spcBef>
                <a:spcPts val="0"/>
              </a:spcBef>
              <a:spcAft>
                <a:spcPts val="0"/>
              </a:spcAft>
              <a:buFont typeface="Arial" pitchFamily="34" charset="0"/>
              <a:buChar char="•"/>
              <a:defRPr/>
            </a:pPr>
            <a:r>
              <a:rPr lang="en-GB" sz="2800" dirty="0" smtClean="0">
                <a:solidFill>
                  <a:schemeClr val="accent4">
                    <a:lumMod val="50000"/>
                  </a:schemeClr>
                </a:solidFill>
              </a:rPr>
              <a:t>Databases / datasets</a:t>
            </a:r>
          </a:p>
          <a:p>
            <a:pPr eaLnBrk="1" fontAlgn="auto" hangingPunct="1">
              <a:spcBef>
                <a:spcPts val="0"/>
              </a:spcBef>
              <a:spcAft>
                <a:spcPts val="0"/>
              </a:spcAft>
              <a:buFont typeface="Arial" pitchFamily="34" charset="0"/>
              <a:buChar char="•"/>
              <a:defRPr/>
            </a:pPr>
            <a:r>
              <a:rPr lang="en-GB" sz="2800" dirty="0" smtClean="0">
                <a:solidFill>
                  <a:schemeClr val="accent4">
                    <a:lumMod val="50000"/>
                  </a:schemeClr>
                </a:solidFill>
              </a:rPr>
              <a:t>Movie clips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openfieldwork.org.uk/wp-content/uploads/2010/11/OFheader23.jpg"/>
          <p:cNvPicPr>
            <a:picLocks noChangeAspect="1" noChangeArrowheads="1"/>
          </p:cNvPicPr>
          <p:nvPr/>
        </p:nvPicPr>
        <p:blipFill>
          <a:blip r:embed="rId3" cstate="screen">
            <a:duotone>
              <a:schemeClr val="accent4">
                <a:shade val="45000"/>
                <a:satMod val="135000"/>
              </a:schemeClr>
              <a:prstClr val="white"/>
            </a:duotone>
          </a:blip>
          <a:srcRect/>
          <a:stretch>
            <a:fillRect/>
          </a:stretch>
        </p:blipFill>
        <p:spPr bwMode="auto">
          <a:xfrm>
            <a:off x="0" y="0"/>
            <a:ext cx="9144000" cy="1916832"/>
          </a:xfrm>
          <a:prstGeom prst="rect">
            <a:avLst/>
          </a:prstGeom>
          <a:noFill/>
          <a:effectLst>
            <a:reflection blurRad="6350" stA="50000" endA="300" endPos="90000" dist="50800" dir="5400000" sy="-100000" algn="bl" rotWithShape="0"/>
          </a:effectLst>
        </p:spPr>
      </p:pic>
      <p:sp>
        <p:nvSpPr>
          <p:cNvPr id="24578" name="Title 1"/>
          <p:cNvSpPr>
            <a:spLocks noGrp="1"/>
          </p:cNvSpPr>
          <p:nvPr>
            <p:ph type="title"/>
          </p:nvPr>
        </p:nvSpPr>
        <p:spPr>
          <a:xfrm>
            <a:off x="468313" y="404813"/>
            <a:ext cx="8229600" cy="1143000"/>
          </a:xfrm>
        </p:spPr>
        <p:txBody>
          <a:bodyPr/>
          <a:lstStyle/>
          <a:p>
            <a:pPr algn="l" eaLnBrk="1" hangingPunct="1"/>
            <a:r>
              <a:rPr lang="en-GB" b="1"/>
              <a:t>Fieldwork resources</a:t>
            </a:r>
          </a:p>
        </p:txBody>
      </p:sp>
      <p:sp>
        <p:nvSpPr>
          <p:cNvPr id="3" name="Content Placeholder 2"/>
          <p:cNvSpPr>
            <a:spLocks noGrp="1"/>
          </p:cNvSpPr>
          <p:nvPr>
            <p:ph idx="1"/>
          </p:nvPr>
        </p:nvSpPr>
        <p:spPr>
          <a:xfrm>
            <a:off x="468313" y="2276475"/>
            <a:ext cx="8229600" cy="4210050"/>
          </a:xfrm>
        </p:spPr>
        <p:txBody>
          <a:bodyPr rtlCol="0">
            <a:normAutofit/>
          </a:bodyPr>
          <a:lstStyle/>
          <a:p>
            <a:pPr eaLnBrk="1" fontAlgn="auto" hangingPunct="1">
              <a:spcAft>
                <a:spcPts val="0"/>
              </a:spcAft>
              <a:buFont typeface="Arial" pitchFamily="34" charset="0"/>
              <a:buChar char="•"/>
              <a:defRPr/>
            </a:pPr>
            <a:r>
              <a:rPr lang="en-GB" dirty="0">
                <a:solidFill>
                  <a:schemeClr val="accent4">
                    <a:lumMod val="50000"/>
                  </a:schemeClr>
                </a:solidFill>
              </a:rPr>
              <a:t>Key issues:</a:t>
            </a:r>
          </a:p>
          <a:p>
            <a:pPr lvl="1" eaLnBrk="1" fontAlgn="auto" hangingPunct="1">
              <a:spcAft>
                <a:spcPts val="0"/>
              </a:spcAft>
              <a:buFont typeface="Arial" pitchFamily="34" charset="0"/>
              <a:buChar char="–"/>
              <a:defRPr/>
            </a:pPr>
            <a:r>
              <a:rPr lang="en-GB" dirty="0">
                <a:solidFill>
                  <a:schemeClr val="accent4">
                    <a:lumMod val="50000"/>
                  </a:schemeClr>
                </a:solidFill>
              </a:rPr>
              <a:t>What is a fieldwork resource??</a:t>
            </a:r>
          </a:p>
          <a:p>
            <a:pPr lvl="1" eaLnBrk="1" fontAlgn="auto" hangingPunct="1">
              <a:spcAft>
                <a:spcPts val="0"/>
              </a:spcAft>
              <a:buFont typeface="Arial" pitchFamily="34" charset="0"/>
              <a:buChar char="–"/>
              <a:defRPr/>
            </a:pPr>
            <a:r>
              <a:rPr lang="en-GB" dirty="0">
                <a:solidFill>
                  <a:schemeClr val="accent4">
                    <a:lumMod val="50000"/>
                  </a:schemeClr>
                </a:solidFill>
              </a:rPr>
              <a:t>Licence / permissions for use (OER </a:t>
            </a:r>
            <a:r>
              <a:rPr lang="en-GB" dirty="0" err="1">
                <a:solidFill>
                  <a:schemeClr val="accent4">
                    <a:lumMod val="50000"/>
                  </a:schemeClr>
                </a:solidFill>
              </a:rPr>
              <a:t>vs</a:t>
            </a:r>
            <a:r>
              <a:rPr lang="en-GB" dirty="0">
                <a:solidFill>
                  <a:schemeClr val="accent4">
                    <a:lumMod val="50000"/>
                  </a:schemeClr>
                </a:solidFill>
              </a:rPr>
              <a:t> NOER)</a:t>
            </a:r>
          </a:p>
          <a:p>
            <a:pPr lvl="1" eaLnBrk="1" fontAlgn="auto" hangingPunct="1">
              <a:spcAft>
                <a:spcPts val="0"/>
              </a:spcAft>
              <a:buFont typeface="Arial" pitchFamily="34" charset="0"/>
              <a:buChar char="–"/>
              <a:defRPr/>
            </a:pPr>
            <a:r>
              <a:rPr lang="en-GB" dirty="0">
                <a:solidFill>
                  <a:schemeClr val="accent4">
                    <a:lumMod val="50000"/>
                  </a:schemeClr>
                </a:solidFill>
              </a:rPr>
              <a:t>Quality</a:t>
            </a:r>
          </a:p>
          <a:p>
            <a:pPr lvl="2" eaLnBrk="1" fontAlgn="auto" hangingPunct="1">
              <a:spcAft>
                <a:spcPts val="0"/>
              </a:spcAft>
              <a:buFont typeface="Arial" pitchFamily="34" charset="0"/>
              <a:buChar char="•"/>
              <a:defRPr/>
            </a:pPr>
            <a:r>
              <a:rPr lang="en-GB" dirty="0">
                <a:solidFill>
                  <a:schemeClr val="accent4">
                    <a:lumMod val="50000"/>
                  </a:schemeClr>
                </a:solidFill>
              </a:rPr>
              <a:t>Relevance</a:t>
            </a:r>
          </a:p>
          <a:p>
            <a:pPr lvl="2" eaLnBrk="1" fontAlgn="auto" hangingPunct="1">
              <a:spcAft>
                <a:spcPts val="0"/>
              </a:spcAft>
              <a:buFont typeface="Arial" pitchFamily="34" charset="0"/>
              <a:buChar char="•"/>
              <a:defRPr/>
            </a:pPr>
            <a:r>
              <a:rPr lang="en-GB" dirty="0">
                <a:solidFill>
                  <a:schemeClr val="accent4">
                    <a:lumMod val="50000"/>
                  </a:schemeClr>
                </a:solidFill>
              </a:rPr>
              <a:t>Out-dated resources</a:t>
            </a:r>
          </a:p>
          <a:p>
            <a:pPr eaLnBrk="1" fontAlgn="auto" hangingPunct="1">
              <a:spcAft>
                <a:spcPts val="0"/>
              </a:spcAft>
              <a:buFont typeface="Arial" pitchFamily="34" charset="0"/>
              <a:buChar char="•"/>
              <a:defRPr/>
            </a:pP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openfieldwork.org.uk/wp-content/uploads/2010/11/OFheader23.jpg"/>
          <p:cNvPicPr>
            <a:picLocks noChangeAspect="1" noChangeArrowheads="1"/>
          </p:cNvPicPr>
          <p:nvPr/>
        </p:nvPicPr>
        <p:blipFill>
          <a:blip r:embed="rId3" cstate="screen">
            <a:duotone>
              <a:schemeClr val="accent4">
                <a:shade val="45000"/>
                <a:satMod val="135000"/>
              </a:schemeClr>
              <a:prstClr val="white"/>
            </a:duotone>
          </a:blip>
          <a:srcRect/>
          <a:stretch>
            <a:fillRect/>
          </a:stretch>
        </p:blipFill>
        <p:spPr bwMode="auto">
          <a:xfrm>
            <a:off x="0" y="0"/>
            <a:ext cx="9144000" cy="1916832"/>
          </a:xfrm>
          <a:prstGeom prst="rect">
            <a:avLst/>
          </a:prstGeom>
          <a:noFill/>
          <a:effectLst>
            <a:reflection blurRad="6350" stA="50000" endA="300" endPos="90000" dist="50800" dir="5400000" sy="-100000" algn="bl" rotWithShape="0"/>
          </a:effectLst>
        </p:spPr>
      </p:pic>
      <p:sp>
        <p:nvSpPr>
          <p:cNvPr id="26626" name="Title 1"/>
          <p:cNvSpPr>
            <a:spLocks noGrp="1"/>
          </p:cNvSpPr>
          <p:nvPr>
            <p:ph type="title"/>
          </p:nvPr>
        </p:nvSpPr>
        <p:spPr>
          <a:xfrm>
            <a:off x="468313" y="404813"/>
            <a:ext cx="8229600" cy="1143000"/>
          </a:xfrm>
        </p:spPr>
        <p:txBody>
          <a:bodyPr/>
          <a:lstStyle/>
          <a:p>
            <a:pPr algn="l" eaLnBrk="1" hangingPunct="1"/>
            <a:r>
              <a:rPr lang="en-GB" sz="4000" b="1"/>
              <a:t>Fieldwork education collection</a:t>
            </a:r>
          </a:p>
        </p:txBody>
      </p:sp>
      <p:sp>
        <p:nvSpPr>
          <p:cNvPr id="26627" name="Content Placeholder 2"/>
          <p:cNvSpPr>
            <a:spLocks noGrp="1"/>
          </p:cNvSpPr>
          <p:nvPr>
            <p:ph idx="1"/>
          </p:nvPr>
        </p:nvSpPr>
        <p:spPr>
          <a:xfrm>
            <a:off x="468313" y="2276475"/>
            <a:ext cx="8229600" cy="2808288"/>
          </a:xfrm>
        </p:spPr>
        <p:txBody>
          <a:bodyPr/>
          <a:lstStyle/>
          <a:p>
            <a:pPr lvl="1" eaLnBrk="1" hangingPunct="1">
              <a:buFont typeface="Arial" charset="0"/>
              <a:buNone/>
            </a:pPr>
            <a:r>
              <a:rPr lang="en-GB" dirty="0">
                <a:solidFill>
                  <a:srgbClr val="403152"/>
                </a:solidFill>
              </a:rPr>
              <a:t>How do we bring together and present fieldwork education resources?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openfieldwork.org.uk/wp-content/uploads/2010/11/OFheader23.jpg"/>
          <p:cNvPicPr>
            <a:picLocks noChangeAspect="1" noChangeArrowheads="1"/>
          </p:cNvPicPr>
          <p:nvPr/>
        </p:nvPicPr>
        <p:blipFill>
          <a:blip r:embed="rId3" cstate="screen">
            <a:duotone>
              <a:schemeClr val="accent4">
                <a:shade val="45000"/>
                <a:satMod val="135000"/>
              </a:schemeClr>
              <a:prstClr val="white"/>
            </a:duotone>
          </a:blip>
          <a:srcRect/>
          <a:stretch>
            <a:fillRect/>
          </a:stretch>
        </p:blipFill>
        <p:spPr bwMode="auto">
          <a:xfrm>
            <a:off x="0" y="0"/>
            <a:ext cx="9144000" cy="1916832"/>
          </a:xfrm>
          <a:prstGeom prst="rect">
            <a:avLst/>
          </a:prstGeom>
          <a:noFill/>
          <a:effectLst>
            <a:reflection blurRad="6350" stA="50000" endA="300" endPos="90000" dist="50800" dir="5400000" sy="-100000" algn="bl" rotWithShape="0"/>
          </a:effectLst>
        </p:spPr>
      </p:pic>
      <p:sp>
        <p:nvSpPr>
          <p:cNvPr id="4" name="Rectangle 3"/>
          <p:cNvSpPr/>
          <p:nvPr/>
        </p:nvSpPr>
        <p:spPr>
          <a:xfrm>
            <a:off x="1889956" y="3140968"/>
            <a:ext cx="5364088" cy="369332"/>
          </a:xfrm>
          <a:prstGeom prst="rect">
            <a:avLst/>
          </a:prstGeom>
        </p:spPr>
        <p:txBody>
          <a:bodyPr wrap="square">
            <a:spAutoFit/>
          </a:bodyPr>
          <a:lstStyle/>
          <a:p>
            <a:pPr eaLnBrk="1" hangingPunct="1">
              <a:defRPr/>
            </a:pPr>
            <a:r>
              <a:rPr lang="en-GB" dirty="0">
                <a:hlinkClick r:id="rId4"/>
              </a:rPr>
              <a:t>http://www.openfieldwork.org.uk/api/map.php</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openfieldwork.org.uk/wp-content/uploads/2010/11/OFheader23.jpg"/>
          <p:cNvPicPr>
            <a:picLocks noChangeAspect="1" noChangeArrowheads="1"/>
          </p:cNvPicPr>
          <p:nvPr/>
        </p:nvPicPr>
        <p:blipFill>
          <a:blip r:embed="rId3" cstate="screen">
            <a:duotone>
              <a:schemeClr val="accent4">
                <a:shade val="45000"/>
                <a:satMod val="135000"/>
              </a:schemeClr>
              <a:prstClr val="white"/>
            </a:duotone>
          </a:blip>
          <a:srcRect/>
          <a:stretch>
            <a:fillRect/>
          </a:stretch>
        </p:blipFill>
        <p:spPr bwMode="auto">
          <a:xfrm>
            <a:off x="0" y="0"/>
            <a:ext cx="9144000" cy="1916832"/>
          </a:xfrm>
          <a:prstGeom prst="rect">
            <a:avLst/>
          </a:prstGeom>
          <a:noFill/>
          <a:effectLst>
            <a:reflection blurRad="6350" stA="50000" endA="300" endPos="90000" dist="50800" dir="5400000" sy="-100000" algn="bl" rotWithShape="0"/>
          </a:effectLst>
        </p:spPr>
      </p:pic>
      <p:sp>
        <p:nvSpPr>
          <p:cNvPr id="30722" name="Title 1"/>
          <p:cNvSpPr>
            <a:spLocks noGrp="1"/>
          </p:cNvSpPr>
          <p:nvPr>
            <p:ph type="title" idx="4294967295"/>
          </p:nvPr>
        </p:nvSpPr>
        <p:spPr>
          <a:xfrm>
            <a:off x="468313" y="404813"/>
            <a:ext cx="8229600" cy="1143000"/>
          </a:xfrm>
        </p:spPr>
        <p:txBody>
          <a:bodyPr/>
          <a:lstStyle/>
          <a:p>
            <a:pPr algn="l" eaLnBrk="1" hangingPunct="1"/>
            <a:r>
              <a:rPr lang="en-GB" sz="4000" b="1"/>
              <a:t>Fieldwork education collection</a:t>
            </a:r>
          </a:p>
        </p:txBody>
      </p:sp>
      <p:pic>
        <p:nvPicPr>
          <p:cNvPr id="30723" name="Picture 2"/>
          <p:cNvPicPr>
            <a:picLocks noChangeAspect="1" noChangeArrowheads="1"/>
          </p:cNvPicPr>
          <p:nvPr/>
        </p:nvPicPr>
        <p:blipFill>
          <a:blip r:embed="rId4" cstate="screen"/>
          <a:srcRect/>
          <a:stretch>
            <a:fillRect/>
          </a:stretch>
        </p:blipFill>
        <p:spPr bwMode="auto">
          <a:xfrm>
            <a:off x="0" y="0"/>
            <a:ext cx="9144000" cy="5521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4.4"/>
</p:tagLst>
</file>

<file path=ppt/tags/tag2.xml><?xml version="1.0" encoding="utf-8"?>
<p:tagLst xmlns:a="http://schemas.openxmlformats.org/drawingml/2006/main" xmlns:r="http://schemas.openxmlformats.org/officeDocument/2006/relationships" xmlns:p="http://schemas.openxmlformats.org/presentationml/2006/main">
  <p:tag name="TIMING" val="|18.7|1.5"/>
</p:tagLst>
</file>

<file path=ppt/tags/tag3.xml><?xml version="1.0" encoding="utf-8"?>
<p:tagLst xmlns:a="http://schemas.openxmlformats.org/drawingml/2006/main" xmlns:r="http://schemas.openxmlformats.org/officeDocument/2006/relationships" xmlns:p="http://schemas.openxmlformats.org/presentationml/2006/main">
  <p:tag name="TIMING" val="|25.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12239</TotalTime>
  <Words>2469</Words>
  <Application>Microsoft Office PowerPoint</Application>
  <PresentationFormat>On-screen Show (4:3)</PresentationFormat>
  <Paragraphs>219</Paragraphs>
  <Slides>26</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Theme</vt:lpstr>
      <vt:lpstr>Image</vt:lpstr>
      <vt:lpstr>Slide 1</vt:lpstr>
      <vt:lpstr>Open Fieldwork Project</vt:lpstr>
      <vt:lpstr>What do we mean by  ‘fieldwork’?</vt:lpstr>
      <vt:lpstr>Fieldwork resources</vt:lpstr>
      <vt:lpstr>Fieldwork resources</vt:lpstr>
      <vt:lpstr>Fieldwork resources</vt:lpstr>
      <vt:lpstr>Fieldwork education collection</vt:lpstr>
      <vt:lpstr>Slide 8</vt:lpstr>
      <vt:lpstr>Fieldwork education collection</vt:lpstr>
      <vt:lpstr>Fieldwork education collection</vt:lpstr>
      <vt:lpstr>Fieldwork education collection</vt:lpstr>
      <vt:lpstr>Fieldwork education collection</vt:lpstr>
      <vt:lpstr>Slide 13</vt:lpstr>
      <vt:lpstr>Slide 14</vt:lpstr>
      <vt:lpstr>Slide 15</vt:lpstr>
      <vt:lpstr>Slide 16</vt:lpstr>
      <vt:lpstr>Fieldwork education collection</vt:lpstr>
      <vt:lpstr>Fieldwork education collection</vt:lpstr>
      <vt:lpstr>Fieldwork education collection</vt:lpstr>
      <vt:lpstr>Community consultation</vt:lpstr>
      <vt:lpstr>Consultation findings</vt:lpstr>
      <vt:lpstr>Consultation findings</vt:lpstr>
      <vt:lpstr>Consultation findings</vt:lpstr>
      <vt:lpstr>Consultation findings</vt:lpstr>
      <vt:lpstr>Expert seminar</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Open Fieldwork project</dc:title>
  <dc:creator>Al</dc:creator>
  <cp:lastModifiedBy>Mike</cp:lastModifiedBy>
  <cp:revision>1039</cp:revision>
  <dcterms:created xsi:type="dcterms:W3CDTF">2011-02-18T11:30:21Z</dcterms:created>
  <dcterms:modified xsi:type="dcterms:W3CDTF">2011-05-13T08:14:53Z</dcterms:modified>
</cp:coreProperties>
</file>