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Default Extension="jpeg" ContentType="image/jpeg"/>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Default Extension="gif" ContentType="image/gif"/>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autoCompressPictures="0">
  <p:sldMasterIdLst>
    <p:sldMasterId id="2147483713" r:id="rId1"/>
  </p:sldMasterIdLst>
  <p:notesMasterIdLst>
    <p:notesMasterId r:id="rId26"/>
  </p:notesMasterIdLst>
  <p:sldIdLst>
    <p:sldId id="276" r:id="rId2"/>
    <p:sldId id="377" r:id="rId3"/>
    <p:sldId id="320" r:id="rId4"/>
    <p:sldId id="322" r:id="rId5"/>
    <p:sldId id="379" r:id="rId6"/>
    <p:sldId id="380" r:id="rId7"/>
    <p:sldId id="381" r:id="rId8"/>
    <p:sldId id="382" r:id="rId9"/>
    <p:sldId id="383" r:id="rId10"/>
    <p:sldId id="384" r:id="rId11"/>
    <p:sldId id="385" r:id="rId12"/>
    <p:sldId id="386" r:id="rId13"/>
    <p:sldId id="387" r:id="rId14"/>
    <p:sldId id="392" r:id="rId15"/>
    <p:sldId id="399" r:id="rId16"/>
    <p:sldId id="398" r:id="rId17"/>
    <p:sldId id="397" r:id="rId18"/>
    <p:sldId id="393" r:id="rId19"/>
    <p:sldId id="400" r:id="rId20"/>
    <p:sldId id="388" r:id="rId21"/>
    <p:sldId id="394" r:id="rId22"/>
    <p:sldId id="395" r:id="rId23"/>
    <p:sldId id="396" r:id="rId24"/>
    <p:sldId id="348" r:id="rId2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45 Helvetica Light" pitchFamily="-110" charset="0"/>
        <a:ea typeface="Geneva" charset="0"/>
        <a:cs typeface="Geneva" charset="0"/>
      </a:defRPr>
    </a:lvl1pPr>
    <a:lvl2pPr marL="457200" algn="l" rtl="0" eaLnBrk="0" fontAlgn="base" hangingPunct="0">
      <a:spcBef>
        <a:spcPct val="0"/>
      </a:spcBef>
      <a:spcAft>
        <a:spcPct val="0"/>
      </a:spcAft>
      <a:defRPr sz="2400" kern="1200">
        <a:solidFill>
          <a:schemeClr val="tx1"/>
        </a:solidFill>
        <a:latin typeface="45 Helvetica Light" pitchFamily="-110" charset="0"/>
        <a:ea typeface="Geneva" charset="0"/>
        <a:cs typeface="Geneva" charset="0"/>
      </a:defRPr>
    </a:lvl2pPr>
    <a:lvl3pPr marL="914400" algn="l" rtl="0" eaLnBrk="0" fontAlgn="base" hangingPunct="0">
      <a:spcBef>
        <a:spcPct val="0"/>
      </a:spcBef>
      <a:spcAft>
        <a:spcPct val="0"/>
      </a:spcAft>
      <a:defRPr sz="2400" kern="1200">
        <a:solidFill>
          <a:schemeClr val="tx1"/>
        </a:solidFill>
        <a:latin typeface="45 Helvetica Light" pitchFamily="-110" charset="0"/>
        <a:ea typeface="Geneva" charset="0"/>
        <a:cs typeface="Geneva" charset="0"/>
      </a:defRPr>
    </a:lvl3pPr>
    <a:lvl4pPr marL="1371600" algn="l" rtl="0" eaLnBrk="0" fontAlgn="base" hangingPunct="0">
      <a:spcBef>
        <a:spcPct val="0"/>
      </a:spcBef>
      <a:spcAft>
        <a:spcPct val="0"/>
      </a:spcAft>
      <a:defRPr sz="2400" kern="1200">
        <a:solidFill>
          <a:schemeClr val="tx1"/>
        </a:solidFill>
        <a:latin typeface="45 Helvetica Light" pitchFamily="-110" charset="0"/>
        <a:ea typeface="Geneva" charset="0"/>
        <a:cs typeface="Geneva" charset="0"/>
      </a:defRPr>
    </a:lvl4pPr>
    <a:lvl5pPr marL="1828800" algn="l" rtl="0" eaLnBrk="0" fontAlgn="base" hangingPunct="0">
      <a:spcBef>
        <a:spcPct val="0"/>
      </a:spcBef>
      <a:spcAft>
        <a:spcPct val="0"/>
      </a:spcAft>
      <a:defRPr sz="2400" kern="1200">
        <a:solidFill>
          <a:schemeClr val="tx1"/>
        </a:solidFill>
        <a:latin typeface="45 Helvetica Light" pitchFamily="-110" charset="0"/>
        <a:ea typeface="Geneva" charset="0"/>
        <a:cs typeface="Geneva" charset="0"/>
      </a:defRPr>
    </a:lvl5pPr>
    <a:lvl6pPr marL="2286000" algn="l" defTabSz="914400" rtl="0" eaLnBrk="1" latinLnBrk="0" hangingPunct="1">
      <a:defRPr sz="2400" kern="1200">
        <a:solidFill>
          <a:schemeClr val="tx1"/>
        </a:solidFill>
        <a:latin typeface="45 Helvetica Light" pitchFamily="-110" charset="0"/>
        <a:ea typeface="Geneva" charset="0"/>
        <a:cs typeface="Geneva" charset="0"/>
      </a:defRPr>
    </a:lvl6pPr>
    <a:lvl7pPr marL="2743200" algn="l" defTabSz="914400" rtl="0" eaLnBrk="1" latinLnBrk="0" hangingPunct="1">
      <a:defRPr sz="2400" kern="1200">
        <a:solidFill>
          <a:schemeClr val="tx1"/>
        </a:solidFill>
        <a:latin typeface="45 Helvetica Light" pitchFamily="-110" charset="0"/>
        <a:ea typeface="Geneva" charset="0"/>
        <a:cs typeface="Geneva" charset="0"/>
      </a:defRPr>
    </a:lvl7pPr>
    <a:lvl8pPr marL="3200400" algn="l" defTabSz="914400" rtl="0" eaLnBrk="1" latinLnBrk="0" hangingPunct="1">
      <a:defRPr sz="2400" kern="1200">
        <a:solidFill>
          <a:schemeClr val="tx1"/>
        </a:solidFill>
        <a:latin typeface="45 Helvetica Light" pitchFamily="-110" charset="0"/>
        <a:ea typeface="Geneva" charset="0"/>
        <a:cs typeface="Geneva" charset="0"/>
      </a:defRPr>
    </a:lvl8pPr>
    <a:lvl9pPr marL="3657600" algn="l" defTabSz="914400" rtl="0" eaLnBrk="1" latinLnBrk="0" hangingPunct="1">
      <a:defRPr sz="2400" kern="1200">
        <a:solidFill>
          <a:schemeClr val="tx1"/>
        </a:solidFill>
        <a:latin typeface="45 Helvetica Light" pitchFamily="-110" charset="0"/>
        <a:ea typeface="Geneva" charset="0"/>
        <a:cs typeface="Geneva"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197" autoAdjust="0"/>
    <p:restoredTop sz="59618" autoAdjust="0"/>
  </p:normalViewPr>
  <p:slideViewPr>
    <p:cSldViewPr>
      <p:cViewPr varScale="1">
        <p:scale>
          <a:sx n="97" d="100"/>
          <a:sy n="97" d="100"/>
        </p:scale>
        <p:origin x="-2808" y="0"/>
      </p:cViewPr>
      <p:guideLst>
        <p:guide orient="horz" pos="2160"/>
        <p:guide pos="2880"/>
      </p:guideLst>
    </p:cSldViewPr>
  </p:slideViewPr>
  <p:outlineViewPr>
    <p:cViewPr>
      <p:scale>
        <a:sx n="33" d="100"/>
        <a:sy n="33" d="100"/>
      </p:scale>
      <p:origin x="30" y="7860"/>
    </p:cViewPr>
  </p:outlineViewPr>
  <p:notesTextViewPr>
    <p:cViewPr>
      <p:scale>
        <a:sx n="100" d="100"/>
        <a:sy n="100" d="100"/>
      </p:scale>
      <p:origin x="0" y="0"/>
    </p:cViewPr>
  </p:notesTextViewPr>
  <p:sorterViewPr>
    <p:cViewPr>
      <p:scale>
        <a:sx n="100" d="100"/>
        <a:sy n="100" d="100"/>
      </p:scale>
      <p:origin x="0" y="7404"/>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ea typeface="Geneva" pitchFamily="-110" charset="-128"/>
                <a:cs typeface="Geneva" pitchFamily="-110" charset="-128"/>
              </a:defRPr>
            </a:lvl1pPr>
          </a:lstStyle>
          <a:p>
            <a:pPr>
              <a:defRPr/>
            </a:pPr>
            <a:endParaRPr lang="en-US"/>
          </a:p>
        </p:txBody>
      </p:sp>
      <p:sp>
        <p:nvSpPr>
          <p:cNvPr id="3075"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ea typeface="Geneva" pitchFamily="-110" charset="-128"/>
                <a:cs typeface="Geneva" pitchFamily="-110" charset="-128"/>
              </a:defRPr>
            </a:lvl1pPr>
          </a:lstStyle>
          <a:p>
            <a:pPr>
              <a:defRPr/>
            </a:pPr>
            <a:endParaRPr lang="en-US"/>
          </a:p>
        </p:txBody>
      </p:sp>
      <p:sp>
        <p:nvSpPr>
          <p:cNvPr id="13316"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ea typeface="Geneva" pitchFamily="-110" charset="-128"/>
                <a:cs typeface="Geneva" pitchFamily="-110" charset="-128"/>
              </a:defRPr>
            </a:lvl1pPr>
          </a:lstStyle>
          <a:p>
            <a:pPr>
              <a:defRPr/>
            </a:pPr>
            <a:endParaRPr lang="en-US"/>
          </a:p>
        </p:txBody>
      </p:sp>
      <p:sp>
        <p:nvSpPr>
          <p:cNvPr id="3079"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B8FF243B-2EEB-48BC-9F70-157627752B3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0" charset="0"/>
        <a:ea typeface="Geneva" pitchFamily="-110" charset="-128"/>
        <a:cs typeface="Geneva" pitchFamily="-110" charset="-128"/>
      </a:defRPr>
    </a:lvl1pPr>
    <a:lvl2pPr marL="457200" algn="l" rtl="0" eaLnBrk="0" fontAlgn="base" hangingPunct="0">
      <a:spcBef>
        <a:spcPct val="30000"/>
      </a:spcBef>
      <a:spcAft>
        <a:spcPct val="0"/>
      </a:spcAft>
      <a:defRPr sz="1200" kern="1200">
        <a:solidFill>
          <a:schemeClr val="tx1"/>
        </a:solidFill>
        <a:latin typeface="Arial" pitchFamily="-110" charset="0"/>
        <a:ea typeface="Geneva" pitchFamily="-110" charset="-128"/>
        <a:cs typeface="Geneva" charset="0"/>
      </a:defRPr>
    </a:lvl2pPr>
    <a:lvl3pPr marL="914400" algn="l" rtl="0" eaLnBrk="0" fontAlgn="base" hangingPunct="0">
      <a:spcBef>
        <a:spcPct val="30000"/>
      </a:spcBef>
      <a:spcAft>
        <a:spcPct val="0"/>
      </a:spcAft>
      <a:defRPr sz="1200" kern="1200">
        <a:solidFill>
          <a:schemeClr val="tx1"/>
        </a:solidFill>
        <a:latin typeface="Arial" pitchFamily="-110" charset="0"/>
        <a:ea typeface="ＭＳ Ｐゴシック" charset="-128"/>
        <a:cs typeface="ＭＳ Ｐゴシック" charset="-128"/>
      </a:defRPr>
    </a:lvl3pPr>
    <a:lvl4pPr marL="1371600" algn="l" rtl="0" eaLnBrk="0" fontAlgn="base" hangingPunct="0">
      <a:spcBef>
        <a:spcPct val="30000"/>
      </a:spcBef>
      <a:spcAft>
        <a:spcPct val="0"/>
      </a:spcAft>
      <a:defRPr sz="1200" kern="1200">
        <a:solidFill>
          <a:schemeClr val="tx1"/>
        </a:solidFill>
        <a:latin typeface="Arial" pitchFamily="-110"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pitchFamily="-110"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1031"/>
          <p:cNvSpPr>
            <a:spLocks noGrp="1" noChangeArrowheads="1"/>
          </p:cNvSpPr>
          <p:nvPr>
            <p:ph type="sldNum" sz="quarter" idx="5"/>
          </p:nvPr>
        </p:nvSpPr>
        <p:spPr>
          <a:noFill/>
        </p:spPr>
        <p:txBody>
          <a:bodyPr/>
          <a:lstStyle/>
          <a:p>
            <a:fld id="{E2127A29-0AC8-45DE-BF6E-6CB2609B9448}" type="slidenum">
              <a:rPr lang="en-US"/>
              <a:pPr/>
              <a:t>1</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r>
              <a:rPr lang="en-US" dirty="0" smtClean="0">
                <a:latin typeface="Arial" charset="0"/>
                <a:ea typeface="Geneva" charset="0"/>
                <a:cs typeface="Geneva" charset="0"/>
              </a:rPr>
              <a:t>Question:</a:t>
            </a:r>
            <a:r>
              <a:rPr lang="en-US" baseline="0" dirty="0" smtClean="0">
                <a:latin typeface="Arial" charset="0"/>
                <a:ea typeface="Geneva" charset="0"/>
                <a:cs typeface="Geneva" charset="0"/>
              </a:rPr>
              <a:t> </a:t>
            </a:r>
            <a:r>
              <a:rPr lang="en-US" dirty="0" smtClean="0">
                <a:latin typeface="Arial" charset="0"/>
                <a:ea typeface="Geneva" charset="0"/>
                <a:cs typeface="Geneva" charset="0"/>
              </a:rPr>
              <a:t>How do we blend pedagogy</a:t>
            </a:r>
            <a:r>
              <a:rPr lang="en-US" baseline="0" dirty="0" smtClean="0">
                <a:latin typeface="Arial" charset="0"/>
                <a:ea typeface="Geneva" charset="0"/>
                <a:cs typeface="Geneva" charset="0"/>
              </a:rPr>
              <a:t> and technology designed to support individual, independent learners with those intended to foster knowledge building communities?</a:t>
            </a:r>
            <a:endParaRPr lang="en-US" dirty="0" smtClean="0">
              <a:latin typeface="Arial" charset="0"/>
              <a:ea typeface="Geneva" charset="0"/>
              <a:cs typeface="Geneva"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FF243B-2EEB-48BC-9F70-157627752B3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1144588" y="684213"/>
            <a:ext cx="4572000" cy="3429000"/>
          </a:xfrm>
          <a:ln/>
        </p:spPr>
      </p:sp>
      <p:sp>
        <p:nvSpPr>
          <p:cNvPr id="17411" name="Rectangle 3"/>
          <p:cNvSpPr>
            <a:spLocks noGrp="1" noChangeArrowheads="1"/>
          </p:cNvSpPr>
          <p:nvPr>
            <p:ph type="body" idx="1"/>
          </p:nvPr>
        </p:nvSpPr>
        <p:spPr>
          <a:xfrm>
            <a:off x="685800" y="4343400"/>
            <a:ext cx="5486400" cy="4116388"/>
          </a:xfrm>
          <a:noFill/>
          <a:ln/>
        </p:spPr>
        <p:txBody>
          <a:bodyPr/>
          <a:lstStyle/>
          <a:p>
            <a:r>
              <a:rPr lang="en-US" dirty="0" smtClean="0">
                <a:latin typeface="Arial" charset="0"/>
                <a:ea typeface="ＭＳ Ｐゴシック" charset="-128"/>
              </a:rPr>
              <a:t>OLI is an open educational resources project that began in 2002 with a grant from The William and Flora Hewlett Foundation. Like many open educational resources projects, ours makes its courses openly and freely available. However, our courses are not collections of material created by individual faculty to support traditional instruction. While our courses are often used by instructors to support classroom instruction, </a:t>
            </a:r>
            <a:r>
              <a:rPr lang="en-US" altLang="ko-KR" dirty="0" smtClean="0">
                <a:latin typeface="Arial" charset="0"/>
                <a:ea typeface="Gulim" pitchFamily="34" charset="-127"/>
              </a:rPr>
              <a:t>the most challenging goal of the project is to develop online courses that are the </a:t>
            </a:r>
            <a:r>
              <a:rPr lang="en-US" altLang="ko-KR" i="1" dirty="0" smtClean="0">
                <a:latin typeface="Arial" charset="0"/>
                <a:ea typeface="Gulim" pitchFamily="34" charset="-127"/>
              </a:rPr>
              <a:t>complete “enactment</a:t>
            </a:r>
            <a:r>
              <a:rPr lang="en-US" altLang="ko-KR" dirty="0" smtClean="0">
                <a:latin typeface="Arial" charset="0"/>
                <a:ea typeface="Gulim" pitchFamily="34" charset="-127"/>
              </a:rPr>
              <a:t> of instruction”.  OLI online courses are designed to support an individual learner, who does not have the benefit of an instructor, to learn a subject at the introductory college level.  </a:t>
            </a:r>
          </a:p>
          <a:p>
            <a:endParaRPr lang="en-US" dirty="0" smtClean="0">
              <a:latin typeface="Arial" charset="0"/>
              <a:ea typeface="ＭＳ Ｐゴシック" charset="-128"/>
            </a:endParaRPr>
          </a:p>
          <a:p>
            <a:r>
              <a:rPr lang="en-US" altLang="ko-KR" dirty="0" smtClean="0">
                <a:latin typeface="Arial" charset="0"/>
                <a:ea typeface="Gulim" pitchFamily="34" charset="-127"/>
              </a:rPr>
              <a:t>A fundamental goal of the project is to provide open access to these courses and course materials to learners world wide. </a:t>
            </a:r>
            <a:r>
              <a:rPr lang="en-US" altLang="ko-KR" dirty="0" smtClean="0">
                <a:latin typeface="Arial" charset="0"/>
                <a:ea typeface="ＭＳ Ｐゴシック" charset="-128"/>
              </a:rPr>
              <a:t>The goals of providing greater access to education and improving the quality of education are, for us, inextricably tied together. In addition to our mission to improve access and quality, we also have a practical and research driven motivation for making these courses openly and freely available.</a:t>
            </a:r>
            <a:endParaRPr lang="en-US" altLang="ko-KR" dirty="0" smtClean="0">
              <a:latin typeface="Arial" charset="0"/>
              <a:ea typeface="Gulim" pitchFamily="34" charset="-127"/>
            </a:endParaRPr>
          </a:p>
          <a:p>
            <a:endParaRPr lang="en-US" altLang="ko-KR" dirty="0" smtClean="0">
              <a:latin typeface="Arial" charset="0"/>
              <a:ea typeface="Gulim" pitchFamily="34" charset="-127"/>
            </a:endParaRPr>
          </a:p>
          <a:p>
            <a:r>
              <a:rPr lang="en-US" altLang="ko-KR" dirty="0" smtClean="0">
                <a:latin typeface="Arial" charset="0"/>
                <a:ea typeface="Gulim" pitchFamily="34" charset="-127"/>
              </a:rPr>
              <a:t>The continued development and evaluation process of OLI courses depends on the growing community of use and research and development. </a:t>
            </a:r>
            <a:endParaRPr lang="en-US" dirty="0" smtClean="0">
              <a:latin typeface="Arial" charset="0"/>
              <a:ea typeface="Gulim"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8952CA8C-F785-4971-9295-05ADF3176056}" type="slidenum">
              <a:rPr lang="en-US"/>
              <a:pPr/>
              <a:t>4</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marL="0" lvl="2">
              <a:lnSpc>
                <a:spcPct val="100000"/>
              </a:lnSpc>
              <a:spcBef>
                <a:spcPts val="432"/>
              </a:spcBef>
              <a:buClr>
                <a:srgbClr val="00FF00"/>
              </a:buClr>
            </a:pPr>
            <a:endParaRPr lang="en-US" sz="900" dirty="0"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pitchFamily="-110" charset="0"/>
                <a:ea typeface="Geneva" pitchFamily="-110" charset="-128"/>
                <a:cs typeface="Geneva" pitchFamily="-110" charset="-128"/>
              </a:rPr>
              <a:t>Knowledge building calls for community discourse to advance knowledge on shared problems of understanding. With Knowledge</a:t>
            </a:r>
            <a:r>
              <a:rPr lang="en-US" sz="1200" kern="1200" baseline="0" dirty="0" smtClean="0">
                <a:solidFill>
                  <a:schemeClr val="tx1"/>
                </a:solidFill>
                <a:latin typeface="Arial" pitchFamily="-110" charset="0"/>
                <a:ea typeface="Geneva" pitchFamily="-110" charset="-128"/>
                <a:cs typeface="Geneva" pitchFamily="-110" charset="-128"/>
              </a:rPr>
              <a:t> Forum</a:t>
            </a:r>
            <a:r>
              <a:rPr lang="en-US" sz="1200" kern="1200" dirty="0" smtClean="0">
                <a:solidFill>
                  <a:schemeClr val="tx1"/>
                </a:solidFill>
                <a:latin typeface="Arial" pitchFamily="-110" charset="0"/>
                <a:ea typeface="Geneva" pitchFamily="-110" charset="-128"/>
                <a:cs typeface="Geneva" pitchFamily="-110" charset="-128"/>
              </a:rPr>
              <a:t>, learners interact within a shared social space using tools designed to help structure and organize their ideas.</a:t>
            </a:r>
            <a:endParaRPr lang="en-US" dirty="0" smtClean="0"/>
          </a:p>
          <a:p>
            <a:endParaRPr lang="en-US" sz="1200" b="0" i="0" kern="1200" baseline="0" dirty="0" smtClean="0">
              <a:solidFill>
                <a:schemeClr val="tx1"/>
              </a:solidFill>
              <a:latin typeface="Arial" pitchFamily="-110" charset="0"/>
              <a:ea typeface="Geneva" pitchFamily="-110" charset="-128"/>
            </a:endParaRPr>
          </a:p>
          <a:p>
            <a:r>
              <a:rPr lang="en-US" sz="1200" b="0" i="0" kern="1200" baseline="0" dirty="0" smtClean="0">
                <a:solidFill>
                  <a:schemeClr val="tx1"/>
                </a:solidFill>
                <a:latin typeface="Arial" pitchFamily="-110" charset="0"/>
                <a:ea typeface="Geneva" pitchFamily="-110" charset="-128"/>
              </a:rPr>
              <a:t>Used widely in over 19 countries and a variety of social contexts from elementary schools to graduate studies to professional settings.</a:t>
            </a:r>
          </a:p>
          <a:p>
            <a:endParaRPr lang="en-US" sz="1200" b="0" i="0" kern="1200" baseline="0" dirty="0" smtClean="0">
              <a:solidFill>
                <a:schemeClr val="tx1"/>
              </a:solidFill>
              <a:latin typeface="Arial" pitchFamily="-110" charset="0"/>
              <a:ea typeface="Geneva" pitchFamily="-110" charset="-128"/>
            </a:endParaRPr>
          </a:p>
          <a:p>
            <a:r>
              <a:rPr lang="en-US" sz="1200" b="0" i="0" kern="1200" baseline="0" dirty="0" smtClean="0">
                <a:solidFill>
                  <a:schemeClr val="tx1"/>
                </a:solidFill>
                <a:latin typeface="Arial" pitchFamily="-110" charset="0"/>
                <a:ea typeface="Geneva" pitchFamily="-110" charset="-128"/>
              </a:rPr>
              <a:t>Creating a new, web browser based version for this project to better integrate with OLI and take advantage of new technologies. Knowledge Forum will become an open source project when complete.</a:t>
            </a:r>
            <a:endParaRPr lang="en-US" dirty="0"/>
          </a:p>
        </p:txBody>
      </p:sp>
      <p:sp>
        <p:nvSpPr>
          <p:cNvPr id="4" name="Slide Number Placeholder 3"/>
          <p:cNvSpPr>
            <a:spLocks noGrp="1"/>
          </p:cNvSpPr>
          <p:nvPr>
            <p:ph type="sldNum" sz="quarter" idx="10"/>
          </p:nvPr>
        </p:nvSpPr>
        <p:spPr/>
        <p:txBody>
          <a:bodyPr/>
          <a:lstStyle/>
          <a:p>
            <a:fld id="{B8FF243B-2EEB-48BC-9F70-157627752B3A}" type="slidenum">
              <a:rPr lang="en-US" smtClean="0"/>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pitchFamily="-110" charset="0"/>
                <a:ea typeface="Geneva" pitchFamily="-110" charset="-128"/>
                <a:cs typeface="Geneva" pitchFamily="-110" charset="-128"/>
              </a:rPr>
              <a:t>Learners in the blended OLI/KF environment will be encouraged to raise questions, share ideas, and engage in collaborative problem solving in KF as they progress through the OLI course. They will use the OLI course as an authoritative source in the shared discourse and observe how ideas in the discourse connect to instruction in the OLI materials. Learners will collaborate in virtual cohort groups to modify and extend each other’s ideas, creating public knowledge thereby transforming and extending the OER and building a community of support.</a:t>
            </a:r>
          </a:p>
          <a:p>
            <a:endParaRPr lang="en-US" dirty="0"/>
          </a:p>
        </p:txBody>
      </p:sp>
      <p:sp>
        <p:nvSpPr>
          <p:cNvPr id="4" name="Slide Number Placeholder 3"/>
          <p:cNvSpPr>
            <a:spLocks noGrp="1"/>
          </p:cNvSpPr>
          <p:nvPr>
            <p:ph type="sldNum" sz="quarter" idx="10"/>
          </p:nvPr>
        </p:nvSpPr>
        <p:spPr/>
        <p:txBody>
          <a:bodyPr/>
          <a:lstStyle/>
          <a:p>
            <a:fld id="{B8FF243B-2EEB-48BC-9F70-157627752B3A}" type="slidenum">
              <a:rPr lang="en-US" smtClean="0"/>
              <a:pPr/>
              <a:t>18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pitchFamily="-110" charset="0"/>
                <a:ea typeface="Geneva" pitchFamily="-110" charset="-128"/>
                <a:cs typeface="Geneva" pitchFamily="-110" charset="-128"/>
              </a:rPr>
              <a:t>We will collect real-time, interaction level data of all student use in the combined OLI/KF environment. We will examine and relate data from the frequent assessment opportunities in the OLI course with the semantic space and social network connections formed by the knowledge building discourse. We will explore ways these data can be used to provide feedback to students, instructors, and course designers to influence student achievement of desired learning outcomes.  </a:t>
            </a:r>
          </a:p>
          <a:p>
            <a:endParaRPr lang="en-US" dirty="0"/>
          </a:p>
        </p:txBody>
      </p:sp>
      <p:sp>
        <p:nvSpPr>
          <p:cNvPr id="4" name="Slide Number Placeholder 3"/>
          <p:cNvSpPr>
            <a:spLocks noGrp="1"/>
          </p:cNvSpPr>
          <p:nvPr>
            <p:ph type="sldNum" sz="quarter" idx="10"/>
          </p:nvPr>
        </p:nvSpPr>
        <p:spPr/>
        <p:txBody>
          <a:bodyPr/>
          <a:lstStyle/>
          <a:p>
            <a:fld id="{B8FF243B-2EEB-48BC-9F70-157627752B3A}" type="slidenum">
              <a:rPr lang="en-US" smtClean="0"/>
              <a:pPr/>
              <a:t>20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73F3D177-BFB8-4606-8FC4-3C1B11E8286F}" type="slidenum">
              <a:rPr lang="en-US" sz="1200"/>
              <a:pPr algn="r"/>
              <a:t>24</a:t>
            </a:fld>
            <a:endParaRPr lang="en-US" sz="1200"/>
          </a:p>
        </p:txBody>
      </p:sp>
      <p:sp>
        <p:nvSpPr>
          <p:cNvPr id="67587" name="Rectangle 2"/>
          <p:cNvSpPr>
            <a:spLocks noGrp="1" noRot="1" noChangeAspect="1" noChangeArrowheads="1" noTextEdit="1"/>
          </p:cNvSpPr>
          <p:nvPr>
            <p:ph type="sldImg"/>
          </p:nvPr>
        </p:nvSpPr>
        <p:spPr>
          <a:solidFill>
            <a:srgbClr val="FFFFFF"/>
          </a:solidFill>
          <a:ln/>
        </p:spPr>
      </p:sp>
      <p:sp>
        <p:nvSpPr>
          <p:cNvPr id="67588" name="Rectangle 3"/>
          <p:cNvSpPr>
            <a:spLocks noGrp="1" noChangeArrowheads="1"/>
          </p:cNvSpPr>
          <p:nvPr>
            <p:ph type="body" idx="1"/>
          </p:nvPr>
        </p:nvSpPr>
        <p:spPr>
          <a:solidFill>
            <a:srgbClr val="FFFFFF"/>
          </a:solidFill>
          <a:ln>
            <a:solidFill>
              <a:srgbClr val="000000"/>
            </a:solidFill>
          </a:ln>
        </p:spPr>
        <p:txBody>
          <a:bodyPr/>
          <a:lstStyle/>
          <a:p>
            <a:endParaRPr lang="en-US" dirty="0" smtClean="0">
              <a:latin typeface="Arial" charset="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1447800" y="5410200"/>
            <a:ext cx="1905000" cy="457200"/>
          </a:xfrm>
          <a:prstGeom prst="rect">
            <a:avLst/>
          </a:prstGeom>
        </p:spPr>
        <p:txBody>
          <a:bodyPr/>
          <a:lstStyle>
            <a:lvl1pPr>
              <a:defRPr>
                <a:ea typeface="Geneva" pitchFamily="-110" charset="-128"/>
                <a:cs typeface="Geneva" pitchFamily="-110" charset="-128"/>
              </a:defRPr>
            </a:lvl1pPr>
          </a:lstStyle>
          <a:p>
            <a:pPr>
              <a:defRPr/>
            </a:pPr>
            <a:endParaRPr lang="en-US"/>
          </a:p>
        </p:txBody>
      </p:sp>
      <p:sp>
        <p:nvSpPr>
          <p:cNvPr id="5" name="Rectangle 5"/>
          <p:cNvSpPr>
            <a:spLocks noGrp="1" noChangeArrowheads="1"/>
          </p:cNvSpPr>
          <p:nvPr>
            <p:ph type="ftr" sz="quarter" idx="11"/>
          </p:nvPr>
        </p:nvSpPr>
        <p:spPr>
          <a:xfrm>
            <a:off x="685800" y="3962400"/>
            <a:ext cx="9144000" cy="1447800"/>
          </a:xfrm>
          <a:prstGeom prst="rect">
            <a:avLst/>
          </a:prstGeom>
        </p:spPr>
        <p:txBody>
          <a:bodyPr/>
          <a:lstStyle>
            <a:lvl1pPr>
              <a:defRPr>
                <a:ea typeface="Geneva" pitchFamily="-110" charset="-128"/>
                <a:cs typeface="Geneva" pitchFamily="-110" charset="-128"/>
              </a:defRPr>
            </a:lvl1pPr>
          </a:lstStyle>
          <a:p>
            <a:pPr>
              <a:defRPr/>
            </a:pPr>
            <a:endParaRPr lang="en-US"/>
          </a:p>
        </p:txBody>
      </p:sp>
      <p:sp>
        <p:nvSpPr>
          <p:cNvPr id="6" name="Rectangle 6"/>
          <p:cNvSpPr>
            <a:spLocks noGrp="1" noChangeArrowheads="1"/>
          </p:cNvSpPr>
          <p:nvPr>
            <p:ph type="sldNum" sz="quarter" idx="12"/>
          </p:nvPr>
        </p:nvSpPr>
        <p:spPr>
          <a:xfrm>
            <a:off x="5715000" y="5105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9056F9B4-8B67-4127-B9FC-1F30DE91FDB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1447800" y="5410200"/>
            <a:ext cx="1905000" cy="457200"/>
          </a:xfrm>
          <a:prstGeom prst="rect">
            <a:avLst/>
          </a:prstGeom>
        </p:spPr>
        <p:txBody>
          <a:bodyPr/>
          <a:lstStyle>
            <a:lvl1pPr>
              <a:defRPr>
                <a:ea typeface="Geneva" pitchFamily="-110" charset="-128"/>
                <a:cs typeface="Geneva" pitchFamily="-110" charset="-128"/>
              </a:defRPr>
            </a:lvl1pPr>
          </a:lstStyle>
          <a:p>
            <a:pPr>
              <a:defRPr/>
            </a:pPr>
            <a:endParaRPr lang="en-US"/>
          </a:p>
        </p:txBody>
      </p:sp>
      <p:sp>
        <p:nvSpPr>
          <p:cNvPr id="5" name="Rectangle 5"/>
          <p:cNvSpPr>
            <a:spLocks noGrp="1" noChangeArrowheads="1"/>
          </p:cNvSpPr>
          <p:nvPr>
            <p:ph type="ftr" sz="quarter" idx="11"/>
          </p:nvPr>
        </p:nvSpPr>
        <p:spPr>
          <a:xfrm>
            <a:off x="685800" y="3962400"/>
            <a:ext cx="9144000" cy="1447800"/>
          </a:xfrm>
          <a:prstGeom prst="rect">
            <a:avLst/>
          </a:prstGeom>
        </p:spPr>
        <p:txBody>
          <a:bodyPr/>
          <a:lstStyle>
            <a:lvl1pPr>
              <a:defRPr>
                <a:ea typeface="Geneva" pitchFamily="-110" charset="-128"/>
                <a:cs typeface="Geneva" pitchFamily="-110" charset="-128"/>
              </a:defRPr>
            </a:lvl1pPr>
          </a:lstStyle>
          <a:p>
            <a:pPr>
              <a:defRPr/>
            </a:pPr>
            <a:endParaRPr lang="en-US"/>
          </a:p>
        </p:txBody>
      </p:sp>
      <p:sp>
        <p:nvSpPr>
          <p:cNvPr id="6" name="Rectangle 6"/>
          <p:cNvSpPr>
            <a:spLocks noGrp="1" noChangeArrowheads="1"/>
          </p:cNvSpPr>
          <p:nvPr>
            <p:ph type="sldNum" sz="quarter" idx="12"/>
          </p:nvPr>
        </p:nvSpPr>
        <p:spPr>
          <a:xfrm>
            <a:off x="5715000" y="5105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FE9F046B-2A4B-4C1A-978F-46472E47E7B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2_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bwMode="auto">
          <a:xfrm>
            <a:off x="914400" y="546100"/>
            <a:ext cx="7332133" cy="825500"/>
          </a:xfrm>
          <a:prstGeom prst="rect">
            <a:avLst/>
          </a:prstGeom>
          <a:noFill/>
          <a:ln w="9525">
            <a:noFill/>
            <a:miter lim="800000"/>
            <a:headEnd/>
            <a:tailEnd/>
          </a:ln>
        </p:spPr>
        <p:txBody>
          <a:bodyPr/>
          <a:lstStyle/>
          <a:p>
            <a:pPr lvl="0"/>
            <a:r>
              <a:rPr lang="en-US" smtClean="0"/>
              <a:t>Click to edit Master title style</a:t>
            </a:r>
            <a:endParaRPr lang="en-US" dirty="0"/>
          </a:p>
        </p:txBody>
      </p:sp>
      <p:sp>
        <p:nvSpPr>
          <p:cNvPr id="11" name="Text Placeholder 10"/>
          <p:cNvSpPr>
            <a:spLocks noGrp="1"/>
          </p:cNvSpPr>
          <p:nvPr>
            <p:ph type="body" sz="quarter" idx="12"/>
          </p:nvPr>
        </p:nvSpPr>
        <p:spPr>
          <a:xfrm>
            <a:off x="914400" y="1371600"/>
            <a:ext cx="7332663" cy="42100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3"/>
          </p:nvPr>
        </p:nvSpPr>
        <p:spPr>
          <a:xfrm>
            <a:off x="457200" y="6356350"/>
            <a:ext cx="2133600" cy="365125"/>
          </a:xfrm>
          <a:prstGeom prst="rect">
            <a:avLst/>
          </a:prstGeom>
        </p:spPr>
        <p:txBody>
          <a:bodyPr/>
          <a:lstStyle>
            <a:lvl1pPr>
              <a:defRPr/>
            </a:lvl1pPr>
          </a:lstStyle>
          <a:p>
            <a:fld id="{ECDE44D5-540A-C54D-B0A4-5EA8CDDE1526}" type="datetime1">
              <a:rPr lang="en-US"/>
              <a:pPr/>
              <a:t>5/17/11</a:t>
            </a:fld>
            <a:endParaRPr lang="en-US"/>
          </a:p>
        </p:txBody>
      </p:sp>
      <p:sp>
        <p:nvSpPr>
          <p:cNvPr id="5" name="Slide Number Placeholder 5"/>
          <p:cNvSpPr>
            <a:spLocks noGrp="1"/>
          </p:cNvSpPr>
          <p:nvPr>
            <p:ph type="sldNum" sz="quarter" idx="14"/>
          </p:nvPr>
        </p:nvSpPr>
        <p:spPr>
          <a:xfrm>
            <a:off x="6553200" y="6356350"/>
            <a:ext cx="2133600" cy="365125"/>
          </a:xfrm>
          <a:prstGeom prst="rect">
            <a:avLst/>
          </a:prstGeom>
        </p:spPr>
        <p:txBody>
          <a:bodyPr/>
          <a:lstStyle>
            <a:lvl1pPr>
              <a:defRPr/>
            </a:lvl1pPr>
          </a:lstStyle>
          <a:p>
            <a:fld id="{EF60CD1A-8925-694D-A9FF-11D230278A20}" type="slidenum">
              <a:rPr lang="en-US"/>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16984036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1447800" y="5410200"/>
            <a:ext cx="1905000" cy="457200"/>
          </a:xfrm>
          <a:prstGeom prst="rect">
            <a:avLst/>
          </a:prstGeom>
        </p:spPr>
        <p:txBody>
          <a:bodyPr/>
          <a:lstStyle>
            <a:lvl1pPr>
              <a:defRPr>
                <a:ea typeface="Geneva" pitchFamily="-110" charset="-128"/>
                <a:cs typeface="Geneva" pitchFamily="-110" charset="-128"/>
              </a:defRPr>
            </a:lvl1pPr>
          </a:lstStyle>
          <a:p>
            <a:pPr>
              <a:defRPr/>
            </a:pPr>
            <a:endParaRPr lang="en-US"/>
          </a:p>
        </p:txBody>
      </p:sp>
      <p:sp>
        <p:nvSpPr>
          <p:cNvPr id="5" name="Rectangle 5"/>
          <p:cNvSpPr>
            <a:spLocks noGrp="1" noChangeArrowheads="1"/>
          </p:cNvSpPr>
          <p:nvPr>
            <p:ph type="ftr" sz="quarter" idx="11"/>
          </p:nvPr>
        </p:nvSpPr>
        <p:spPr>
          <a:xfrm>
            <a:off x="685800" y="3962400"/>
            <a:ext cx="9144000" cy="1447800"/>
          </a:xfrm>
          <a:prstGeom prst="rect">
            <a:avLst/>
          </a:prstGeom>
        </p:spPr>
        <p:txBody>
          <a:bodyPr/>
          <a:lstStyle>
            <a:lvl1pPr>
              <a:defRPr>
                <a:ea typeface="Geneva" pitchFamily="-110" charset="-128"/>
                <a:cs typeface="Geneva" pitchFamily="-110" charset="-128"/>
              </a:defRPr>
            </a:lvl1pPr>
          </a:lstStyle>
          <a:p>
            <a:pPr>
              <a:defRPr/>
            </a:pPr>
            <a:endParaRPr lang="en-US"/>
          </a:p>
        </p:txBody>
      </p:sp>
      <p:sp>
        <p:nvSpPr>
          <p:cNvPr id="6" name="Rectangle 6"/>
          <p:cNvSpPr>
            <a:spLocks noGrp="1" noChangeArrowheads="1"/>
          </p:cNvSpPr>
          <p:nvPr>
            <p:ph type="sldNum" sz="quarter" idx="12"/>
          </p:nvPr>
        </p:nvSpPr>
        <p:spPr>
          <a:xfrm>
            <a:off x="5715000" y="5105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436589C4-103B-47AF-8275-B4D68FA523A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1447800" y="5410200"/>
            <a:ext cx="1905000" cy="457200"/>
          </a:xfrm>
          <a:prstGeom prst="rect">
            <a:avLst/>
          </a:prstGeom>
        </p:spPr>
        <p:txBody>
          <a:bodyPr/>
          <a:lstStyle>
            <a:lvl1pPr>
              <a:defRPr>
                <a:ea typeface="Geneva" pitchFamily="-110" charset="-128"/>
                <a:cs typeface="Geneva" pitchFamily="-110" charset="-128"/>
              </a:defRPr>
            </a:lvl1pPr>
          </a:lstStyle>
          <a:p>
            <a:pPr>
              <a:defRPr/>
            </a:pPr>
            <a:endParaRPr lang="en-US"/>
          </a:p>
        </p:txBody>
      </p:sp>
      <p:sp>
        <p:nvSpPr>
          <p:cNvPr id="5" name="Rectangle 5"/>
          <p:cNvSpPr>
            <a:spLocks noGrp="1" noChangeArrowheads="1"/>
          </p:cNvSpPr>
          <p:nvPr>
            <p:ph type="ftr" sz="quarter" idx="11"/>
          </p:nvPr>
        </p:nvSpPr>
        <p:spPr>
          <a:xfrm>
            <a:off x="685800" y="3962400"/>
            <a:ext cx="9144000" cy="1447800"/>
          </a:xfrm>
          <a:prstGeom prst="rect">
            <a:avLst/>
          </a:prstGeom>
        </p:spPr>
        <p:txBody>
          <a:bodyPr/>
          <a:lstStyle>
            <a:lvl1pPr>
              <a:defRPr>
                <a:ea typeface="Geneva" pitchFamily="-110" charset="-128"/>
                <a:cs typeface="Geneva" pitchFamily="-110" charset="-128"/>
              </a:defRPr>
            </a:lvl1pPr>
          </a:lstStyle>
          <a:p>
            <a:pPr>
              <a:defRPr/>
            </a:pPr>
            <a:endParaRPr lang="en-US"/>
          </a:p>
        </p:txBody>
      </p:sp>
      <p:sp>
        <p:nvSpPr>
          <p:cNvPr id="6" name="Rectangle 6"/>
          <p:cNvSpPr>
            <a:spLocks noGrp="1" noChangeArrowheads="1"/>
          </p:cNvSpPr>
          <p:nvPr>
            <p:ph type="sldNum" sz="quarter" idx="12"/>
          </p:nvPr>
        </p:nvSpPr>
        <p:spPr>
          <a:xfrm>
            <a:off x="5715000" y="5105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19884F22-92D5-4197-996D-845736694EA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1447800" y="5410200"/>
            <a:ext cx="1905000" cy="457200"/>
          </a:xfrm>
          <a:prstGeom prst="rect">
            <a:avLst/>
          </a:prstGeom>
        </p:spPr>
        <p:txBody>
          <a:bodyPr/>
          <a:lstStyle>
            <a:lvl1pPr>
              <a:defRPr>
                <a:ea typeface="Geneva" pitchFamily="-110" charset="-128"/>
                <a:cs typeface="Geneva" pitchFamily="-110" charset="-128"/>
              </a:defRPr>
            </a:lvl1pPr>
          </a:lstStyle>
          <a:p>
            <a:pPr>
              <a:defRPr/>
            </a:pPr>
            <a:endParaRPr lang="en-US"/>
          </a:p>
        </p:txBody>
      </p:sp>
      <p:sp>
        <p:nvSpPr>
          <p:cNvPr id="6" name="Footer Placeholder 5"/>
          <p:cNvSpPr>
            <a:spLocks noGrp="1" noChangeArrowheads="1"/>
          </p:cNvSpPr>
          <p:nvPr>
            <p:ph type="ftr" sz="quarter" idx="11"/>
          </p:nvPr>
        </p:nvSpPr>
        <p:spPr>
          <a:xfrm>
            <a:off x="685800" y="3962400"/>
            <a:ext cx="9144000" cy="1447800"/>
          </a:xfrm>
          <a:prstGeom prst="rect">
            <a:avLst/>
          </a:prstGeom>
        </p:spPr>
        <p:txBody>
          <a:bodyPr/>
          <a:lstStyle>
            <a:lvl1pPr>
              <a:defRPr>
                <a:ea typeface="Geneva" pitchFamily="-110" charset="-128"/>
                <a:cs typeface="Geneva" pitchFamily="-110" charset="-128"/>
              </a:defRPr>
            </a:lvl1pPr>
          </a:lstStyle>
          <a:p>
            <a:pPr>
              <a:defRPr/>
            </a:pPr>
            <a:endParaRPr lang="en-US"/>
          </a:p>
        </p:txBody>
      </p:sp>
      <p:sp>
        <p:nvSpPr>
          <p:cNvPr id="7" name="Slide Number Placeholder 6"/>
          <p:cNvSpPr>
            <a:spLocks noGrp="1" noChangeArrowheads="1"/>
          </p:cNvSpPr>
          <p:nvPr>
            <p:ph type="sldNum" sz="quarter" idx="12"/>
          </p:nvPr>
        </p:nvSpPr>
        <p:spPr>
          <a:xfrm>
            <a:off x="5715000" y="5105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67F365BA-FA45-485E-8B85-65AEBA60E2B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1447800" y="5410200"/>
            <a:ext cx="1905000" cy="457200"/>
          </a:xfrm>
          <a:prstGeom prst="rect">
            <a:avLst/>
          </a:prstGeom>
        </p:spPr>
        <p:txBody>
          <a:bodyPr/>
          <a:lstStyle>
            <a:lvl1pPr>
              <a:defRPr>
                <a:ea typeface="Geneva" pitchFamily="-110" charset="-128"/>
                <a:cs typeface="Geneva" pitchFamily="-110" charset="-128"/>
              </a:defRPr>
            </a:lvl1pPr>
          </a:lstStyle>
          <a:p>
            <a:pPr>
              <a:defRPr/>
            </a:pPr>
            <a:endParaRPr lang="en-US"/>
          </a:p>
        </p:txBody>
      </p:sp>
      <p:sp>
        <p:nvSpPr>
          <p:cNvPr id="8" name="Rectangle 5"/>
          <p:cNvSpPr>
            <a:spLocks noGrp="1" noChangeArrowheads="1"/>
          </p:cNvSpPr>
          <p:nvPr>
            <p:ph type="ftr" sz="quarter" idx="11"/>
          </p:nvPr>
        </p:nvSpPr>
        <p:spPr>
          <a:xfrm>
            <a:off x="685800" y="3962400"/>
            <a:ext cx="9144000" cy="1447800"/>
          </a:xfrm>
          <a:prstGeom prst="rect">
            <a:avLst/>
          </a:prstGeom>
        </p:spPr>
        <p:txBody>
          <a:bodyPr/>
          <a:lstStyle>
            <a:lvl1pPr>
              <a:defRPr>
                <a:ea typeface="Geneva" pitchFamily="-110" charset="-128"/>
                <a:cs typeface="Geneva" pitchFamily="-110" charset="-128"/>
              </a:defRPr>
            </a:lvl1pPr>
          </a:lstStyle>
          <a:p>
            <a:pPr>
              <a:defRPr/>
            </a:pPr>
            <a:endParaRPr lang="en-US"/>
          </a:p>
        </p:txBody>
      </p:sp>
      <p:sp>
        <p:nvSpPr>
          <p:cNvPr id="9" name="Rectangle 6"/>
          <p:cNvSpPr>
            <a:spLocks noGrp="1" noChangeArrowheads="1"/>
          </p:cNvSpPr>
          <p:nvPr>
            <p:ph type="sldNum" sz="quarter" idx="12"/>
          </p:nvPr>
        </p:nvSpPr>
        <p:spPr>
          <a:xfrm>
            <a:off x="5715000" y="5105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1EBF4D9B-0DCA-4922-9ADA-A31252B3095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Rectangle 4"/>
          <p:cNvSpPr>
            <a:spLocks noGrp="1" noChangeArrowheads="1"/>
          </p:cNvSpPr>
          <p:nvPr>
            <p:ph type="dt" sz="half" idx="10"/>
          </p:nvPr>
        </p:nvSpPr>
        <p:spPr>
          <a:xfrm>
            <a:off x="1447800" y="5410200"/>
            <a:ext cx="1905000" cy="457200"/>
          </a:xfrm>
          <a:prstGeom prst="rect">
            <a:avLst/>
          </a:prstGeom>
        </p:spPr>
        <p:txBody>
          <a:bodyPr/>
          <a:lstStyle>
            <a:lvl1pPr>
              <a:defRPr>
                <a:ea typeface="Geneva" pitchFamily="-110" charset="-128"/>
                <a:cs typeface="Geneva" pitchFamily="-110" charset="-128"/>
              </a:defRPr>
            </a:lvl1pPr>
          </a:lstStyle>
          <a:p>
            <a:pPr>
              <a:defRPr/>
            </a:pPr>
            <a:endParaRPr lang="en-US"/>
          </a:p>
        </p:txBody>
      </p:sp>
      <p:sp>
        <p:nvSpPr>
          <p:cNvPr id="4" name="Rectangle 5"/>
          <p:cNvSpPr>
            <a:spLocks noGrp="1" noChangeArrowheads="1"/>
          </p:cNvSpPr>
          <p:nvPr>
            <p:ph type="ftr" sz="quarter" idx="11"/>
          </p:nvPr>
        </p:nvSpPr>
        <p:spPr>
          <a:xfrm>
            <a:off x="685800" y="3962400"/>
            <a:ext cx="9144000" cy="1447800"/>
          </a:xfrm>
          <a:prstGeom prst="rect">
            <a:avLst/>
          </a:prstGeom>
        </p:spPr>
        <p:txBody>
          <a:bodyPr/>
          <a:lstStyle>
            <a:lvl1pPr>
              <a:defRPr>
                <a:ea typeface="Geneva" pitchFamily="-110" charset="-128"/>
                <a:cs typeface="Geneva" pitchFamily="-110" charset="-128"/>
              </a:defRPr>
            </a:lvl1pPr>
          </a:lstStyle>
          <a:p>
            <a:pPr>
              <a:defRPr/>
            </a:pPr>
            <a:endParaRPr lang="en-US"/>
          </a:p>
        </p:txBody>
      </p:sp>
      <p:sp>
        <p:nvSpPr>
          <p:cNvPr id="5" name="Rectangle 6"/>
          <p:cNvSpPr>
            <a:spLocks noGrp="1" noChangeArrowheads="1"/>
          </p:cNvSpPr>
          <p:nvPr>
            <p:ph type="sldNum" sz="quarter" idx="12"/>
          </p:nvPr>
        </p:nvSpPr>
        <p:spPr>
          <a:xfrm>
            <a:off x="5715000" y="5105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79F12B9E-98B2-4EF6-B4A6-845C2C36689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1447800" y="5410200"/>
            <a:ext cx="1905000" cy="457200"/>
          </a:xfrm>
          <a:prstGeom prst="rect">
            <a:avLst/>
          </a:prstGeom>
        </p:spPr>
        <p:txBody>
          <a:bodyPr/>
          <a:lstStyle>
            <a:lvl1pPr>
              <a:defRPr>
                <a:ea typeface="Geneva" pitchFamily="-110" charset="-128"/>
                <a:cs typeface="Geneva" pitchFamily="-110" charset="-128"/>
              </a:defRPr>
            </a:lvl1pPr>
          </a:lstStyle>
          <a:p>
            <a:pPr>
              <a:defRPr/>
            </a:pPr>
            <a:endParaRPr lang="en-US"/>
          </a:p>
        </p:txBody>
      </p:sp>
      <p:sp>
        <p:nvSpPr>
          <p:cNvPr id="3" name="Rectangle 5"/>
          <p:cNvSpPr>
            <a:spLocks noGrp="1" noChangeArrowheads="1"/>
          </p:cNvSpPr>
          <p:nvPr>
            <p:ph type="ftr" sz="quarter" idx="11"/>
          </p:nvPr>
        </p:nvSpPr>
        <p:spPr>
          <a:xfrm>
            <a:off x="685800" y="3962400"/>
            <a:ext cx="9144000" cy="1447800"/>
          </a:xfrm>
          <a:prstGeom prst="rect">
            <a:avLst/>
          </a:prstGeom>
        </p:spPr>
        <p:txBody>
          <a:bodyPr/>
          <a:lstStyle>
            <a:lvl1pPr>
              <a:defRPr>
                <a:ea typeface="Geneva" pitchFamily="-110" charset="-128"/>
                <a:cs typeface="Geneva" pitchFamily="-110" charset="-128"/>
              </a:defRPr>
            </a:lvl1pPr>
          </a:lstStyle>
          <a:p>
            <a:pPr>
              <a:defRPr/>
            </a:pPr>
            <a:endParaRPr lang="en-US"/>
          </a:p>
        </p:txBody>
      </p:sp>
      <p:sp>
        <p:nvSpPr>
          <p:cNvPr id="4" name="Rectangle 6"/>
          <p:cNvSpPr>
            <a:spLocks noGrp="1" noChangeArrowheads="1"/>
          </p:cNvSpPr>
          <p:nvPr>
            <p:ph type="sldNum" sz="quarter" idx="12"/>
          </p:nvPr>
        </p:nvSpPr>
        <p:spPr>
          <a:xfrm>
            <a:off x="5715000" y="5105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15C43C84-B183-45B9-B778-0E44C964580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1447800" y="5410200"/>
            <a:ext cx="1905000" cy="457200"/>
          </a:xfrm>
          <a:prstGeom prst="rect">
            <a:avLst/>
          </a:prstGeom>
        </p:spPr>
        <p:txBody>
          <a:bodyPr/>
          <a:lstStyle>
            <a:lvl1pPr>
              <a:defRPr>
                <a:ea typeface="Geneva" pitchFamily="-110" charset="-128"/>
                <a:cs typeface="Geneva" pitchFamily="-110" charset="-128"/>
              </a:defRPr>
            </a:lvl1pPr>
          </a:lstStyle>
          <a:p>
            <a:pPr>
              <a:defRPr/>
            </a:pPr>
            <a:endParaRPr lang="en-US"/>
          </a:p>
        </p:txBody>
      </p:sp>
      <p:sp>
        <p:nvSpPr>
          <p:cNvPr id="6" name="Footer Placeholder 5"/>
          <p:cNvSpPr>
            <a:spLocks noGrp="1" noChangeArrowheads="1"/>
          </p:cNvSpPr>
          <p:nvPr>
            <p:ph type="ftr" sz="quarter" idx="11"/>
          </p:nvPr>
        </p:nvSpPr>
        <p:spPr>
          <a:xfrm>
            <a:off x="685800" y="3962400"/>
            <a:ext cx="9144000" cy="1447800"/>
          </a:xfrm>
          <a:prstGeom prst="rect">
            <a:avLst/>
          </a:prstGeom>
        </p:spPr>
        <p:txBody>
          <a:bodyPr/>
          <a:lstStyle>
            <a:lvl1pPr>
              <a:defRPr>
                <a:ea typeface="Geneva" pitchFamily="-110" charset="-128"/>
                <a:cs typeface="Geneva" pitchFamily="-110" charset="-128"/>
              </a:defRPr>
            </a:lvl1pPr>
          </a:lstStyle>
          <a:p>
            <a:pPr>
              <a:defRPr/>
            </a:pPr>
            <a:endParaRPr lang="en-US"/>
          </a:p>
        </p:txBody>
      </p:sp>
      <p:sp>
        <p:nvSpPr>
          <p:cNvPr id="7" name="Slide Number Placeholder 6"/>
          <p:cNvSpPr>
            <a:spLocks noGrp="1" noChangeArrowheads="1"/>
          </p:cNvSpPr>
          <p:nvPr>
            <p:ph type="sldNum" sz="quarter" idx="12"/>
          </p:nvPr>
        </p:nvSpPr>
        <p:spPr>
          <a:xfrm>
            <a:off x="5715000" y="5105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C16714A7-0CF4-4D30-A328-3853214C99A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1447800" y="5410200"/>
            <a:ext cx="1905000" cy="457200"/>
          </a:xfrm>
          <a:prstGeom prst="rect">
            <a:avLst/>
          </a:prstGeom>
        </p:spPr>
        <p:txBody>
          <a:bodyPr/>
          <a:lstStyle>
            <a:lvl1pPr>
              <a:defRPr>
                <a:ea typeface="Geneva" pitchFamily="-110" charset="-128"/>
                <a:cs typeface="Geneva" pitchFamily="-110" charset="-128"/>
              </a:defRPr>
            </a:lvl1pPr>
          </a:lstStyle>
          <a:p>
            <a:pPr>
              <a:defRPr/>
            </a:pPr>
            <a:endParaRPr lang="en-US"/>
          </a:p>
        </p:txBody>
      </p:sp>
      <p:sp>
        <p:nvSpPr>
          <p:cNvPr id="6" name="Footer Placeholder 5"/>
          <p:cNvSpPr>
            <a:spLocks noGrp="1" noChangeArrowheads="1"/>
          </p:cNvSpPr>
          <p:nvPr>
            <p:ph type="ftr" sz="quarter" idx="11"/>
          </p:nvPr>
        </p:nvSpPr>
        <p:spPr>
          <a:xfrm>
            <a:off x="685800" y="3962400"/>
            <a:ext cx="9144000" cy="1447800"/>
          </a:xfrm>
          <a:prstGeom prst="rect">
            <a:avLst/>
          </a:prstGeom>
        </p:spPr>
        <p:txBody>
          <a:bodyPr/>
          <a:lstStyle>
            <a:lvl1pPr>
              <a:defRPr>
                <a:ea typeface="Geneva" pitchFamily="-110" charset="-128"/>
                <a:cs typeface="Geneva" pitchFamily="-110" charset="-128"/>
              </a:defRPr>
            </a:lvl1pPr>
          </a:lstStyle>
          <a:p>
            <a:pPr>
              <a:defRPr/>
            </a:pPr>
            <a:endParaRPr lang="en-US"/>
          </a:p>
        </p:txBody>
      </p:sp>
      <p:sp>
        <p:nvSpPr>
          <p:cNvPr id="7" name="Slide Number Placeholder 6"/>
          <p:cNvSpPr>
            <a:spLocks noGrp="1" noChangeArrowheads="1"/>
          </p:cNvSpPr>
          <p:nvPr>
            <p:ph type="sldNum" sz="quarter" idx="12"/>
          </p:nvPr>
        </p:nvSpPr>
        <p:spPr>
          <a:xfrm>
            <a:off x="5715000" y="5105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A3DFA92E-DE62-4518-B430-00DF2DCC03A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pic>
        <p:nvPicPr>
          <p:cNvPr id="1026" name="Picture 2" descr="titlepage_2_footer_187.png"/>
          <p:cNvPicPr>
            <a:picLocks noChangeAspect="1"/>
          </p:cNvPicPr>
          <p:nvPr userDrawn="1"/>
        </p:nvPicPr>
        <p:blipFill>
          <a:blip r:embed="rId14"/>
          <a:srcRect/>
          <a:stretch>
            <a:fillRect/>
          </a:stretch>
        </p:blipFill>
        <p:spPr bwMode="auto">
          <a:xfrm>
            <a:off x="0" y="6172200"/>
            <a:ext cx="9144000" cy="685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16" r:id="rId1"/>
    <p:sldLayoutId id="2147484217" r:id="rId2"/>
    <p:sldLayoutId id="2147484218" r:id="rId3"/>
    <p:sldLayoutId id="2147484219" r:id="rId4"/>
    <p:sldLayoutId id="2147484220" r:id="rId5"/>
    <p:sldLayoutId id="2147484221" r:id="rId6"/>
    <p:sldLayoutId id="2147484222" r:id="rId7"/>
    <p:sldLayoutId id="2147484223" r:id="rId8"/>
    <p:sldLayoutId id="2147484224" r:id="rId9"/>
    <p:sldLayoutId id="2147484225" r:id="rId10"/>
    <p:sldLayoutId id="2147484226" r:id="rId11"/>
    <p:sldLayoutId id="2147484227" r:id="rId12"/>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pitchFamily="-110" charset="0"/>
          <a:ea typeface="Osaka" pitchFamily="-110" charset="-128"/>
          <a:cs typeface="Osaka" pitchFamily="-110" charset="-128"/>
        </a:defRPr>
      </a:lvl2pPr>
      <a:lvl3pPr algn="l" rtl="0" eaLnBrk="0" fontAlgn="base" hangingPunct="0">
        <a:spcBef>
          <a:spcPct val="0"/>
        </a:spcBef>
        <a:spcAft>
          <a:spcPct val="0"/>
        </a:spcAft>
        <a:defRPr sz="4200">
          <a:solidFill>
            <a:schemeClr val="tx2"/>
          </a:solidFill>
          <a:latin typeface="Times" pitchFamily="-110" charset="0"/>
          <a:ea typeface="Osaka" pitchFamily="-110" charset="-128"/>
          <a:cs typeface="Osaka" pitchFamily="-110" charset="-128"/>
        </a:defRPr>
      </a:lvl3pPr>
      <a:lvl4pPr algn="l" rtl="0" eaLnBrk="0" fontAlgn="base" hangingPunct="0">
        <a:spcBef>
          <a:spcPct val="0"/>
        </a:spcBef>
        <a:spcAft>
          <a:spcPct val="0"/>
        </a:spcAft>
        <a:defRPr sz="4200">
          <a:solidFill>
            <a:schemeClr val="tx2"/>
          </a:solidFill>
          <a:latin typeface="Times" pitchFamily="-110" charset="0"/>
          <a:ea typeface="Osaka" pitchFamily="-110" charset="-128"/>
          <a:cs typeface="Osaka" pitchFamily="-110" charset="-128"/>
        </a:defRPr>
      </a:lvl4pPr>
      <a:lvl5pPr algn="l" rtl="0" eaLnBrk="0" fontAlgn="base" hangingPunct="0">
        <a:spcBef>
          <a:spcPct val="0"/>
        </a:spcBef>
        <a:spcAft>
          <a:spcPct val="0"/>
        </a:spcAft>
        <a:defRPr sz="4200">
          <a:solidFill>
            <a:schemeClr val="tx2"/>
          </a:solidFill>
          <a:latin typeface="Times" pitchFamily="-110" charset="0"/>
          <a:ea typeface="Osaka" pitchFamily="-110" charset="-128"/>
          <a:cs typeface="Osaka" pitchFamily="-110" charset="-128"/>
        </a:defRPr>
      </a:lvl5pPr>
      <a:lvl6pPr marL="457200" algn="l" rtl="0" fontAlgn="base">
        <a:spcBef>
          <a:spcPct val="0"/>
        </a:spcBef>
        <a:spcAft>
          <a:spcPct val="0"/>
        </a:spcAft>
        <a:defRPr sz="4200">
          <a:solidFill>
            <a:schemeClr val="tx2"/>
          </a:solidFill>
          <a:latin typeface="Times" pitchFamily="-110" charset="0"/>
          <a:ea typeface="Osaka" pitchFamily="-110" charset="-128"/>
          <a:cs typeface="Osaka" pitchFamily="-110" charset="-128"/>
        </a:defRPr>
      </a:lvl6pPr>
      <a:lvl7pPr marL="914400" algn="l" rtl="0" fontAlgn="base">
        <a:spcBef>
          <a:spcPct val="0"/>
        </a:spcBef>
        <a:spcAft>
          <a:spcPct val="0"/>
        </a:spcAft>
        <a:defRPr sz="4200">
          <a:solidFill>
            <a:schemeClr val="tx2"/>
          </a:solidFill>
          <a:latin typeface="Times" pitchFamily="-110" charset="0"/>
          <a:ea typeface="Osaka" pitchFamily="-110" charset="-128"/>
          <a:cs typeface="Osaka" pitchFamily="-110" charset="-128"/>
        </a:defRPr>
      </a:lvl7pPr>
      <a:lvl8pPr marL="1371600" algn="l" rtl="0" fontAlgn="base">
        <a:spcBef>
          <a:spcPct val="0"/>
        </a:spcBef>
        <a:spcAft>
          <a:spcPct val="0"/>
        </a:spcAft>
        <a:defRPr sz="4200">
          <a:solidFill>
            <a:schemeClr val="tx2"/>
          </a:solidFill>
          <a:latin typeface="Times" pitchFamily="-110" charset="0"/>
          <a:ea typeface="Osaka" pitchFamily="-110" charset="-128"/>
          <a:cs typeface="Osaka" pitchFamily="-110" charset="-128"/>
        </a:defRPr>
      </a:lvl8pPr>
      <a:lvl9pPr marL="1828800" algn="l" rtl="0" fontAlgn="base">
        <a:spcBef>
          <a:spcPct val="0"/>
        </a:spcBef>
        <a:spcAft>
          <a:spcPct val="0"/>
        </a:spcAft>
        <a:defRPr sz="4200">
          <a:solidFill>
            <a:schemeClr val="tx2"/>
          </a:solidFill>
          <a:latin typeface="Times" pitchFamily="-110" charset="0"/>
          <a:ea typeface="Osaka" pitchFamily="-110" charset="-128"/>
          <a:cs typeface="Osaka" pitchFamily="-110" charset="-128"/>
        </a:defRPr>
      </a:lvl9pPr>
    </p:titleStyle>
    <p:bodyStyle>
      <a:lvl1pPr marL="342900" indent="-342900" algn="l" rtl="0" eaLnBrk="0" fontAlgn="base" hangingPunct="0">
        <a:spcBef>
          <a:spcPct val="20000"/>
        </a:spcBef>
        <a:spcAft>
          <a:spcPct val="0"/>
        </a:spcAft>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pitchFamily="-110" charset="0"/>
          <a:ea typeface="+mn-ea"/>
          <a:cs typeface="+mn-cs"/>
        </a:defRPr>
      </a:lvl2pPr>
      <a:lvl3pPr marL="1143000" indent="-228600" algn="l" rtl="0" eaLnBrk="0" fontAlgn="base" hangingPunct="0">
        <a:spcBef>
          <a:spcPct val="20000"/>
        </a:spcBef>
        <a:spcAft>
          <a:spcPct val="0"/>
        </a:spcAft>
        <a:defRPr sz="2400">
          <a:solidFill>
            <a:schemeClr val="tx1"/>
          </a:solidFill>
          <a:latin typeface="Arial" pitchFamily="-110" charset="0"/>
          <a:ea typeface="+mn-ea"/>
          <a:cs typeface="+mn-cs"/>
        </a:defRPr>
      </a:lvl3pPr>
      <a:lvl4pPr marL="1600200" indent="-228600" algn="l" rtl="0" eaLnBrk="0" fontAlgn="base" hangingPunct="0">
        <a:spcBef>
          <a:spcPct val="20000"/>
        </a:spcBef>
        <a:spcAft>
          <a:spcPct val="0"/>
        </a:spcAft>
        <a:defRPr sz="2000">
          <a:solidFill>
            <a:schemeClr val="tx1"/>
          </a:solidFill>
          <a:latin typeface="Arial" pitchFamily="-110" charset="0"/>
          <a:ea typeface="+mn-ea"/>
          <a:cs typeface="+mn-cs"/>
        </a:defRPr>
      </a:lvl4pPr>
      <a:lvl5pPr marL="2057400" indent="-228600" algn="l" rtl="0" eaLnBrk="0" fontAlgn="base" hangingPunct="0">
        <a:spcBef>
          <a:spcPct val="20000"/>
        </a:spcBef>
        <a:spcAft>
          <a:spcPct val="0"/>
        </a:spcAft>
        <a:buChar char="»"/>
        <a:defRPr sz="2000">
          <a:solidFill>
            <a:schemeClr val="tx1"/>
          </a:solidFill>
          <a:latin typeface="Arial" pitchFamily="-110" charset="0"/>
          <a:ea typeface="+mn-ea"/>
          <a:cs typeface="+mn-cs"/>
        </a:defRPr>
      </a:lvl5pPr>
      <a:lvl6pPr marL="2514600" indent="-228600" algn="l" rtl="0" fontAlgn="base">
        <a:spcBef>
          <a:spcPct val="20000"/>
        </a:spcBef>
        <a:spcAft>
          <a:spcPct val="0"/>
        </a:spcAft>
        <a:buChar char="»"/>
        <a:defRPr sz="2000">
          <a:solidFill>
            <a:schemeClr val="tx1"/>
          </a:solidFill>
          <a:latin typeface="Arial" pitchFamily="-110" charset="0"/>
          <a:ea typeface="+mn-ea"/>
          <a:cs typeface="+mn-cs"/>
        </a:defRPr>
      </a:lvl6pPr>
      <a:lvl7pPr marL="2971800" indent="-228600" algn="l" rtl="0" fontAlgn="base">
        <a:spcBef>
          <a:spcPct val="20000"/>
        </a:spcBef>
        <a:spcAft>
          <a:spcPct val="0"/>
        </a:spcAft>
        <a:buChar char="»"/>
        <a:defRPr sz="2000">
          <a:solidFill>
            <a:schemeClr val="tx1"/>
          </a:solidFill>
          <a:latin typeface="Arial" pitchFamily="-110" charset="0"/>
          <a:ea typeface="+mn-ea"/>
          <a:cs typeface="+mn-cs"/>
        </a:defRPr>
      </a:lvl7pPr>
      <a:lvl8pPr marL="3429000" indent="-228600" algn="l" rtl="0" fontAlgn="base">
        <a:spcBef>
          <a:spcPct val="20000"/>
        </a:spcBef>
        <a:spcAft>
          <a:spcPct val="0"/>
        </a:spcAft>
        <a:buChar char="»"/>
        <a:defRPr sz="2000">
          <a:solidFill>
            <a:schemeClr val="tx1"/>
          </a:solidFill>
          <a:latin typeface="Arial" pitchFamily="-110" charset="0"/>
          <a:ea typeface="+mn-ea"/>
          <a:cs typeface="+mn-cs"/>
        </a:defRPr>
      </a:lvl8pPr>
      <a:lvl9pPr marL="3886200" indent="-228600" algn="l" rtl="0" fontAlgn="base">
        <a:spcBef>
          <a:spcPct val="20000"/>
        </a:spcBef>
        <a:spcAft>
          <a:spcPct val="0"/>
        </a:spcAft>
        <a:buChar char="»"/>
        <a:defRPr sz="2000">
          <a:solidFill>
            <a:schemeClr val="tx1"/>
          </a:solidFill>
          <a:latin typeface="Arial" pitchFamily="-110" charset="0"/>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4" Type="http://schemas.openxmlformats.org/officeDocument/2006/relationships/image" Target="../media/image4.gif"/><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OUstatC07.exe" TargetMode="External"/><Relationship Id="rId4" Type="http://schemas.openxmlformats.org/officeDocument/2006/relationships/image" Target="../media/image6.jpeg"/><Relationship Id="rId5" Type="http://schemas.openxmlformats.org/officeDocument/2006/relationships/image" Target="../media/image7.gif"/><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4338" name="Picture 5" descr="Ppt_cover_global_187_F.pn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39" name="Rectangle 13"/>
          <p:cNvSpPr>
            <a:spLocks noChangeArrowheads="1"/>
          </p:cNvSpPr>
          <p:nvPr/>
        </p:nvSpPr>
        <p:spPr bwMode="auto">
          <a:xfrm>
            <a:off x="685800" y="3200400"/>
            <a:ext cx="8077200" cy="990600"/>
          </a:xfrm>
          <a:prstGeom prst="rect">
            <a:avLst/>
          </a:prstGeom>
          <a:noFill/>
          <a:ln w="9525">
            <a:noFill/>
            <a:miter lim="800000"/>
            <a:headEnd/>
            <a:tailEnd/>
          </a:ln>
        </p:spPr>
        <p:txBody>
          <a:bodyPr anchor="ctr"/>
          <a:lstStyle/>
          <a:p>
            <a:pPr eaLnBrk="1" hangingPunct="1">
              <a:lnSpc>
                <a:spcPct val="90000"/>
              </a:lnSpc>
            </a:pPr>
            <a:endParaRPr lang="en-US" sz="4200" dirty="0">
              <a:solidFill>
                <a:schemeClr val="bg1"/>
              </a:solidFill>
              <a:latin typeface="Times" charset="0"/>
              <a:ea typeface="Osaka" charset="-128"/>
            </a:endParaRPr>
          </a:p>
        </p:txBody>
      </p:sp>
      <p:sp>
        <p:nvSpPr>
          <p:cNvPr id="14340" name="Rectangle 14"/>
          <p:cNvSpPr>
            <a:spLocks noChangeArrowheads="1"/>
          </p:cNvSpPr>
          <p:nvPr/>
        </p:nvSpPr>
        <p:spPr bwMode="auto">
          <a:xfrm>
            <a:off x="914400" y="4572000"/>
            <a:ext cx="7772400" cy="3505200"/>
          </a:xfrm>
          <a:prstGeom prst="rect">
            <a:avLst/>
          </a:prstGeom>
          <a:noFill/>
          <a:ln w="9525">
            <a:noFill/>
            <a:miter lim="800000"/>
            <a:headEnd/>
            <a:tailEnd/>
          </a:ln>
        </p:spPr>
        <p:txBody>
          <a:bodyPr/>
          <a:lstStyle/>
          <a:p>
            <a:pPr algn="ctr" eaLnBrk="1" hangingPunct="1">
              <a:spcBef>
                <a:spcPct val="20000"/>
              </a:spcBef>
            </a:pPr>
            <a:endParaRPr lang="en-US" sz="1600" dirty="0">
              <a:latin typeface="75 Helvetica Bold" pitchFamily="-110" charset="0"/>
              <a:ea typeface="Osaka" charset="-128"/>
            </a:endParaRPr>
          </a:p>
          <a:p>
            <a:pPr eaLnBrk="1" hangingPunct="1">
              <a:spcBef>
                <a:spcPct val="20000"/>
              </a:spcBef>
            </a:pPr>
            <a:r>
              <a:rPr lang="en-US" sz="1500" i="1" dirty="0">
                <a:solidFill>
                  <a:schemeClr val="bg1"/>
                </a:solidFill>
                <a:latin typeface="Helvetica" charset="0"/>
                <a:ea typeface="Osaka" charset="-128"/>
              </a:rPr>
              <a:t> </a:t>
            </a:r>
          </a:p>
          <a:p>
            <a:pPr eaLnBrk="1" hangingPunct="1">
              <a:spcBef>
                <a:spcPct val="20000"/>
              </a:spcBef>
            </a:pPr>
            <a:r>
              <a:rPr lang="en-US" sz="1600" b="1" dirty="0" smtClean="0">
                <a:solidFill>
                  <a:schemeClr val="bg1"/>
                </a:solidFill>
                <a:latin typeface="Helvetica" charset="0"/>
                <a:ea typeface="Osaka" charset="-128"/>
              </a:rPr>
              <a:t>Marlene </a:t>
            </a:r>
            <a:r>
              <a:rPr lang="en-US" sz="1600" b="1" dirty="0" err="1" smtClean="0">
                <a:solidFill>
                  <a:schemeClr val="bg1"/>
                </a:solidFill>
                <a:latin typeface="Helvetica" charset="0"/>
                <a:ea typeface="Osaka" charset="-128"/>
              </a:rPr>
              <a:t>Scardamalia</a:t>
            </a:r>
            <a:r>
              <a:rPr lang="en-US" sz="1600" b="1" dirty="0" smtClean="0">
                <a:solidFill>
                  <a:schemeClr val="bg1"/>
                </a:solidFill>
                <a:latin typeface="Helvetica" charset="0"/>
                <a:ea typeface="Osaka" charset="-128"/>
              </a:rPr>
              <a:t>, Candace </a:t>
            </a:r>
            <a:r>
              <a:rPr lang="en-US" sz="1600" b="1" dirty="0" err="1" smtClean="0">
                <a:solidFill>
                  <a:schemeClr val="bg1"/>
                </a:solidFill>
                <a:latin typeface="Helvetica" charset="0"/>
                <a:ea typeface="Osaka" charset="-128"/>
              </a:rPr>
              <a:t>Thille</a:t>
            </a:r>
            <a:r>
              <a:rPr lang="en-US" sz="1600" b="1" dirty="0" smtClean="0">
                <a:solidFill>
                  <a:schemeClr val="bg1"/>
                </a:solidFill>
                <a:latin typeface="Helvetica" charset="0"/>
                <a:ea typeface="Osaka" charset="-128"/>
              </a:rPr>
              <a:t>, </a:t>
            </a:r>
            <a:br>
              <a:rPr lang="en-US" sz="1600" b="1" dirty="0" smtClean="0">
                <a:solidFill>
                  <a:schemeClr val="bg1"/>
                </a:solidFill>
                <a:latin typeface="Helvetica" charset="0"/>
                <a:ea typeface="Osaka" charset="-128"/>
              </a:rPr>
            </a:br>
            <a:r>
              <a:rPr lang="en-US" sz="1600" b="1" dirty="0" smtClean="0">
                <a:solidFill>
                  <a:schemeClr val="bg1"/>
                </a:solidFill>
                <a:latin typeface="Helvetica" charset="0"/>
                <a:ea typeface="Osaka" charset="-128"/>
              </a:rPr>
              <a:t>John </a:t>
            </a:r>
            <a:r>
              <a:rPr lang="en-US" sz="1600" b="1" dirty="0" err="1" smtClean="0">
                <a:solidFill>
                  <a:schemeClr val="bg1"/>
                </a:solidFill>
                <a:latin typeface="Helvetica" charset="0"/>
                <a:ea typeface="Osaka" charset="-128"/>
              </a:rPr>
              <a:t>Rinderle</a:t>
            </a:r>
            <a:r>
              <a:rPr lang="en-US" sz="1600" b="1" dirty="0" smtClean="0">
                <a:solidFill>
                  <a:schemeClr val="bg1"/>
                </a:solidFill>
                <a:latin typeface="Helvetica" charset="0"/>
                <a:ea typeface="Osaka" charset="-128"/>
              </a:rPr>
              <a:t>, Maria </a:t>
            </a:r>
            <a:r>
              <a:rPr lang="en-US" sz="1600" b="1" dirty="0" err="1" smtClean="0">
                <a:solidFill>
                  <a:schemeClr val="bg1"/>
                </a:solidFill>
                <a:latin typeface="Helvetica" charset="0"/>
                <a:ea typeface="Osaka" charset="-128"/>
              </a:rPr>
              <a:t>Chuy</a:t>
            </a:r>
            <a:r>
              <a:rPr lang="en-US" sz="1600" b="1" dirty="0" smtClean="0">
                <a:solidFill>
                  <a:schemeClr val="bg1"/>
                </a:solidFill>
                <a:latin typeface="Helvetica" charset="0"/>
                <a:ea typeface="Osaka" charset="-128"/>
              </a:rPr>
              <a:t>, </a:t>
            </a:r>
            <a:r>
              <a:rPr lang="en-US" sz="1600" b="1" dirty="0" err="1" smtClean="0">
                <a:solidFill>
                  <a:schemeClr val="bg1"/>
                </a:solidFill>
                <a:latin typeface="Helvetica" charset="0"/>
                <a:ea typeface="Osaka" charset="-128"/>
              </a:rPr>
              <a:t>Michaele</a:t>
            </a:r>
            <a:r>
              <a:rPr lang="en-US" sz="1600" b="1" dirty="0" smtClean="0">
                <a:solidFill>
                  <a:schemeClr val="bg1"/>
                </a:solidFill>
                <a:latin typeface="Helvetica" charset="0"/>
                <a:ea typeface="Osaka" charset="-128"/>
              </a:rPr>
              <a:t> Brown</a:t>
            </a:r>
            <a:br>
              <a:rPr lang="en-US" sz="1600" b="1" dirty="0" smtClean="0">
                <a:solidFill>
                  <a:schemeClr val="bg1"/>
                </a:solidFill>
                <a:latin typeface="Helvetica" charset="0"/>
                <a:ea typeface="Osaka" charset="-128"/>
              </a:rPr>
            </a:br>
            <a:r>
              <a:rPr lang="en-US" sz="800" b="1" dirty="0" smtClean="0">
                <a:solidFill>
                  <a:schemeClr val="bg1"/>
                </a:solidFill>
                <a:latin typeface="Helvetica" charset="0"/>
                <a:ea typeface="Osaka" charset="-128"/>
              </a:rPr>
              <a:t/>
            </a:r>
            <a:br>
              <a:rPr lang="en-US" sz="800" b="1" dirty="0" smtClean="0">
                <a:solidFill>
                  <a:schemeClr val="bg1"/>
                </a:solidFill>
                <a:latin typeface="Helvetica" charset="0"/>
                <a:ea typeface="Osaka" charset="-128"/>
              </a:rPr>
            </a:br>
            <a:r>
              <a:rPr lang="en-US" sz="1600" b="1" dirty="0" smtClean="0">
                <a:solidFill>
                  <a:schemeClr val="bg1"/>
                </a:solidFill>
                <a:latin typeface="Helvetica" charset="0"/>
                <a:ea typeface="Osaka" charset="-128"/>
              </a:rPr>
              <a:t>Presented by John </a:t>
            </a:r>
            <a:r>
              <a:rPr lang="en-US" sz="1600" b="1" dirty="0" err="1" smtClean="0">
                <a:solidFill>
                  <a:schemeClr val="bg1"/>
                </a:solidFill>
                <a:latin typeface="Helvetica" charset="0"/>
                <a:ea typeface="Osaka" charset="-128"/>
              </a:rPr>
              <a:t>Rinderle</a:t>
            </a:r>
            <a:r>
              <a:rPr lang="en-US" sz="1600" b="1" dirty="0" smtClean="0">
                <a:solidFill>
                  <a:schemeClr val="bg1"/>
                </a:solidFill>
                <a:latin typeface="Helvetica" charset="0"/>
                <a:ea typeface="Osaka" charset="-128"/>
              </a:rPr>
              <a:t> </a:t>
            </a:r>
            <a:endParaRPr lang="en-US" sz="1500" dirty="0">
              <a:ea typeface="Osaka" charset="-128"/>
            </a:endParaRPr>
          </a:p>
          <a:p>
            <a:pPr eaLnBrk="1" hangingPunct="1">
              <a:spcBef>
                <a:spcPct val="20000"/>
              </a:spcBef>
            </a:pPr>
            <a:endParaRPr lang="en-US" sz="1500" dirty="0">
              <a:latin typeface="75 Helvetica Bold" pitchFamily="-110" charset="0"/>
              <a:ea typeface="Osaka" charset="-128"/>
            </a:endParaRPr>
          </a:p>
        </p:txBody>
      </p:sp>
      <p:sp>
        <p:nvSpPr>
          <p:cNvPr id="5" name="Rectangle 4"/>
          <p:cNvSpPr/>
          <p:nvPr/>
        </p:nvSpPr>
        <p:spPr>
          <a:xfrm>
            <a:off x="914400" y="2438400"/>
            <a:ext cx="7772400" cy="2677656"/>
          </a:xfrm>
          <a:prstGeom prst="rect">
            <a:avLst/>
          </a:prstGeom>
        </p:spPr>
        <p:txBody>
          <a:bodyPr wrap="square">
            <a:spAutoFit/>
          </a:bodyPr>
          <a:lstStyle/>
          <a:p>
            <a:r>
              <a:rPr lang="en-US" sz="3600" dirty="0" smtClean="0">
                <a:solidFill>
                  <a:schemeClr val="bg1"/>
                </a:solidFill>
              </a:rPr>
              <a:t>OLI and Knowledge Forum:</a:t>
            </a:r>
            <a:br>
              <a:rPr lang="en-US" sz="3600" dirty="0" smtClean="0">
                <a:solidFill>
                  <a:schemeClr val="bg1"/>
                </a:solidFill>
              </a:rPr>
            </a:br>
            <a:r>
              <a:rPr lang="en-US" sz="3200" dirty="0" smtClean="0">
                <a:solidFill>
                  <a:schemeClr val="bg1"/>
                </a:solidFill>
                <a:latin typeface="+mj-lt"/>
              </a:rPr>
              <a:t>Integrating pedagogies and technologies that support individual learning and group knowledge building</a:t>
            </a:r>
          </a:p>
          <a:p>
            <a:endParaRPr lang="en-US" sz="3200" dirty="0">
              <a:solidFill>
                <a:schemeClr val="bg1"/>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Principles 7, 8 and 9: Democratizing Knowledge, Symmetric Knowledge, Advancement of Pervasive Knowledge Building</a:t>
            </a:r>
            <a:endParaRPr lang="en-US" sz="2800" dirty="0"/>
          </a:p>
        </p:txBody>
      </p:sp>
      <p:sp>
        <p:nvSpPr>
          <p:cNvPr id="3" name="Content Placeholder 2"/>
          <p:cNvSpPr>
            <a:spLocks noGrp="1"/>
          </p:cNvSpPr>
          <p:nvPr>
            <p:ph sz="quarter" idx="1"/>
          </p:nvPr>
        </p:nvSpPr>
        <p:spPr>
          <a:xfrm>
            <a:off x="457200" y="1981200"/>
            <a:ext cx="8229600" cy="4144963"/>
          </a:xfrm>
        </p:spPr>
        <p:txBody>
          <a:bodyPr/>
          <a:lstStyle/>
          <a:p>
            <a:pPr>
              <a:buFont typeface="Arial" pitchFamily="34" charset="0"/>
              <a:buChar char="•"/>
            </a:pPr>
            <a:r>
              <a:rPr lang="en-US" sz="2000" dirty="0" smtClean="0"/>
              <a:t>All participants are legitimate contributors to the shared goals of the community and all are empowered to engage in knowledge innovation</a:t>
            </a:r>
          </a:p>
          <a:p>
            <a:pPr>
              <a:buFont typeface="Arial" pitchFamily="34" charset="0"/>
              <a:buChar char="•"/>
            </a:pPr>
            <a:endParaRPr lang="en-US" sz="2000" dirty="0" smtClean="0"/>
          </a:p>
          <a:p>
            <a:pPr>
              <a:buFont typeface="Arial" pitchFamily="34" charset="0"/>
              <a:buChar char="•"/>
            </a:pPr>
            <a:r>
              <a:rPr lang="en-US" sz="2000" dirty="0" smtClean="0"/>
              <a:t>Symmetry in knowledge advancement results from knowledge exchange, and from the fact that to give knowledge is to get knowledge</a:t>
            </a:r>
          </a:p>
          <a:p>
            <a:pPr>
              <a:buFont typeface="Arial" pitchFamily="34" charset="0"/>
              <a:buChar char="•"/>
            </a:pPr>
            <a:endParaRPr lang="en-US" sz="2000" dirty="0" smtClean="0"/>
          </a:p>
          <a:p>
            <a:pPr>
              <a:buFont typeface="Arial" pitchFamily="34" charset="0"/>
              <a:buChar char="•"/>
            </a:pPr>
            <a:r>
              <a:rPr lang="en-US" sz="2000" dirty="0" smtClean="0"/>
              <a:t>Knowledge Building is not confined to particular occasions or subjects but pervades mental life – in and out of school</a:t>
            </a: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Principle 10: Constructive Use of Authoritative Sources</a:t>
            </a:r>
            <a:endParaRPr lang="en-US" sz="3200" dirty="0"/>
          </a:p>
        </p:txBody>
      </p:sp>
      <p:sp>
        <p:nvSpPr>
          <p:cNvPr id="3" name="Content Placeholder 2"/>
          <p:cNvSpPr>
            <a:spLocks noGrp="1"/>
          </p:cNvSpPr>
          <p:nvPr>
            <p:ph sz="quarter" idx="1"/>
          </p:nvPr>
        </p:nvSpPr>
        <p:spPr/>
        <p:txBody>
          <a:bodyPr/>
          <a:lstStyle/>
          <a:p>
            <a:pPr>
              <a:buFont typeface="Arial" pitchFamily="34" charset="0"/>
              <a:buChar char="•"/>
            </a:pPr>
            <a:r>
              <a:rPr lang="en-US" sz="2000" dirty="0" smtClean="0"/>
              <a:t>To know a discipline is to be in touch with the present state and growing edge of knowledge in the field</a:t>
            </a:r>
          </a:p>
          <a:p>
            <a:pPr>
              <a:buFont typeface="Arial" pitchFamily="34" charset="0"/>
              <a:buChar char="•"/>
            </a:pPr>
            <a:endParaRPr lang="en-US" sz="2000" dirty="0" smtClean="0"/>
          </a:p>
          <a:p>
            <a:pPr>
              <a:buFont typeface="Arial" pitchFamily="34" charset="0"/>
              <a:buChar char="•"/>
            </a:pPr>
            <a:r>
              <a:rPr lang="en-US" sz="2000" dirty="0" smtClean="0"/>
              <a:t>This requires respect and understanding of authoritative sources, combined with a critical stance on them</a:t>
            </a:r>
          </a:p>
          <a:p>
            <a:pPr>
              <a:buFont typeface="Arial" pitchFamily="34" charset="0"/>
              <a:buChar char="•"/>
            </a:pPr>
            <a:endParaRPr lang="en-US" sz="2000" dirty="0" smtClean="0"/>
          </a:p>
          <a:p>
            <a:pPr>
              <a:buFont typeface="Arial" pitchFamily="34" charset="0"/>
              <a:buChar char="•"/>
            </a:pPr>
            <a:r>
              <a:rPr lang="en-US" sz="2000" dirty="0" smtClean="0"/>
              <a:t>Encourage students to use OLI, OERs, and other authoritative sources as data for their own knowledge building and idea-improving processes</a:t>
            </a:r>
          </a:p>
          <a:p>
            <a:pPr>
              <a:buFont typeface="Arial" pitchFamily="34" charset="0"/>
              <a:buChar char="•"/>
            </a:pPr>
            <a:endParaRPr lang="en-US"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Principle 11: Knowledge Building Discourse</a:t>
            </a:r>
            <a:endParaRPr lang="en-US" sz="3200" dirty="0"/>
          </a:p>
        </p:txBody>
      </p:sp>
      <p:sp>
        <p:nvSpPr>
          <p:cNvPr id="3" name="Content Placeholder 2"/>
          <p:cNvSpPr>
            <a:spLocks noGrp="1"/>
          </p:cNvSpPr>
          <p:nvPr>
            <p:ph sz="quarter" idx="1"/>
          </p:nvPr>
        </p:nvSpPr>
        <p:spPr/>
        <p:txBody>
          <a:bodyPr/>
          <a:lstStyle/>
          <a:p>
            <a:pPr>
              <a:buFont typeface="Arial" pitchFamily="34" charset="0"/>
              <a:buChar char="•"/>
            </a:pPr>
            <a:r>
              <a:rPr lang="en-US" sz="2000" dirty="0" smtClean="0"/>
              <a:t>The knowledge is refined and transformed through the discursive practices of the community</a:t>
            </a:r>
          </a:p>
          <a:p>
            <a:pPr>
              <a:buFont typeface="Arial" pitchFamily="34" charset="0"/>
              <a:buChar char="•"/>
            </a:pPr>
            <a:endParaRPr lang="en-US" sz="2000" dirty="0" smtClean="0"/>
          </a:p>
          <a:p>
            <a:pPr>
              <a:buFont typeface="Arial" pitchFamily="34" charset="0"/>
              <a:buChar char="•"/>
            </a:pPr>
            <a:r>
              <a:rPr lang="en-US" sz="2000" dirty="0" smtClean="0"/>
              <a:t>In hybrid courses, organize face-to-face on-site discussions where students would reflect on the questions and problems posted in Knowledge Forum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Principle 12: Embedded and Transformative Assessment</a:t>
            </a:r>
            <a:endParaRPr lang="en-US" sz="3200" dirty="0"/>
          </a:p>
        </p:txBody>
      </p:sp>
      <p:sp>
        <p:nvSpPr>
          <p:cNvPr id="3" name="Content Placeholder 2"/>
          <p:cNvSpPr>
            <a:spLocks noGrp="1"/>
          </p:cNvSpPr>
          <p:nvPr>
            <p:ph sz="quarter" idx="1"/>
          </p:nvPr>
        </p:nvSpPr>
        <p:spPr/>
        <p:txBody>
          <a:bodyPr/>
          <a:lstStyle/>
          <a:p>
            <a:pPr>
              <a:buFont typeface="Arial" pitchFamily="34" charset="0"/>
              <a:buChar char="•"/>
            </a:pPr>
            <a:r>
              <a:rPr lang="en-US" sz="2000" dirty="0" smtClean="0"/>
              <a:t>Assessment is part of the effort to advance knowledge – it is used to identify problems as the work proceeds</a:t>
            </a:r>
          </a:p>
          <a:p>
            <a:pPr>
              <a:buFont typeface="Arial" pitchFamily="34" charset="0"/>
              <a:buChar char="•"/>
            </a:pPr>
            <a:endParaRPr lang="en-US" sz="2000" dirty="0" smtClean="0"/>
          </a:p>
          <a:p>
            <a:pPr>
              <a:buFont typeface="Arial" pitchFamily="34" charset="0"/>
              <a:buChar char="•"/>
            </a:pPr>
            <a:r>
              <a:rPr lang="en-US" sz="2000" dirty="0" smtClean="0"/>
              <a:t>The community engages in its own internal assessment and serves to insure that the community’s work will exceed the expectations of external assessors</a:t>
            </a:r>
          </a:p>
          <a:p>
            <a:pPr>
              <a:buFont typeface="Arial" pitchFamily="34" charset="0"/>
              <a:buChar char="•"/>
            </a:pPr>
            <a:endParaRPr lang="en-US" sz="2000" dirty="0" smtClean="0"/>
          </a:p>
          <a:p>
            <a:pPr>
              <a:buFont typeface="Arial" pitchFamily="34" charset="0"/>
              <a:buChar char="•"/>
            </a:pPr>
            <a:r>
              <a:rPr lang="en-US" sz="2000" dirty="0" smtClean="0"/>
              <a:t>Encourage students to assess their own work/progress on continuous basis</a:t>
            </a: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 Forum</a:t>
            </a:r>
            <a:endParaRPr lang="en-US" dirty="0"/>
          </a:p>
        </p:txBody>
      </p:sp>
      <p:sp>
        <p:nvSpPr>
          <p:cNvPr id="3" name="Content Placeholder 2"/>
          <p:cNvSpPr>
            <a:spLocks noGrp="1"/>
          </p:cNvSpPr>
          <p:nvPr>
            <p:ph idx="1"/>
          </p:nvPr>
        </p:nvSpPr>
        <p:spPr>
          <a:xfrm>
            <a:off x="457200" y="1143000"/>
            <a:ext cx="8229600" cy="4983163"/>
          </a:xfrm>
        </p:spPr>
        <p:txBody>
          <a:bodyPr/>
          <a:lstStyle/>
          <a:p>
            <a:pPr>
              <a:buFont typeface="Arial" pitchFamily="34" charset="0"/>
              <a:buChar char="•"/>
            </a:pPr>
            <a:r>
              <a:rPr lang="en-US" sz="2000" dirty="0" smtClean="0"/>
              <a:t>A shared discourse space constructed and organized by the participants in support of community knowledge building</a:t>
            </a:r>
          </a:p>
          <a:p>
            <a:pPr>
              <a:buFont typeface="Arial" pitchFamily="34" charset="0"/>
              <a:buChar char="•"/>
            </a:pPr>
            <a:endParaRPr lang="en-US" sz="1100" dirty="0" smtClean="0"/>
          </a:p>
          <a:p>
            <a:pPr>
              <a:buFont typeface="Arial" pitchFamily="34" charset="0"/>
              <a:buChar char="•"/>
            </a:pPr>
            <a:r>
              <a:rPr lang="en-US" sz="2000" dirty="0" smtClean="0"/>
              <a:t>Promotes the creation and refinement of shared knowledge</a:t>
            </a:r>
          </a:p>
          <a:p>
            <a:pPr>
              <a:buFont typeface="Arial" pitchFamily="34" charset="0"/>
              <a:buChar char="•"/>
            </a:pPr>
            <a:endParaRPr lang="en-US" sz="2000" dirty="0"/>
          </a:p>
        </p:txBody>
      </p:sp>
      <p:pic>
        <p:nvPicPr>
          <p:cNvPr id="1026" name="Picture 2" descr="C:\Users\jar2\Dropbox\OER '11\KF8-edited.png"/>
          <p:cNvPicPr>
            <a:picLocks noChangeAspect="1" noChangeArrowheads="1"/>
          </p:cNvPicPr>
          <p:nvPr/>
        </p:nvPicPr>
        <p:blipFill>
          <a:blip r:embed="rId3"/>
          <a:srcRect/>
          <a:stretch>
            <a:fillRect/>
          </a:stretch>
        </p:blipFill>
        <p:spPr bwMode="auto">
          <a:xfrm>
            <a:off x="963878" y="2514600"/>
            <a:ext cx="7216244" cy="3505200"/>
          </a:xfrm>
          <a:prstGeom prst="rect">
            <a:avLst/>
          </a:prstGeom>
          <a:noFill/>
          <a:ln w="3175">
            <a:solidFill>
              <a:schemeClr val="tx1"/>
            </a:solidFill>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 Representing Ideas</a:t>
            </a:r>
            <a:endParaRPr lang="en-US" dirty="0"/>
          </a:p>
        </p:txBody>
      </p:sp>
      <p:pic>
        <p:nvPicPr>
          <p:cNvPr id="4" name="Picture 8" descr="C:\Users\jar2\Dropbox\OER '11\KF16.png"/>
          <p:cNvPicPr>
            <a:picLocks noChangeAspect="1" noChangeArrowheads="1"/>
          </p:cNvPicPr>
          <p:nvPr/>
        </p:nvPicPr>
        <p:blipFill>
          <a:blip r:embed="rId2"/>
          <a:srcRect/>
          <a:stretch>
            <a:fillRect/>
          </a:stretch>
        </p:blipFill>
        <p:spPr bwMode="auto">
          <a:xfrm>
            <a:off x="1524000" y="1447800"/>
            <a:ext cx="6172200" cy="4053867"/>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 Representing Ideas</a:t>
            </a:r>
            <a:endParaRPr lang="en-US" dirty="0"/>
          </a:p>
        </p:txBody>
      </p:sp>
      <p:pic>
        <p:nvPicPr>
          <p:cNvPr id="2050" name="Picture 2" descr="C:\Users\jar2\Dropbox\OER '11\KF11.png"/>
          <p:cNvPicPr>
            <a:picLocks noChangeAspect="1" noChangeArrowheads="1"/>
          </p:cNvPicPr>
          <p:nvPr/>
        </p:nvPicPr>
        <p:blipFill>
          <a:blip r:embed="rId2"/>
          <a:srcRect/>
          <a:stretch>
            <a:fillRect/>
          </a:stretch>
        </p:blipFill>
        <p:spPr bwMode="auto">
          <a:xfrm>
            <a:off x="457200" y="1752600"/>
            <a:ext cx="2909047" cy="1676400"/>
          </a:xfrm>
          <a:prstGeom prst="rect">
            <a:avLst/>
          </a:prstGeom>
          <a:noFill/>
        </p:spPr>
      </p:pic>
      <p:pic>
        <p:nvPicPr>
          <p:cNvPr id="2051" name="Picture 3" descr="C:\Users\jar2\Dropbox\OER '11\KF14.png"/>
          <p:cNvPicPr>
            <a:picLocks noChangeAspect="1" noChangeArrowheads="1"/>
          </p:cNvPicPr>
          <p:nvPr/>
        </p:nvPicPr>
        <p:blipFill>
          <a:blip r:embed="rId3"/>
          <a:srcRect/>
          <a:stretch>
            <a:fillRect/>
          </a:stretch>
        </p:blipFill>
        <p:spPr bwMode="auto">
          <a:xfrm>
            <a:off x="4572000" y="1371600"/>
            <a:ext cx="4049767" cy="1143000"/>
          </a:xfrm>
          <a:prstGeom prst="rect">
            <a:avLst/>
          </a:prstGeom>
          <a:noFill/>
        </p:spPr>
      </p:pic>
      <p:pic>
        <p:nvPicPr>
          <p:cNvPr id="2055" name="Picture 7" descr="C:\Users\jar2\Dropbox\OER '11\KF15.png"/>
          <p:cNvPicPr>
            <a:picLocks noChangeAspect="1" noChangeArrowheads="1"/>
          </p:cNvPicPr>
          <p:nvPr/>
        </p:nvPicPr>
        <p:blipFill>
          <a:blip r:embed="rId4"/>
          <a:srcRect/>
          <a:stretch>
            <a:fillRect/>
          </a:stretch>
        </p:blipFill>
        <p:spPr bwMode="auto">
          <a:xfrm>
            <a:off x="3352800" y="2895600"/>
            <a:ext cx="3867151" cy="30480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Views – Organizing Ideas</a:t>
            </a:r>
            <a:br>
              <a:rPr lang="en-US" dirty="0" smtClean="0"/>
            </a:br>
            <a:endParaRPr lang="en-US" dirty="0"/>
          </a:p>
        </p:txBody>
      </p:sp>
      <p:pic>
        <p:nvPicPr>
          <p:cNvPr id="7" name="Picture 2" descr="C:\Users\jar2\Dropbox\OER '11\KF8-edited.png"/>
          <p:cNvPicPr>
            <a:picLocks noChangeAspect="1" noChangeArrowheads="1"/>
          </p:cNvPicPr>
          <p:nvPr/>
        </p:nvPicPr>
        <p:blipFill>
          <a:blip r:embed="rId2"/>
          <a:srcRect/>
          <a:stretch>
            <a:fillRect/>
          </a:stretch>
        </p:blipFill>
        <p:spPr bwMode="auto">
          <a:xfrm>
            <a:off x="179503" y="1295400"/>
            <a:ext cx="8784994" cy="4267200"/>
          </a:xfrm>
          <a:prstGeom prst="rect">
            <a:avLst/>
          </a:prstGeom>
          <a:noFill/>
          <a:ln w="3175">
            <a:solidFill>
              <a:schemeClr val="tx1"/>
            </a:solid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OLI/KF Environment</a:t>
            </a:r>
            <a:endParaRPr lang="en-US" dirty="0"/>
          </a:p>
        </p:txBody>
      </p:sp>
      <p:sp>
        <p:nvSpPr>
          <p:cNvPr id="3" name="Content Placeholder 2"/>
          <p:cNvSpPr>
            <a:spLocks noGrp="1"/>
          </p:cNvSpPr>
          <p:nvPr>
            <p:ph idx="1"/>
          </p:nvPr>
        </p:nvSpPr>
        <p:spPr>
          <a:xfrm>
            <a:off x="457200" y="1524000"/>
            <a:ext cx="8229600" cy="4525963"/>
          </a:xfrm>
        </p:spPr>
        <p:txBody>
          <a:bodyPr/>
          <a:lstStyle/>
          <a:p>
            <a:pPr>
              <a:buFont typeface="Arial" pitchFamily="34" charset="0"/>
              <a:buChar char="•"/>
            </a:pPr>
            <a:r>
              <a:rPr lang="en-US" sz="2000" dirty="0" smtClean="0"/>
              <a:t>Prepare students to engage in the authentic discourse of the domain</a:t>
            </a:r>
          </a:p>
          <a:p>
            <a:pPr>
              <a:buFont typeface="Arial" pitchFamily="34" charset="0"/>
              <a:buChar char="•"/>
            </a:pPr>
            <a:endParaRPr lang="en-US" sz="1800" dirty="0" smtClean="0"/>
          </a:p>
          <a:p>
            <a:pPr>
              <a:buFont typeface="Arial" pitchFamily="34" charset="0"/>
              <a:buChar char="•"/>
            </a:pPr>
            <a:r>
              <a:rPr lang="en-US" sz="2000" dirty="0" smtClean="0"/>
              <a:t>Apply and integrate skill knowledge; Build critical thinking skills</a:t>
            </a:r>
          </a:p>
          <a:p>
            <a:endParaRPr lang="en-US" sz="1800" dirty="0" smtClean="0"/>
          </a:p>
          <a:p>
            <a:pPr>
              <a:buFont typeface="Arial" pitchFamily="34" charset="0"/>
              <a:buChar char="•"/>
            </a:pPr>
            <a:r>
              <a:rPr lang="en-US" sz="2000" dirty="0" smtClean="0"/>
              <a:t>Shorten the feedback loop to students; Create a safe place for students to ask questions, form and refine ideas</a:t>
            </a:r>
          </a:p>
          <a:p>
            <a:pPr>
              <a:buFont typeface="Arial" pitchFamily="34" charset="0"/>
              <a:buChar char="•"/>
            </a:pPr>
            <a:endParaRPr lang="en-US" sz="1800" dirty="0" smtClean="0"/>
          </a:p>
          <a:p>
            <a:pPr>
              <a:buFont typeface="Arial" pitchFamily="34" charset="0"/>
              <a:buChar char="•"/>
            </a:pPr>
            <a:r>
              <a:rPr lang="en-US" sz="2000" dirty="0" smtClean="0"/>
              <a:t>Aid students in seeing their peers and themselves as resources in the learning process; Offer virtual cohorts to unaffiliated learners</a:t>
            </a:r>
          </a:p>
          <a:p>
            <a:pPr>
              <a:buFont typeface="Arial" pitchFamily="34" charset="0"/>
              <a:buChar char="•"/>
            </a:pPr>
            <a:endParaRPr lang="en-US" sz="1800" dirty="0" smtClean="0"/>
          </a:p>
          <a:p>
            <a:pPr>
              <a:buFont typeface="Arial" pitchFamily="34" charset="0"/>
              <a:buChar char="•"/>
            </a:pPr>
            <a:r>
              <a:rPr lang="en-US" sz="2000" dirty="0" smtClean="0"/>
              <a:t>Provide richer measures of learning and new modes of feedback</a:t>
            </a:r>
            <a:br>
              <a:rPr lang="en-US" sz="2000" dirty="0" smtClean="0"/>
            </a:br>
            <a:r>
              <a:rPr lang="en-US" sz="2000" dirty="0" smtClean="0"/>
              <a:t>to instructors and students</a:t>
            </a:r>
          </a:p>
          <a:p>
            <a:pPr>
              <a:buFont typeface="Arial" pitchFamily="34" charset="0"/>
              <a:buChar char="•"/>
            </a:pPr>
            <a:endParaRPr lang="en-US" sz="20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Blending of Environments</a:t>
            </a:r>
            <a:endParaRPr lang="en-US" dirty="0"/>
          </a:p>
        </p:txBody>
      </p:sp>
      <p:sp>
        <p:nvSpPr>
          <p:cNvPr id="3" name="Content Placeholder 2"/>
          <p:cNvSpPr>
            <a:spLocks noGrp="1"/>
          </p:cNvSpPr>
          <p:nvPr>
            <p:ph idx="1"/>
          </p:nvPr>
        </p:nvSpPr>
        <p:spPr>
          <a:xfrm>
            <a:off x="457200" y="1447800"/>
            <a:ext cx="8229600" cy="4525963"/>
          </a:xfrm>
        </p:spPr>
        <p:txBody>
          <a:bodyPr/>
          <a:lstStyle/>
          <a:p>
            <a:pPr>
              <a:buFont typeface="Arial" pitchFamily="34" charset="0"/>
              <a:buChar char="•"/>
            </a:pPr>
            <a:r>
              <a:rPr lang="en-US" sz="2000" dirty="0" smtClean="0"/>
              <a:t>Lower barriers to participation in the discourse</a:t>
            </a:r>
          </a:p>
          <a:p>
            <a:pPr>
              <a:buFont typeface="Arial" pitchFamily="34" charset="0"/>
              <a:buChar char="•"/>
            </a:pPr>
            <a:endParaRPr lang="en-US" sz="2000" dirty="0" smtClean="0"/>
          </a:p>
          <a:p>
            <a:pPr>
              <a:buFont typeface="Arial" pitchFamily="34" charset="0"/>
              <a:buChar char="•"/>
            </a:pPr>
            <a:r>
              <a:rPr lang="en-US" sz="2000" dirty="0" smtClean="0"/>
              <a:t>Knowledge Forum cannot be perceived as an add-on to the OLI course; Seamless flow between OLI and Knowledge Forum</a:t>
            </a:r>
          </a:p>
          <a:p>
            <a:pPr>
              <a:buFont typeface="Arial" pitchFamily="34" charset="0"/>
              <a:buChar char="•"/>
            </a:pPr>
            <a:endParaRPr lang="en-US" sz="2000" dirty="0" smtClean="0"/>
          </a:p>
          <a:p>
            <a:pPr>
              <a:buFont typeface="Arial" pitchFamily="34" charset="0"/>
              <a:buChar char="•"/>
            </a:pPr>
            <a:r>
              <a:rPr lang="en-US" sz="2000" dirty="0" smtClean="0"/>
              <a:t>Provide engaging and authentic discourse activities which relate back to OLI course and offer perceptible benefit to the learner</a:t>
            </a:r>
          </a:p>
          <a:p>
            <a:pPr>
              <a:buFont typeface="Arial" pitchFamily="34" charset="0"/>
              <a:buChar char="•"/>
            </a:pPr>
            <a:endParaRPr lang="en-US" sz="2000" dirty="0" smtClean="0"/>
          </a:p>
          <a:p>
            <a:pPr>
              <a:buFont typeface="Arial" pitchFamily="34" charset="0"/>
              <a:buChar char="•"/>
            </a:pPr>
            <a:r>
              <a:rPr lang="en-US" sz="2000" dirty="0" smtClean="0"/>
              <a:t>Alert students to opportunities to engage with the community, notify students of recent and relevant ideas in the discourse space</a:t>
            </a:r>
          </a:p>
          <a:p>
            <a:pPr>
              <a:buFont typeface="Arial" pitchFamily="34" charset="0"/>
              <a:buChar char="•"/>
            </a:pPr>
            <a:endParaRPr lang="en-US" sz="2000" dirty="0" smtClean="0"/>
          </a:p>
          <a:p>
            <a:pPr>
              <a:buFont typeface="Arial" pitchFamily="34" charset="0"/>
              <a:buChar char="•"/>
            </a:pPr>
            <a:r>
              <a:rPr lang="en-US" sz="2000" dirty="0" smtClean="0"/>
              <a:t>Connect data from practice opportunities in the OLI course with the knowledge building discourse with easily to use reporting tools</a:t>
            </a:r>
          </a:p>
          <a:p>
            <a:pPr>
              <a:buFont typeface="Arial" pitchFamily="34" charset="0"/>
              <a:buChar char="•"/>
            </a:pPr>
            <a:endParaRPr lang="en-US" sz="2000" dirty="0" smtClean="0"/>
          </a:p>
          <a:p>
            <a:pPr>
              <a:buFont typeface="Arial" pitchFamily="34" charset="0"/>
              <a:buChar char="•"/>
            </a:pP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000" dirty="0" smtClean="0"/>
              <a:t>OLI and Knowledge Forum</a:t>
            </a:r>
            <a:endParaRPr lang="en-US" sz="4000" dirty="0"/>
          </a:p>
        </p:txBody>
      </p:sp>
      <p:sp>
        <p:nvSpPr>
          <p:cNvPr id="8" name="Content Placeholder 7"/>
          <p:cNvSpPr>
            <a:spLocks noGrp="1"/>
          </p:cNvSpPr>
          <p:nvPr>
            <p:ph idx="1"/>
          </p:nvPr>
        </p:nvSpPr>
        <p:spPr/>
        <p:txBody>
          <a:bodyPr/>
          <a:lstStyle/>
          <a:p>
            <a:pPr>
              <a:buFont typeface="Arial" pitchFamily="34" charset="0"/>
              <a:buChar char="•"/>
            </a:pPr>
            <a:r>
              <a:rPr lang="en-US" sz="2000" b="1" dirty="0" err="1" smtClean="0"/>
              <a:t>OLnet</a:t>
            </a:r>
            <a:r>
              <a:rPr lang="en-US" sz="2000" dirty="0" smtClean="0"/>
              <a:t> - gather evidence and methods about how we can research and understand ways to learn in a more open world</a:t>
            </a:r>
          </a:p>
          <a:p>
            <a:pPr>
              <a:buFont typeface="Arial" pitchFamily="34" charset="0"/>
              <a:buChar char="•"/>
            </a:pPr>
            <a:endParaRPr lang="en-US" sz="2000" dirty="0" smtClean="0"/>
          </a:p>
          <a:p>
            <a:pPr>
              <a:buFont typeface="Arial" pitchFamily="34" charset="0"/>
              <a:buChar char="•"/>
            </a:pPr>
            <a:r>
              <a:rPr lang="en-US" sz="2000" dirty="0" smtClean="0"/>
              <a:t>Collaboration between the </a:t>
            </a:r>
            <a:r>
              <a:rPr lang="en-US" sz="2000" b="1" dirty="0" smtClean="0"/>
              <a:t>Open Learning Initiative</a:t>
            </a:r>
            <a:r>
              <a:rPr lang="en-US" sz="2000" dirty="0" smtClean="0"/>
              <a:t> at Carnegie Mellon University and </a:t>
            </a:r>
            <a:r>
              <a:rPr lang="en-US" sz="2000" b="1" dirty="0" smtClean="0"/>
              <a:t>Institute for Knowledge Innovation and Technology</a:t>
            </a:r>
            <a:r>
              <a:rPr lang="en-US" sz="2000" dirty="0" smtClean="0"/>
              <a:t> at the University of Toronto</a:t>
            </a:r>
          </a:p>
          <a:p>
            <a:pPr>
              <a:buFont typeface="Arial" pitchFamily="34" charset="0"/>
              <a:buChar char="•"/>
            </a:pPr>
            <a:endParaRPr lang="en-US" sz="2000" dirty="0" smtClean="0"/>
          </a:p>
          <a:p>
            <a:pPr>
              <a:buFont typeface="Arial" pitchFamily="34" charset="0"/>
              <a:buChar char="•"/>
            </a:pPr>
            <a:r>
              <a:rPr lang="en-US" sz="2000" dirty="0" smtClean="0"/>
              <a:t>With funding from the William and Flora Hewlett Foundation</a:t>
            </a:r>
          </a:p>
        </p:txBody>
      </p:sp>
      <p:pic>
        <p:nvPicPr>
          <p:cNvPr id="138242" name="Picture 2" descr="C:\Users\jar2\Desktop\hdr_logoUofT.gif"/>
          <p:cNvPicPr>
            <a:picLocks noChangeAspect="1" noChangeArrowheads="1"/>
          </p:cNvPicPr>
          <p:nvPr/>
        </p:nvPicPr>
        <p:blipFill>
          <a:blip r:embed="rId3"/>
          <a:srcRect/>
          <a:stretch>
            <a:fillRect/>
          </a:stretch>
        </p:blipFill>
        <p:spPr bwMode="auto">
          <a:xfrm>
            <a:off x="457200" y="5059363"/>
            <a:ext cx="2390775" cy="866775"/>
          </a:xfrm>
          <a:prstGeom prst="rect">
            <a:avLst/>
          </a:prstGeom>
          <a:noFill/>
        </p:spPr>
      </p:pic>
      <p:pic>
        <p:nvPicPr>
          <p:cNvPr id="138243" name="Picture 3" descr="C:\Users\jar2\Desktop\oli_logo_stacked_color_blue-transp_246x95.gif"/>
          <p:cNvPicPr>
            <a:picLocks noChangeAspect="1" noChangeArrowheads="1"/>
          </p:cNvPicPr>
          <p:nvPr/>
        </p:nvPicPr>
        <p:blipFill>
          <a:blip r:embed="rId4"/>
          <a:srcRect/>
          <a:stretch>
            <a:fillRect/>
          </a:stretch>
        </p:blipFill>
        <p:spPr bwMode="auto">
          <a:xfrm>
            <a:off x="6324600" y="5040313"/>
            <a:ext cx="2343150" cy="904875"/>
          </a:xfrm>
          <a:prstGeom prst="rect">
            <a:avLst/>
          </a:prstGeom>
          <a:solidFill>
            <a:schemeClr val="bg1"/>
          </a:solidFill>
        </p:spPr>
      </p:pic>
      <p:pic>
        <p:nvPicPr>
          <p:cNvPr id="1026" name="Picture 2" descr="C:\Users\jar2\Dropbox\OER '11\olnet.png"/>
          <p:cNvPicPr>
            <a:picLocks noChangeAspect="1" noChangeArrowheads="1"/>
          </p:cNvPicPr>
          <p:nvPr/>
        </p:nvPicPr>
        <p:blipFill>
          <a:blip r:embed="rId5"/>
          <a:srcRect/>
          <a:stretch>
            <a:fillRect/>
          </a:stretch>
        </p:blipFill>
        <p:spPr bwMode="auto">
          <a:xfrm>
            <a:off x="3467894" y="4889500"/>
            <a:ext cx="2236788" cy="12065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2400" dirty="0" smtClean="0"/>
              <a:t>How do we support instructors in establishing knowledge building communities around OLI?</a:t>
            </a:r>
          </a:p>
          <a:p>
            <a:pPr>
              <a:buFont typeface="Arial" pitchFamily="34" charset="0"/>
              <a:buChar char="•"/>
            </a:pPr>
            <a:endParaRPr lang="en-US" sz="1800" dirty="0" smtClean="0"/>
          </a:p>
          <a:p>
            <a:pPr>
              <a:buFont typeface="Arial" pitchFamily="34" charset="0"/>
              <a:buChar char="•"/>
            </a:pPr>
            <a:r>
              <a:rPr lang="en-US" sz="2400" dirty="0" smtClean="0"/>
              <a:t>If learning is enhanced for a few students, do their contributions to the collaborative space enhance the work of the group?</a:t>
            </a:r>
          </a:p>
          <a:p>
            <a:endParaRPr lang="en-US" sz="1800" dirty="0" smtClean="0"/>
          </a:p>
          <a:p>
            <a:pPr>
              <a:buFont typeface="Arial" pitchFamily="34" charset="0"/>
              <a:buChar char="•"/>
            </a:pPr>
            <a:r>
              <a:rPr lang="en-US" sz="2400" dirty="0" smtClean="0"/>
              <a:t>How can we assess growth and spread of ideas?</a:t>
            </a:r>
          </a:p>
          <a:p>
            <a:endParaRPr lang="en-US" sz="1800" dirty="0" smtClean="0"/>
          </a:p>
          <a:p>
            <a:pPr>
              <a:buFont typeface="Arial" pitchFamily="34" charset="0"/>
              <a:buChar char="•"/>
            </a:pPr>
            <a:r>
              <a:rPr lang="en-US" sz="2400" dirty="0" smtClean="0"/>
              <a:t>Can we keep ideas alive and improving in a worldwide open community?</a:t>
            </a:r>
          </a:p>
          <a:p>
            <a:endParaRPr lang="en-US" sz="24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Spring 2011 Pilot</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2000" dirty="0" smtClean="0"/>
              <a:t>2 institutions, 3 course sections, approximately 60 students</a:t>
            </a:r>
            <a:br>
              <a:rPr lang="en-US" sz="2000" dirty="0" smtClean="0"/>
            </a:br>
            <a:r>
              <a:rPr lang="en-US" sz="2000" dirty="0" smtClean="0"/>
              <a:t>	Larger pilot planned for Fall 2011</a:t>
            </a:r>
          </a:p>
          <a:p>
            <a:pPr>
              <a:buFont typeface="Arial" pitchFamily="34" charset="0"/>
              <a:buChar char="•"/>
            </a:pPr>
            <a:endParaRPr lang="en-US" sz="2000" dirty="0" smtClean="0"/>
          </a:p>
          <a:p>
            <a:pPr>
              <a:buFont typeface="Arial" pitchFamily="34" charset="0"/>
              <a:buChar char="•"/>
            </a:pPr>
            <a:r>
              <a:rPr lang="en-US" sz="2000" dirty="0" smtClean="0"/>
              <a:t>Gather initial feedback on new Knowledge Forum tool to guide further development</a:t>
            </a:r>
          </a:p>
          <a:p>
            <a:pPr>
              <a:buFont typeface="Arial" pitchFamily="34" charset="0"/>
              <a:buChar char="•"/>
            </a:pPr>
            <a:endParaRPr lang="en-US" sz="2000" dirty="0" smtClean="0"/>
          </a:p>
          <a:p>
            <a:pPr>
              <a:buFont typeface="Arial" pitchFamily="34" charset="0"/>
              <a:buChar char="•"/>
            </a:pPr>
            <a:r>
              <a:rPr lang="en-US" sz="2000" dirty="0" smtClean="0"/>
              <a:t>Explore opportunities for blending OLI and KF pedagogies, evaluate instructor support materials</a:t>
            </a:r>
          </a:p>
          <a:p>
            <a:pPr>
              <a:buFont typeface="Arial" pitchFamily="34" charset="0"/>
              <a:buChar char="•"/>
            </a:pPr>
            <a:endParaRPr lang="en-US" sz="2000" dirty="0" smtClean="0"/>
          </a:p>
          <a:p>
            <a:pPr>
              <a:buFont typeface="Arial" pitchFamily="34" charset="0"/>
              <a:buChar char="•"/>
            </a:pPr>
            <a:r>
              <a:rPr lang="en-US" sz="2000" dirty="0" smtClean="0"/>
              <a:t>Collect initial data to investigate research questions</a:t>
            </a:r>
          </a:p>
          <a:p>
            <a:pPr>
              <a:buFont typeface="Arial" pitchFamily="34" charset="0"/>
              <a:buChar char="•"/>
            </a:pPr>
            <a:endParaRPr lang="en-US" sz="2000" dirty="0" smtClean="0"/>
          </a:p>
          <a:p>
            <a:pPr>
              <a:buFont typeface="Arial" pitchFamily="34" charset="0"/>
              <a:buChar char="•"/>
            </a:pPr>
            <a:endParaRPr lang="en-US" sz="2000" dirty="0" smtClean="0"/>
          </a:p>
          <a:p>
            <a:pPr>
              <a:buFont typeface="Arial" pitchFamily="34" charset="0"/>
              <a:buChar char="•"/>
            </a:pPr>
            <a:endParaRPr lang="en-US" sz="20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Spring 2011 Pilot</a:t>
            </a:r>
            <a:endParaRPr lang="en-US" dirty="0"/>
          </a:p>
        </p:txBody>
      </p:sp>
      <p:sp>
        <p:nvSpPr>
          <p:cNvPr id="3" name="Content Placeholder 2"/>
          <p:cNvSpPr>
            <a:spLocks noGrp="1"/>
          </p:cNvSpPr>
          <p:nvPr>
            <p:ph idx="1"/>
          </p:nvPr>
        </p:nvSpPr>
        <p:spPr>
          <a:xfrm>
            <a:off x="457200" y="1341437"/>
            <a:ext cx="8229600" cy="4754563"/>
          </a:xfrm>
        </p:spPr>
        <p:txBody>
          <a:bodyPr/>
          <a:lstStyle/>
          <a:p>
            <a:pPr>
              <a:buFont typeface="Arial" pitchFamily="34" charset="0"/>
              <a:buChar char="•"/>
            </a:pPr>
            <a:r>
              <a:rPr lang="en-US" sz="2000" dirty="0" smtClean="0"/>
              <a:t>Solve a statistical data analysis problem:</a:t>
            </a:r>
          </a:p>
          <a:p>
            <a:r>
              <a:rPr lang="en-US" sz="2000" dirty="0" smtClean="0"/>
              <a:t>		Reflect on Question </a:t>
            </a:r>
            <a:r>
              <a:rPr lang="en-US" sz="2000" dirty="0" smtClean="0">
                <a:sym typeface="Wingdings" pitchFamily="2" charset="2"/>
              </a:rPr>
              <a:t> Analyze the Data  Draw Conclusions</a:t>
            </a:r>
          </a:p>
          <a:p>
            <a:pPr>
              <a:buFont typeface="Arial" pitchFamily="34" charset="0"/>
              <a:buChar char="•"/>
            </a:pPr>
            <a:endParaRPr lang="en-US" sz="1800" dirty="0" smtClean="0">
              <a:sym typeface="Wingdings" pitchFamily="2" charset="2"/>
            </a:endParaRPr>
          </a:p>
          <a:p>
            <a:pPr>
              <a:buFont typeface="Arial" pitchFamily="34" charset="0"/>
              <a:buChar char="•"/>
            </a:pPr>
            <a:r>
              <a:rPr lang="en-US" sz="2000" dirty="0" smtClean="0"/>
              <a:t>Students given dataset showing body measurements and</a:t>
            </a:r>
            <a:br>
              <a:rPr lang="en-US" sz="2000" dirty="0" smtClean="0"/>
            </a:br>
            <a:r>
              <a:rPr lang="en-US" sz="2000" dirty="0" smtClean="0"/>
              <a:t>generate the questions to investigate</a:t>
            </a:r>
          </a:p>
          <a:p>
            <a:pPr>
              <a:buFont typeface="Arial" pitchFamily="34" charset="0"/>
              <a:buChar char="•"/>
            </a:pPr>
            <a:endParaRPr lang="en-US" sz="1800" dirty="0" smtClean="0"/>
          </a:p>
          <a:p>
            <a:pPr>
              <a:buFont typeface="Arial" pitchFamily="34" charset="0"/>
              <a:buChar char="•"/>
            </a:pPr>
            <a:r>
              <a:rPr lang="en-US" sz="2000" dirty="0" smtClean="0"/>
              <a:t>Activity connects back to previous in classroom activity</a:t>
            </a:r>
          </a:p>
          <a:p>
            <a:pPr>
              <a:buFont typeface="Arial" pitchFamily="34" charset="0"/>
              <a:buChar char="•"/>
            </a:pPr>
            <a:endParaRPr lang="en-US" sz="1800" dirty="0" smtClean="0"/>
          </a:p>
          <a:p>
            <a:pPr>
              <a:buFont typeface="Arial" pitchFamily="34" charset="0"/>
              <a:buChar char="•"/>
            </a:pPr>
            <a:r>
              <a:rPr lang="en-US" sz="2000" dirty="0" smtClean="0">
                <a:sym typeface="Wingdings" pitchFamily="2" charset="2"/>
              </a:rPr>
              <a:t>Peers take place of scaffolding provided in course by </a:t>
            </a:r>
            <a:r>
              <a:rPr lang="en-US" sz="2000" dirty="0" err="1" smtClean="0">
                <a:sym typeface="Wingdings" pitchFamily="2" charset="2"/>
              </a:rPr>
              <a:t>StatTutor</a:t>
            </a:r>
            <a:endParaRPr lang="en-US" sz="2000" dirty="0" smtClean="0"/>
          </a:p>
          <a:p>
            <a:pPr>
              <a:buFont typeface="Arial" pitchFamily="34" charset="0"/>
              <a:buChar char="•"/>
            </a:pPr>
            <a:endParaRPr lang="en-US" sz="1800" dirty="0" smtClean="0"/>
          </a:p>
          <a:p>
            <a:pPr>
              <a:buFont typeface="Arial" pitchFamily="34" charset="0"/>
              <a:buChar char="•"/>
            </a:pPr>
            <a:r>
              <a:rPr lang="en-US" sz="2000" dirty="0" smtClean="0"/>
              <a:t>Students self-assess against a rubric; support self-evaluation with evidence from the Knowledge Forum discourse</a:t>
            </a:r>
          </a:p>
          <a:p>
            <a:pPr>
              <a:buFont typeface="Arial" pitchFamily="34" charset="0"/>
              <a:buChar char="•"/>
            </a:pPr>
            <a:endParaRPr lang="en-US" sz="20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Work in Progress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2400" dirty="0" smtClean="0"/>
              <a:t>Incorporate discussion prompts and shared problems of understanding into the OLI courses</a:t>
            </a:r>
          </a:p>
          <a:p>
            <a:pPr>
              <a:buFont typeface="Arial" pitchFamily="34" charset="0"/>
              <a:buChar char="•"/>
            </a:pPr>
            <a:r>
              <a:rPr lang="en-US" sz="2400" dirty="0" smtClean="0"/>
              <a:t>Improved instructor support materials and discussion management tools</a:t>
            </a:r>
          </a:p>
          <a:p>
            <a:pPr>
              <a:buFont typeface="Arial" pitchFamily="34" charset="0"/>
              <a:buChar char="•"/>
            </a:pPr>
            <a:r>
              <a:rPr lang="en-US" sz="2400" dirty="0" smtClean="0"/>
              <a:t>Create a note from any page of OLI course; Draw explicit connections between OLI and Knowledge Forum</a:t>
            </a:r>
          </a:p>
          <a:p>
            <a:pPr>
              <a:buFont typeface="Arial" pitchFamily="34" charset="0"/>
              <a:buChar char="•"/>
            </a:pPr>
            <a:r>
              <a:rPr lang="en-US" sz="2400" dirty="0" smtClean="0"/>
              <a:t>Activity stream, keep students informed of how the discussion is proceeding</a:t>
            </a:r>
          </a:p>
          <a:p>
            <a:pPr>
              <a:buFont typeface="Arial" pitchFamily="34" charset="0"/>
              <a:buChar char="•"/>
            </a:pPr>
            <a:r>
              <a:rPr lang="en-US" sz="2400" dirty="0" smtClean="0"/>
              <a:t>Integrated search; Search OLI course from Knowledge Forum, search Knowledge Forum notes from OLI course</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0707" name="Rectangle 3"/>
          <p:cNvSpPr>
            <a:spLocks noGrp="1" noChangeArrowheads="1"/>
          </p:cNvSpPr>
          <p:nvPr>
            <p:ph type="body" idx="4294967295"/>
          </p:nvPr>
        </p:nvSpPr>
        <p:spPr bwMode="auto">
          <a:xfrm>
            <a:off x="990600" y="1447800"/>
            <a:ext cx="7772400" cy="4191000"/>
          </a:xfrm>
          <a:prstGeom prst="rect">
            <a:avLst/>
          </a:prstGeom>
          <a:noFill/>
          <a:ln>
            <a:miter lim="800000"/>
            <a:headEnd/>
            <a:tailEnd/>
          </a:ln>
        </p:spPr>
        <p:txBody>
          <a:bodyPr/>
          <a:lstStyle/>
          <a:p>
            <a:pPr>
              <a:lnSpc>
                <a:spcPct val="90000"/>
              </a:lnSpc>
            </a:pPr>
            <a:endParaRPr lang="en-US" sz="2000" dirty="0" smtClean="0">
              <a:ea typeface="ＭＳ Ｐゴシック" charset="-128"/>
            </a:endParaRPr>
          </a:p>
          <a:p>
            <a:pPr>
              <a:lnSpc>
                <a:spcPct val="90000"/>
              </a:lnSpc>
            </a:pPr>
            <a:r>
              <a:rPr lang="en-US" sz="2000" dirty="0" smtClean="0">
                <a:ea typeface="ＭＳ Ｐゴシック" charset="-128"/>
              </a:rPr>
              <a:t>	</a:t>
            </a:r>
            <a:r>
              <a:rPr lang="en-US" sz="3200" i="1" dirty="0" smtClean="0">
                <a:ea typeface="ＭＳ Ｐゴシック" charset="-128"/>
              </a:rPr>
              <a:t>“Improvement in Post Secondary Education will require converting teaching from a ‘solo sport’ to a community based research activity.”  </a:t>
            </a:r>
            <a:endParaRPr lang="en-US" sz="3600" i="1" dirty="0" smtClean="0">
              <a:ea typeface="ＭＳ Ｐゴシック" charset="-128"/>
            </a:endParaRPr>
          </a:p>
          <a:p>
            <a:pPr>
              <a:lnSpc>
                <a:spcPct val="90000"/>
              </a:lnSpc>
            </a:pPr>
            <a:r>
              <a:rPr lang="en-US" sz="3600" i="1" dirty="0" smtClean="0">
                <a:ea typeface="ＭＳ Ｐゴシック" charset="-128"/>
              </a:rPr>
              <a:t>	</a:t>
            </a:r>
            <a:r>
              <a:rPr lang="en-US" sz="1800" i="1" dirty="0" smtClean="0">
                <a:ea typeface="ＭＳ Ｐゴシック" charset="-128"/>
              </a:rPr>
              <a:t>					    </a:t>
            </a:r>
            <a:r>
              <a:rPr lang="en-US" sz="2800" i="1" dirty="0" smtClean="0">
                <a:ea typeface="ＭＳ Ｐゴシック" charset="-128"/>
              </a:rPr>
              <a:t>—Herbert Simon</a:t>
            </a:r>
            <a:endParaRPr lang="en-US" sz="1800" i="1" dirty="0" smtClean="0">
              <a:ea typeface="ＭＳ Ｐゴシック" charset="-128"/>
            </a:endParaRPr>
          </a:p>
          <a:p>
            <a:pPr>
              <a:lnSpc>
                <a:spcPct val="90000"/>
              </a:lnSpc>
            </a:pPr>
            <a:endParaRPr lang="en-US" sz="1800" i="1"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smtClean="0"/>
              <a:t>Open Learning Initiative</a:t>
            </a:r>
          </a:p>
        </p:txBody>
      </p:sp>
      <p:sp>
        <p:nvSpPr>
          <p:cNvPr id="16387" name="Rectangle 3"/>
          <p:cNvSpPr>
            <a:spLocks noGrp="1" noChangeArrowheads="1"/>
          </p:cNvSpPr>
          <p:nvPr>
            <p:ph idx="1"/>
          </p:nvPr>
        </p:nvSpPr>
        <p:spPr/>
        <p:txBody>
          <a:bodyPr/>
          <a:lstStyle/>
          <a:p>
            <a:pPr>
              <a:buFont typeface="Arial" pitchFamily="34" charset="0"/>
              <a:buChar char="•"/>
            </a:pPr>
            <a:r>
              <a:rPr lang="en-US" sz="2400" dirty="0" smtClean="0"/>
              <a:t>Produce exemplars of scientifically based online courses and course materials that enact instruction and support instructors</a:t>
            </a:r>
          </a:p>
          <a:p>
            <a:pPr>
              <a:buFont typeface="Arial" pitchFamily="34" charset="0"/>
              <a:buChar char="•"/>
            </a:pPr>
            <a:endParaRPr lang="en-US" sz="2400" dirty="0" smtClean="0"/>
          </a:p>
          <a:p>
            <a:pPr>
              <a:buFont typeface="Arial" pitchFamily="34" charset="0"/>
              <a:buChar char="•"/>
            </a:pPr>
            <a:r>
              <a:rPr lang="en-US" sz="2400" dirty="0" smtClean="0"/>
              <a:t>Provide open access to these courses and materials</a:t>
            </a:r>
          </a:p>
          <a:p>
            <a:pPr>
              <a:buFont typeface="Arial" pitchFamily="34" charset="0"/>
              <a:buChar char="•"/>
            </a:pPr>
            <a:endParaRPr lang="en-US" sz="2400" dirty="0" smtClean="0"/>
          </a:p>
          <a:p>
            <a:pPr>
              <a:buFont typeface="Arial" pitchFamily="34" charset="0"/>
              <a:buChar char="•"/>
            </a:pPr>
            <a:r>
              <a:rPr lang="en-US" sz="2400" dirty="0" smtClean="0"/>
              <a:t>Develop a community of use, research &amp; development that contributes to the development evaluation and continuous improvement of the courses and materials</a:t>
            </a:r>
            <a:br>
              <a:rPr lang="en-US" sz="2400" dirty="0" smtClean="0"/>
            </a:br>
            <a:endParaRPr lang="en-US"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t>The OLI Statistics Course</a:t>
            </a:r>
          </a:p>
        </p:txBody>
      </p:sp>
      <p:pic>
        <p:nvPicPr>
          <p:cNvPr id="20483" name="Picture 6" descr="icon_stat">
            <a:hlinkClick r:id="rId3" action="ppaction://hlinkfile"/>
          </p:cNvPr>
          <p:cNvPicPr>
            <a:picLocks noGrp="1" noChangeAspect="1" noChangeArrowheads="1"/>
          </p:cNvPicPr>
          <p:nvPr>
            <p:ph idx="1"/>
          </p:nvPr>
        </p:nvPicPr>
        <p:blipFill>
          <a:blip r:embed="rId4"/>
          <a:stretch>
            <a:fillRect/>
          </a:stretch>
        </p:blipFill>
        <p:spPr>
          <a:xfrm>
            <a:off x="609600" y="1295400"/>
            <a:ext cx="1752600" cy="2294312"/>
          </a:xfrm>
        </p:spPr>
      </p:pic>
      <p:pic>
        <p:nvPicPr>
          <p:cNvPr id="93186" name="Picture 2" descr="https://oli.web.cmu.edu/repository/webcontent/5bb3e59480020ca60032445328b793ed/_u2_summarizing_data/webcontent/big_picture_eda.gif"/>
          <p:cNvPicPr>
            <a:picLocks noChangeAspect="1" noChangeArrowheads="1"/>
          </p:cNvPicPr>
          <p:nvPr/>
        </p:nvPicPr>
        <p:blipFill>
          <a:blip r:embed="rId5"/>
          <a:srcRect/>
          <a:stretch>
            <a:fillRect/>
          </a:stretch>
        </p:blipFill>
        <p:spPr bwMode="auto">
          <a:xfrm>
            <a:off x="2971800" y="2057400"/>
            <a:ext cx="5715000" cy="367665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What is Knowledge Building?</a:t>
            </a:r>
            <a:endParaRPr lang="en-US" dirty="0"/>
          </a:p>
        </p:txBody>
      </p:sp>
      <p:sp>
        <p:nvSpPr>
          <p:cNvPr id="3" name="Content Placeholder 2"/>
          <p:cNvSpPr>
            <a:spLocks noGrp="1"/>
          </p:cNvSpPr>
          <p:nvPr>
            <p:ph sz="quarter" idx="1"/>
          </p:nvPr>
        </p:nvSpPr>
        <p:spPr>
          <a:xfrm>
            <a:off x="457200" y="1524000"/>
            <a:ext cx="8229600" cy="4602163"/>
          </a:xfrm>
        </p:spPr>
        <p:txBody>
          <a:bodyPr/>
          <a:lstStyle/>
          <a:p>
            <a:pPr>
              <a:buFont typeface="Arial" pitchFamily="34" charset="0"/>
              <a:buChar char="•"/>
            </a:pPr>
            <a:r>
              <a:rPr lang="en-US" sz="2000" dirty="0" smtClean="0"/>
              <a:t>“Knowledge Building” is a pedagogical approach proposed by Marlene </a:t>
            </a:r>
            <a:r>
              <a:rPr lang="en-US" sz="2000" dirty="0" err="1" smtClean="0"/>
              <a:t>Scardamalia</a:t>
            </a:r>
            <a:r>
              <a:rPr lang="en-US" sz="2000" dirty="0" smtClean="0"/>
              <a:t> and Carl </a:t>
            </a:r>
            <a:r>
              <a:rPr lang="en-US" sz="2000" dirty="0" err="1" smtClean="0"/>
              <a:t>Bereiter</a:t>
            </a:r>
            <a:r>
              <a:rPr lang="en-US" sz="2000" dirty="0" smtClean="0"/>
              <a:t> (2003)   </a:t>
            </a:r>
          </a:p>
          <a:p>
            <a:pPr>
              <a:buFont typeface="Arial" pitchFamily="34" charset="0"/>
              <a:buChar char="•"/>
            </a:pPr>
            <a:endParaRPr lang="en-US" sz="2000" dirty="0" smtClean="0"/>
          </a:p>
          <a:p>
            <a:pPr>
              <a:buFont typeface="Arial" pitchFamily="34" charset="0"/>
              <a:buChar char="•"/>
            </a:pPr>
            <a:r>
              <a:rPr lang="en-US" sz="2000" dirty="0" smtClean="0"/>
              <a:t>It involves creative, sustained work with ideas and is focused on “the production of knowledge of value to community” (</a:t>
            </a:r>
            <a:r>
              <a:rPr lang="en-US" sz="2000" dirty="0" err="1" smtClean="0"/>
              <a:t>Scardamalia</a:t>
            </a:r>
            <a:r>
              <a:rPr lang="en-US" sz="2000" dirty="0" smtClean="0"/>
              <a:t> &amp; </a:t>
            </a:r>
            <a:r>
              <a:rPr lang="en-US" sz="2000" dirty="0" err="1" smtClean="0"/>
              <a:t>Bereiter</a:t>
            </a:r>
            <a:r>
              <a:rPr lang="en-US" sz="2000" dirty="0" smtClean="0"/>
              <a:t>, 2003)</a:t>
            </a:r>
          </a:p>
          <a:p>
            <a:pPr>
              <a:buFont typeface="Arial" pitchFamily="34" charset="0"/>
              <a:buChar char="•"/>
            </a:pPr>
            <a:endParaRPr lang="en-US" sz="2000" dirty="0" smtClean="0"/>
          </a:p>
          <a:p>
            <a:pPr>
              <a:buFont typeface="Arial" pitchFamily="34" charset="0"/>
              <a:buChar char="•"/>
            </a:pPr>
            <a:r>
              <a:rPr lang="en-US" sz="2000" dirty="0" smtClean="0"/>
              <a:t>Knowledge Building is much more than a simple collaboration or knowledge-sharing. Knowledge Building implies building a </a:t>
            </a:r>
            <a:r>
              <a:rPr lang="en-US" sz="2000" i="1" dirty="0" smtClean="0"/>
              <a:t>new understanding</a:t>
            </a:r>
            <a:r>
              <a:rPr lang="en-US" sz="2000" dirty="0" smtClean="0"/>
              <a:t> and </a:t>
            </a:r>
            <a:r>
              <a:rPr lang="en-US" sz="2000" i="1" dirty="0" smtClean="0"/>
              <a:t>continuous improvement of new understanding</a:t>
            </a:r>
            <a:r>
              <a:rPr lang="en-US" sz="2000" dirty="0" smtClean="0"/>
              <a:t>.</a:t>
            </a:r>
          </a:p>
          <a:p>
            <a:pPr>
              <a:buFont typeface="Arial" pitchFamily="34" charset="0"/>
              <a:buChar char="•"/>
            </a:pPr>
            <a:endParaRPr lang="en-US" sz="2000" dirty="0" smtClean="0"/>
          </a:p>
          <a:p>
            <a:pPr>
              <a:buFont typeface="Arial" pitchFamily="34" charset="0"/>
              <a:buChar char="•"/>
            </a:pPr>
            <a:r>
              <a:rPr lang="en-US" sz="2000" dirty="0" smtClean="0"/>
              <a:t>Knowledge Building is based on 12 main pedagogical principles</a:t>
            </a:r>
            <a:br>
              <a:rPr lang="en-US" sz="2000" dirty="0" smtClean="0"/>
            </a:br>
            <a:endParaRPr lang="en-US" sz="2000" dirty="0" smtClean="0"/>
          </a:p>
          <a:p>
            <a:pPr algn="r"/>
            <a:r>
              <a:rPr lang="en-US" sz="1400" dirty="0" smtClean="0"/>
              <a:t>(Maria </a:t>
            </a:r>
            <a:r>
              <a:rPr lang="en-US" sz="1400" dirty="0" err="1" smtClean="0"/>
              <a:t>Chuy</a:t>
            </a:r>
            <a:r>
              <a:rPr lang="en-US" sz="1400" dirty="0" smtClean="0"/>
              <a:t>, University of Toronto, 2010)</a:t>
            </a:r>
            <a:endParaRPr lang="en-US"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Principle 1:</a:t>
            </a:r>
            <a:br>
              <a:rPr lang="en-US" sz="3200" dirty="0" smtClean="0"/>
            </a:br>
            <a:r>
              <a:rPr lang="en-US" sz="3200" dirty="0" smtClean="0"/>
              <a:t>Real Ideas, Authentic Problems</a:t>
            </a:r>
            <a:endParaRPr lang="en-US" sz="3200" dirty="0"/>
          </a:p>
        </p:txBody>
      </p:sp>
      <p:sp>
        <p:nvSpPr>
          <p:cNvPr id="3" name="Content Placeholder 2"/>
          <p:cNvSpPr>
            <a:spLocks noGrp="1"/>
          </p:cNvSpPr>
          <p:nvPr>
            <p:ph sz="quarter" idx="1"/>
          </p:nvPr>
        </p:nvSpPr>
        <p:spPr/>
        <p:txBody>
          <a:bodyPr/>
          <a:lstStyle/>
          <a:p>
            <a:pPr>
              <a:buFont typeface="Arial" pitchFamily="34" charset="0"/>
              <a:buChar char="•"/>
            </a:pPr>
            <a:r>
              <a:rPr lang="en-US" sz="2000" dirty="0" smtClean="0"/>
              <a:t>Knowledge problems arise from efforts to understand the world</a:t>
            </a:r>
          </a:p>
          <a:p>
            <a:pPr>
              <a:buFont typeface="Arial" pitchFamily="34" charset="0"/>
              <a:buChar char="•"/>
            </a:pPr>
            <a:endParaRPr lang="en-US" sz="2000" dirty="0" smtClean="0"/>
          </a:p>
          <a:p>
            <a:pPr>
              <a:buFont typeface="Arial" pitchFamily="34" charset="0"/>
              <a:buChar char="•"/>
            </a:pPr>
            <a:r>
              <a:rPr lang="en-US" sz="2000" dirty="0" smtClean="0"/>
              <a:t>Problems are the ones that learners care about (usually very different from textbook problems and puzzles)</a:t>
            </a:r>
          </a:p>
          <a:p>
            <a:pPr>
              <a:buFont typeface="Arial" pitchFamily="34" charset="0"/>
              <a:buChar char="•"/>
            </a:pPr>
            <a:endParaRPr lang="en-US" sz="2000" dirty="0" smtClean="0"/>
          </a:p>
          <a:p>
            <a:pPr>
              <a:buFont typeface="Arial" pitchFamily="34" charset="0"/>
              <a:buChar char="•"/>
            </a:pPr>
            <a:r>
              <a:rPr lang="en-US" sz="2000" dirty="0" smtClean="0"/>
              <a:t>Focus on authentic questions and problems that make sense to students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Principle 2: Idea Diversity,</a:t>
            </a:r>
            <a:br>
              <a:rPr lang="en-US" sz="3200" dirty="0" smtClean="0"/>
            </a:br>
            <a:r>
              <a:rPr lang="en-US" sz="3200" dirty="0" smtClean="0"/>
              <a:t>Principle 3: Improvable Ideas</a:t>
            </a:r>
            <a:endParaRPr lang="en-US" sz="3200" dirty="0"/>
          </a:p>
        </p:txBody>
      </p:sp>
      <p:sp>
        <p:nvSpPr>
          <p:cNvPr id="3" name="Content Placeholder 2"/>
          <p:cNvSpPr>
            <a:spLocks noGrp="1"/>
          </p:cNvSpPr>
          <p:nvPr>
            <p:ph sz="quarter" idx="1"/>
          </p:nvPr>
        </p:nvSpPr>
        <p:spPr/>
        <p:txBody>
          <a:bodyPr/>
          <a:lstStyle/>
          <a:p>
            <a:pPr>
              <a:buFont typeface="Arial" pitchFamily="34" charset="0"/>
              <a:buChar char="•"/>
            </a:pPr>
            <a:r>
              <a:rPr lang="en-US" sz="2000" dirty="0" smtClean="0"/>
              <a:t>Idea diversity is essential to the development of knowledge advancement</a:t>
            </a:r>
          </a:p>
          <a:p>
            <a:pPr>
              <a:buFont typeface="Arial" pitchFamily="34" charset="0"/>
              <a:buChar char="•"/>
            </a:pPr>
            <a:endParaRPr lang="en-US" sz="2000" dirty="0" smtClean="0"/>
          </a:p>
          <a:p>
            <a:pPr>
              <a:buFont typeface="Arial" pitchFamily="34" charset="0"/>
              <a:buChar char="•"/>
            </a:pPr>
            <a:r>
              <a:rPr lang="en-US" sz="2000" dirty="0" smtClean="0"/>
              <a:t>All ideas are treated as improvable. Participants work continuously to improve the quality, coherence, and utility of ideas</a:t>
            </a:r>
          </a:p>
          <a:p>
            <a:pPr>
              <a:buFont typeface="Arial" pitchFamily="34" charset="0"/>
              <a:buChar char="•"/>
            </a:pPr>
            <a:endParaRPr lang="en-US" sz="2000" dirty="0" smtClean="0"/>
          </a:p>
          <a:p>
            <a:pPr>
              <a:buFont typeface="Arial" pitchFamily="34" charset="0"/>
              <a:buChar char="•"/>
            </a:pPr>
            <a:r>
              <a:rPr lang="en-US" sz="2000" dirty="0" smtClean="0"/>
              <a:t>Learners must feel safe in taking risks – revealing ignorance, voicing half-baked notions, giving and receiving criticism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Principle 4: Rise Above</a:t>
            </a:r>
            <a:endParaRPr lang="en-US" sz="3200" dirty="0"/>
          </a:p>
        </p:txBody>
      </p:sp>
      <p:sp>
        <p:nvSpPr>
          <p:cNvPr id="3" name="Content Placeholder 2"/>
          <p:cNvSpPr>
            <a:spLocks noGrp="1"/>
          </p:cNvSpPr>
          <p:nvPr>
            <p:ph sz="quarter" idx="1"/>
          </p:nvPr>
        </p:nvSpPr>
        <p:spPr/>
        <p:txBody>
          <a:bodyPr/>
          <a:lstStyle/>
          <a:p>
            <a:pPr>
              <a:buFont typeface="Arial" pitchFamily="34" charset="0"/>
              <a:buChar char="•"/>
            </a:pPr>
            <a:r>
              <a:rPr lang="en-US" sz="2000" dirty="0" smtClean="0"/>
              <a:t>Creative knowledge building entails working toward higher-level formulations of problems </a:t>
            </a:r>
          </a:p>
          <a:p>
            <a:pPr>
              <a:buFont typeface="Arial" pitchFamily="34" charset="0"/>
              <a:buChar char="•"/>
            </a:pPr>
            <a:endParaRPr lang="en-US" sz="2000" dirty="0" smtClean="0"/>
          </a:p>
          <a:p>
            <a:pPr>
              <a:buFont typeface="Arial" pitchFamily="34" charset="0"/>
              <a:buChar char="•"/>
            </a:pPr>
            <a:r>
              <a:rPr lang="en-US" sz="2000" dirty="0" smtClean="0"/>
              <a:t>It means learning to work with diversity, complexity and messiness, and out of that achieve new syntheses</a:t>
            </a:r>
          </a:p>
          <a:p>
            <a:pPr>
              <a:buFont typeface="Arial" pitchFamily="34" charset="0"/>
              <a:buChar char="•"/>
            </a:pPr>
            <a:endParaRPr lang="en-US" sz="2000" dirty="0" smtClean="0"/>
          </a:p>
          <a:p>
            <a:pPr>
              <a:buFont typeface="Arial" pitchFamily="34" charset="0"/>
              <a:buChar char="•"/>
            </a:pPr>
            <a:r>
              <a:rPr lang="en-US" sz="2000" dirty="0" smtClean="0"/>
              <a:t>Encourage students to synthesize their current understanding</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Principle 5: Epistemic Agency,</a:t>
            </a:r>
            <a:br>
              <a:rPr lang="en-US" sz="2800" dirty="0" smtClean="0"/>
            </a:br>
            <a:r>
              <a:rPr lang="en-US" sz="2800" dirty="0" smtClean="0"/>
              <a:t>Principle 6: Community Knowledge, Collective Responsibility</a:t>
            </a:r>
            <a:endParaRPr lang="en-US" sz="2800" dirty="0"/>
          </a:p>
        </p:txBody>
      </p:sp>
      <p:sp>
        <p:nvSpPr>
          <p:cNvPr id="3" name="Content Placeholder 2"/>
          <p:cNvSpPr>
            <a:spLocks noGrp="1"/>
          </p:cNvSpPr>
          <p:nvPr>
            <p:ph sz="quarter" idx="1"/>
          </p:nvPr>
        </p:nvSpPr>
        <p:spPr>
          <a:xfrm>
            <a:off x="457200" y="1828800"/>
            <a:ext cx="8229600" cy="4297363"/>
          </a:xfrm>
        </p:spPr>
        <p:txBody>
          <a:bodyPr/>
          <a:lstStyle/>
          <a:p>
            <a:pPr>
              <a:buFont typeface="Arial" pitchFamily="34" charset="0"/>
              <a:buChar char="•"/>
            </a:pPr>
            <a:r>
              <a:rPr lang="en-US" sz="2000" dirty="0" smtClean="0"/>
              <a:t>A key feature of Knowledge Building is the high level of responsibility given to students in conducting their inquiries</a:t>
            </a:r>
          </a:p>
          <a:p>
            <a:pPr>
              <a:buFont typeface="Arial" pitchFamily="34" charset="0"/>
              <a:buChar char="•"/>
            </a:pPr>
            <a:endParaRPr lang="en-US" sz="2000" dirty="0" smtClean="0"/>
          </a:p>
          <a:p>
            <a:pPr>
              <a:buFont typeface="Arial" pitchFamily="34" charset="0"/>
              <a:buChar char="•"/>
            </a:pPr>
            <a:r>
              <a:rPr lang="en-US" sz="2000" dirty="0" smtClean="0"/>
              <a:t>Participants share responsibilities not only for their own entries but for the growing body of ideas represented by their community</a:t>
            </a:r>
          </a:p>
          <a:p>
            <a:pPr>
              <a:buFont typeface="Arial" pitchFamily="34" charset="0"/>
              <a:buChar char="•"/>
            </a:pPr>
            <a:endParaRPr lang="en-US" sz="2000" dirty="0" smtClean="0"/>
          </a:p>
          <a:p>
            <a:pPr>
              <a:buFont typeface="Arial" pitchFamily="34" charset="0"/>
              <a:buChar char="•"/>
            </a:pPr>
            <a:r>
              <a:rPr lang="en-US" sz="2000" dirty="0" smtClean="0"/>
              <a:t>Encourage students in taking responsibility for their understanding, and dealing with goals and evaluation that are normally left for teachers and managers</a:t>
            </a:r>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Osaka"/>
        <a:cs typeface="Osaka"/>
      </a:majorFont>
      <a:minorFont>
        <a:latin typeface="75 Helvetica Bold"/>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45 Helvetica Light" pitchFamily="-110" charset="0"/>
            <a:ea typeface="Geneva" pitchFamily="-110" charset="-128"/>
            <a:cs typeface="Geneva" pitchFamily="-11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45 Helvetica Light" pitchFamily="-110" charset="0"/>
            <a:ea typeface="Geneva" pitchFamily="-110" charset="-128"/>
            <a:cs typeface="Geneva" pitchFamily="-11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2235</TotalTime>
  <Words>1766</Words>
  <Application>Microsoft Office PowerPoint</Application>
  <PresentationFormat>On-screen Show (4:3)</PresentationFormat>
  <Paragraphs>156</Paragraphs>
  <Slides>24</Slides>
  <Notes>8</Notes>
  <HiddenSlides>0</HiddenSlides>
  <MMClips>0</MMClips>
  <ScaleCrop>false</ScaleCrop>
  <HeadingPairs>
    <vt:vector size="4" baseType="variant">
      <vt:variant>
        <vt:lpstr>Design Template</vt:lpstr>
      </vt:variant>
      <vt:variant>
        <vt:i4>1</vt:i4>
      </vt:variant>
      <vt:variant>
        <vt:lpstr>Slide Titles</vt:lpstr>
      </vt:variant>
      <vt:variant>
        <vt:i4>24</vt:i4>
      </vt:variant>
    </vt:vector>
  </HeadingPairs>
  <TitlesOfParts>
    <vt:vector size="25" baseType="lpstr">
      <vt:lpstr>Blank Presentation</vt:lpstr>
      <vt:lpstr>Slide 1</vt:lpstr>
      <vt:lpstr>OLI and Knowledge Forum</vt:lpstr>
      <vt:lpstr>Open Learning Initiative</vt:lpstr>
      <vt:lpstr>The OLI Statistics Course</vt:lpstr>
      <vt:lpstr>What is Knowledge Building?</vt:lpstr>
      <vt:lpstr>Principle 1: Real Ideas, Authentic Problems</vt:lpstr>
      <vt:lpstr>Principle 2: Idea Diversity, Principle 3: Improvable Ideas</vt:lpstr>
      <vt:lpstr>Principle 4: Rise Above</vt:lpstr>
      <vt:lpstr>Principle 5: Epistemic Agency, Principle 6: Community Knowledge, Collective Responsibility</vt:lpstr>
      <vt:lpstr>Principles 7, 8 and 9: Democratizing Knowledge, Symmetric Knowledge, Advancement of Pervasive Knowledge Building</vt:lpstr>
      <vt:lpstr>Principle 10: Constructive Use of Authoritative Sources</vt:lpstr>
      <vt:lpstr>Principle 11: Knowledge Building Discourse</vt:lpstr>
      <vt:lpstr>Principle 12: Embedded and Transformative Assessment</vt:lpstr>
      <vt:lpstr>Knowledge Forum</vt:lpstr>
      <vt:lpstr>Notes – Representing Ideas</vt:lpstr>
      <vt:lpstr>Notes – Representing Ideas</vt:lpstr>
      <vt:lpstr>Views – Organizing Ideas </vt:lpstr>
      <vt:lpstr>Goals for OLI/KF Environment</vt:lpstr>
      <vt:lpstr>Blending of Environments</vt:lpstr>
      <vt:lpstr>Research Questions</vt:lpstr>
      <vt:lpstr>Spring 2011 Pilot</vt:lpstr>
      <vt:lpstr>Spring 2011 Pilot</vt:lpstr>
      <vt:lpstr>Next Steps, Work in Progress</vt:lpstr>
      <vt:lpstr>Slide 24</vt:lpstr>
    </vt:vector>
  </TitlesOfParts>
  <Company>Carnegie Mellon University</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OLI and Knowledge Forum: Integrating pedagogies and technologies that support individual learning and group knowledge building</dc:title>
  <dc:subject>OER11; OLI; Knowledge Forum; knowledge building; Carnegie Mellon;</dc:subject>
  <dc:creator>John Rinderle</dc:creator>
  <cp:lastModifiedBy>Dawn Leeder</cp:lastModifiedBy>
  <cp:revision>244</cp:revision>
  <cp:lastPrinted>2010-02-04T18:42:23Z</cp:lastPrinted>
  <dcterms:created xsi:type="dcterms:W3CDTF">2011-05-17T07:54:46Z</dcterms:created>
  <dcterms:modified xsi:type="dcterms:W3CDTF">2011-05-17T07:54:58Z</dcterms:modified>
</cp:coreProperties>
</file>