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82" r:id="rId12"/>
    <p:sldId id="265" r:id="rId13"/>
    <p:sldId id="266" r:id="rId14"/>
    <p:sldId id="270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7" r:id="rId24"/>
    <p:sldId id="271" r:id="rId25"/>
    <p:sldId id="279" r:id="rId26"/>
    <p:sldId id="280" r:id="rId27"/>
    <p:sldId id="283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81" autoAdjust="0"/>
    <p:restoredTop sz="94660"/>
  </p:normalViewPr>
  <p:slideViewPr>
    <p:cSldViewPr>
      <p:cViewPr>
        <p:scale>
          <a:sx n="61" d="100"/>
          <a:sy n="61" d="100"/>
        </p:scale>
        <p:origin x="-3832" y="-2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tags" Target="tags/tag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lha-013\pers-F\00041603\My%20Documents\OER%202010%20to%2011\data%20exported%20from%20BOS%20%20oer11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Sheet10!$C$2</c:f>
              <c:strCache>
                <c:ptCount val="1"/>
                <c:pt idx="0">
                  <c:v>Do you know what an OER is?</c:v>
                </c:pt>
              </c:strCache>
            </c:strRef>
          </c:tx>
          <c:cat>
            <c:strRef>
              <c:f>Sheet10!$B$3:$B$4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Sheet10!$C$3:$C$4</c:f>
              <c:numCache>
                <c:formatCode>General</c:formatCode>
                <c:ptCount val="2"/>
                <c:pt idx="0">
                  <c:v>10.0</c:v>
                </c:pt>
                <c:pt idx="1">
                  <c:v>61.0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I would like to achive better results in my assessments?</c:v>
                </c:pt>
              </c:strCache>
            </c:strRef>
          </c:tx>
          <c:cat>
            <c:strRef>
              <c:f>Sheet1!$B$3:$B$7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55.0</c:v>
                </c:pt>
                <c:pt idx="1">
                  <c:v>12.0</c:v>
                </c:pt>
                <c:pt idx="2">
                  <c:v>4.0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63218382424419"/>
          <c:y val="0.324006183877332"/>
          <c:w val="0.227522358316322"/>
          <c:h val="0.346305305633298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Sheet2!$C$2</c:f>
              <c:strCache>
                <c:ptCount val="1"/>
                <c:pt idx="0">
                  <c:v>I am happy to find my own learning materials to support my study</c:v>
                </c:pt>
              </c:strCache>
            </c:strRef>
          </c:tx>
          <c:cat>
            <c:strRef>
              <c:f>Sheet2!$B$3:$B$7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Sheet2!$C$3:$C$7</c:f>
              <c:numCache>
                <c:formatCode>General</c:formatCode>
                <c:ptCount val="5"/>
                <c:pt idx="0">
                  <c:v>45.0</c:v>
                </c:pt>
                <c:pt idx="1">
                  <c:v>18.0</c:v>
                </c:pt>
                <c:pt idx="2">
                  <c:v>8.0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3897394770098"/>
          <c:y val="0.25385536735497"/>
          <c:w val="0.256843345970643"/>
          <c:h val="0.416456122155661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Sheet3!$B$4</c:f>
              <c:strCache>
                <c:ptCount val="1"/>
                <c:pt idx="0">
                  <c:v>Generally I trust the learning materials I find myself</c:v>
                </c:pt>
              </c:strCache>
            </c:strRef>
          </c:tx>
          <c:cat>
            <c:strRef>
              <c:f>Sheet3!$A$5:$A$9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Sheet3!$B$5:$B$9</c:f>
              <c:numCache>
                <c:formatCode>General</c:formatCode>
                <c:ptCount val="5"/>
                <c:pt idx="0">
                  <c:v>29.0</c:v>
                </c:pt>
                <c:pt idx="1">
                  <c:v>25.0</c:v>
                </c:pt>
                <c:pt idx="2">
                  <c:v>10.0</c:v>
                </c:pt>
                <c:pt idx="3">
                  <c:v>5.0</c:v>
                </c:pt>
                <c:pt idx="4">
                  <c:v>1.0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43156654029358"/>
          <c:y val="0.270691563320336"/>
          <c:w val="0.247584086711383"/>
          <c:h val="0.399619926190294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Sheet4!$C$2</c:f>
              <c:strCache>
                <c:ptCount val="1"/>
                <c:pt idx="0">
                  <c:v>I would like to be shown how to find  good quaility Open Educational Resources that support my study</c:v>
                </c:pt>
              </c:strCache>
            </c:strRef>
          </c:tx>
          <c:cat>
            <c:strRef>
              <c:f>Sheet4!$B$3:$B$7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Sheet4!$C$3:$C$7</c:f>
              <c:numCache>
                <c:formatCode>General</c:formatCode>
                <c:ptCount val="5"/>
                <c:pt idx="0">
                  <c:v>38.0</c:v>
                </c:pt>
                <c:pt idx="1">
                  <c:v>28.0</c:v>
                </c:pt>
                <c:pt idx="2">
                  <c:v>10.0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7724555263925"/>
          <c:y val="0.276268497997001"/>
          <c:w val="0.263016185476815"/>
          <c:h val="0.424874220138344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lang="en-GB"/>
            </a:pPr>
            <a:r>
              <a:rPr lang="en-US" sz="1400"/>
              <a:t>I think additional, good quality Open Educational Resources will help me achieve better results in my assessments and learning</a:t>
            </a:r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Sheet5!$C$2</c:f>
              <c:strCache>
                <c:ptCount val="1"/>
                <c:pt idx="0">
                  <c:v>I think additional, good quality Open Educational Resources will help me achieve better results in my assessments and learning</c:v>
                </c:pt>
              </c:strCache>
            </c:strRef>
          </c:tx>
          <c:cat>
            <c:strRef>
              <c:f>Sheet5!$B$3:$B$7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Sheet5!$C$3:$C$7</c:f>
              <c:numCache>
                <c:formatCode>General</c:formatCode>
                <c:ptCount val="5"/>
                <c:pt idx="0">
                  <c:v>48.0</c:v>
                </c:pt>
                <c:pt idx="1">
                  <c:v>26.0</c:v>
                </c:pt>
                <c:pt idx="2">
                  <c:v>4.0</c:v>
                </c:pt>
                <c:pt idx="3">
                  <c:v>2.0</c:v>
                </c:pt>
                <c:pt idx="4">
                  <c:v>0.0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39669115150147"/>
          <c:y val="0.262992959635488"/>
          <c:w val="0.25121961835033"/>
          <c:h val="0.419781491664439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Sheet6!$C$2</c:f>
              <c:strCache>
                <c:ptCount val="1"/>
                <c:pt idx="0">
                  <c:v>If I found a learning resource useful, I would share it with my peers</c:v>
                </c:pt>
              </c:strCache>
            </c:strRef>
          </c:tx>
          <c:cat>
            <c:strRef>
              <c:f>Sheet6!$B$3:$B$7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Sheet6!$C$3:$C$7</c:f>
              <c:numCache>
                <c:formatCode>General</c:formatCode>
                <c:ptCount val="5"/>
                <c:pt idx="0">
                  <c:v>43.0</c:v>
                </c:pt>
                <c:pt idx="1">
                  <c:v>19.0</c:v>
                </c:pt>
                <c:pt idx="2">
                  <c:v>8.0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9006877612521"/>
          <c:y val="0.270274695191873"/>
          <c:w val="0.27173386312822"/>
          <c:h val="0.468766640108777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Sheet8!$C$2</c:f>
              <c:strCache>
                <c:ptCount val="1"/>
                <c:pt idx="0">
                  <c:v>I wish I had more learning material to support my assessments</c:v>
                </c:pt>
              </c:strCache>
            </c:strRef>
          </c:tx>
          <c:cat>
            <c:strRef>
              <c:f>Sheet8!$B$3:$B$7</c:f>
              <c:strCache>
                <c:ptCount val="5"/>
                <c:pt idx="0">
                  <c:v>agree</c:v>
                </c:pt>
                <c:pt idx="1">
                  <c:v>somewhat agree</c:v>
                </c:pt>
                <c:pt idx="2">
                  <c:v>neither agree or disagree</c:v>
                </c:pt>
                <c:pt idx="3">
                  <c:v>somewhat disagree</c:v>
                </c:pt>
                <c:pt idx="4">
                  <c:v>disagree</c:v>
                </c:pt>
              </c:strCache>
            </c:strRef>
          </c:cat>
          <c:val>
            <c:numRef>
              <c:f>Sheet8!$C$3:$C$7</c:f>
              <c:numCache>
                <c:formatCode>General</c:formatCode>
                <c:ptCount val="5"/>
                <c:pt idx="0">
                  <c:v>33.0</c:v>
                </c:pt>
                <c:pt idx="1">
                  <c:v>23.0</c:v>
                </c:pt>
                <c:pt idx="2">
                  <c:v>9.0</c:v>
                </c:pt>
                <c:pt idx="3">
                  <c:v>2.0</c:v>
                </c:pt>
                <c:pt idx="4">
                  <c:v>3.0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826613687178"/>
          <c:y val="0.31797726096684"/>
          <c:w val="0.262474603868961"/>
          <c:h val="0.42106407433381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CFD0BD-66A8-45FF-A60A-BA33D0B6DE11}" type="datetimeFigureOut">
              <a:rPr lang="en-GB" smtClean="0"/>
              <a:pPr/>
              <a:t>5/17/11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C12F41-AD32-4087-82B8-0FDFF541F3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11" name="Picture 10" descr="commons jisc uclan telstar.png"/>
          <p:cNvPicPr>
            <a:picLocks noChangeAspect="1"/>
          </p:cNvPicPr>
          <p:nvPr userDrawn="1"/>
        </p:nvPicPr>
        <p:blipFill>
          <a:blip r:embed="rId14" cstate="print"/>
          <a:srcRect l="63405" t="85"/>
          <a:stretch>
            <a:fillRect/>
          </a:stretch>
        </p:blipFill>
        <p:spPr>
          <a:xfrm>
            <a:off x="7308304" y="6165304"/>
            <a:ext cx="1572598" cy="4324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xc.hu/browse.phtml?f=download&amp;id=866335&amp;redirect=photo" TargetMode="Externa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93657"/>
          </a:xfrm>
        </p:spPr>
        <p:txBody>
          <a:bodyPr/>
          <a:lstStyle/>
          <a:p>
            <a:r>
              <a:rPr lang="en-GB" dirty="0" smtClean="0"/>
              <a:t>Are Students OER Aware?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658296"/>
            <a:ext cx="7772400" cy="119970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Debbie Barnes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Project Developer, EVOLUTION, </a:t>
            </a:r>
            <a:r>
              <a:rPr lang="en-GB" dirty="0" err="1" smtClean="0">
                <a:solidFill>
                  <a:schemeClr val="tx1"/>
                </a:solidFill>
              </a:rPr>
              <a:t>UCLan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9938" name="Picture 2" descr="Examin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628800"/>
            <a:ext cx="2143125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7984" y="4725144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Stock.xchng</a:t>
            </a:r>
            <a:r>
              <a:rPr lang="en-GB" dirty="0" smtClean="0"/>
              <a:t> 2011)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81336"/>
            <a:ext cx="8424936" cy="5976664"/>
          </a:xfrm>
        </p:spPr>
        <p:txBody>
          <a:bodyPr>
            <a:normAutofit/>
          </a:bodyPr>
          <a:lstStyle/>
          <a:p>
            <a:r>
              <a:rPr lang="en-GB" dirty="0" smtClean="0"/>
              <a:t>55% of respondents have completed some kind of study skills lesson</a:t>
            </a:r>
          </a:p>
          <a:p>
            <a:endParaRPr lang="en-GB" dirty="0" smtClean="0"/>
          </a:p>
          <a:p>
            <a:r>
              <a:rPr lang="en-GB" dirty="0" smtClean="0"/>
              <a:t>When asked if it helped improve their learning 87% marked yes</a:t>
            </a:r>
          </a:p>
          <a:p>
            <a:endParaRPr lang="en-GB" dirty="0" smtClean="0"/>
          </a:p>
          <a:p>
            <a:r>
              <a:rPr lang="en-GB" dirty="0" err="1" smtClean="0"/>
              <a:t>UCLan’s</a:t>
            </a:r>
            <a:r>
              <a:rPr lang="en-GB" dirty="0" smtClean="0"/>
              <a:t> study skills service is called WISER and LIS also offers some study skills</a:t>
            </a:r>
          </a:p>
          <a:p>
            <a:endParaRPr lang="en-GB" dirty="0" smtClean="0"/>
          </a:p>
          <a:p>
            <a:r>
              <a:rPr lang="en-GB" dirty="0" smtClean="0"/>
              <a:t>In the academic year 09/10 they had class contact time with 3824 students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Embed OER search into Study Skills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They teach tailor made courses requested from tutors, workshops and 1:1 support</a:t>
            </a:r>
          </a:p>
          <a:p>
            <a:endParaRPr lang="en-GB" dirty="0" smtClean="0"/>
          </a:p>
          <a:p>
            <a:r>
              <a:rPr lang="en-GB" dirty="0" smtClean="0"/>
              <a:t>They have a website with large amounts of visitors </a:t>
            </a:r>
          </a:p>
          <a:p>
            <a:endParaRPr lang="en-GB" dirty="0" smtClean="0"/>
          </a:p>
          <a:p>
            <a:r>
              <a:rPr lang="en-GB" dirty="0" smtClean="0"/>
              <a:t>They have an e-learn space with over 3000 members that independently joined</a:t>
            </a:r>
          </a:p>
          <a:p>
            <a:endParaRPr lang="en-GB" dirty="0" smtClean="0"/>
          </a:p>
          <a:p>
            <a:r>
              <a:rPr lang="en-GB" dirty="0" smtClean="0"/>
              <a:t>OER searching techniques could be taught here</a:t>
            </a:r>
          </a:p>
          <a:p>
            <a:endParaRPr lang="en-GB" dirty="0" smtClean="0"/>
          </a:p>
          <a:p>
            <a:r>
              <a:rPr lang="en-GB" dirty="0" smtClean="0"/>
              <a:t>Credibility issues? Students already search for their own materials so there is no difference if they searched repositories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Embed OER search into Study Skills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100% of all students showed that they use “what the tutor had given you” when preparing for assessments and 98% of “what the tutor recommended”</a:t>
            </a:r>
          </a:p>
          <a:p>
            <a:endParaRPr lang="en-GB" dirty="0" smtClean="0"/>
          </a:p>
          <a:p>
            <a:r>
              <a:rPr lang="en-GB" dirty="0" smtClean="0"/>
              <a:t>This data shows that tutors are the most influential source to student’s learning</a:t>
            </a:r>
          </a:p>
          <a:p>
            <a:endParaRPr lang="en-GB" dirty="0" smtClean="0"/>
          </a:p>
          <a:p>
            <a:r>
              <a:rPr lang="en-GB" dirty="0" smtClean="0"/>
              <a:t>In order for students to trust OERs and repositories, recommendations must come from them</a:t>
            </a:r>
          </a:p>
          <a:p>
            <a:endParaRPr lang="en-GB" dirty="0" smtClean="0"/>
          </a:p>
          <a:p>
            <a:r>
              <a:rPr lang="en-GB" dirty="0" smtClean="0"/>
              <a:t>Tutors request tailor made courses from WISER, they lead the demand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Tutors are the trusted source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Target new and innovative tutors</a:t>
            </a:r>
          </a:p>
          <a:p>
            <a:endParaRPr lang="en-GB" dirty="0" smtClean="0"/>
          </a:p>
          <a:p>
            <a:r>
              <a:rPr lang="en-GB" dirty="0" smtClean="0"/>
              <a:t>Approach Teaching and Learning Leads in Schools</a:t>
            </a:r>
          </a:p>
          <a:p>
            <a:endParaRPr lang="en-GB" dirty="0" smtClean="0"/>
          </a:p>
          <a:p>
            <a:r>
              <a:rPr lang="en-GB" dirty="0" smtClean="0"/>
              <a:t>Embed and perform demonstrations in ‘Teacher Toolkit’</a:t>
            </a:r>
          </a:p>
          <a:p>
            <a:endParaRPr lang="en-GB" dirty="0" smtClean="0"/>
          </a:p>
          <a:p>
            <a:r>
              <a:rPr lang="en-GB" dirty="0" smtClean="0"/>
              <a:t>Encourage embedding into module design now more class contact time is being phased in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ways to target tutors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UCLan’s</a:t>
            </a:r>
            <a:r>
              <a:rPr lang="en-GB" dirty="0" smtClean="0"/>
              <a:t> student survey shows that a large amount of students want more class contact time </a:t>
            </a:r>
          </a:p>
          <a:p>
            <a:endParaRPr lang="en-GB" dirty="0" smtClean="0"/>
          </a:p>
          <a:p>
            <a:r>
              <a:rPr lang="en-GB" dirty="0" smtClean="0"/>
              <a:t>In LBS class contact time is rising from 30 to 60 hours for 1 year module</a:t>
            </a:r>
          </a:p>
          <a:p>
            <a:endParaRPr lang="en-GB" dirty="0" smtClean="0"/>
          </a:p>
          <a:p>
            <a:r>
              <a:rPr lang="en-GB" dirty="0" smtClean="0"/>
              <a:t>Generally doubling contact time in each module </a:t>
            </a:r>
          </a:p>
          <a:p>
            <a:endParaRPr lang="en-GB" dirty="0" smtClean="0"/>
          </a:p>
          <a:p>
            <a:r>
              <a:rPr lang="en-GB" dirty="0" smtClean="0"/>
              <a:t>Phased in September 2011, in place by 2012</a:t>
            </a:r>
          </a:p>
          <a:p>
            <a:endParaRPr lang="en-GB" dirty="0" smtClean="0"/>
          </a:p>
          <a:p>
            <a:r>
              <a:rPr lang="en-GB" dirty="0" smtClean="0"/>
              <a:t>They also desire more up-to-date resources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students demanding more teaching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Potential students are looking for added value in courses as they will be collectively paying over £15,000 more for their education than present </a:t>
            </a:r>
            <a:r>
              <a:rPr lang="en-GB" dirty="0" smtClean="0"/>
              <a:t>students</a:t>
            </a:r>
          </a:p>
          <a:p>
            <a:endParaRPr lang="en-GB" dirty="0" smtClean="0"/>
          </a:p>
          <a:p>
            <a:r>
              <a:rPr lang="en-GB" dirty="0" smtClean="0"/>
              <a:t>More teaching and learning will enhance the student learning experience</a:t>
            </a:r>
          </a:p>
          <a:p>
            <a:endParaRPr lang="en-GB" dirty="0" smtClean="0"/>
          </a:p>
          <a:p>
            <a:r>
              <a:rPr lang="en-GB" dirty="0" smtClean="0"/>
              <a:t>Fees are increasing so more class contact time, more resources and ‘more for your money’ will help rationalise the large increase in fees</a:t>
            </a:r>
          </a:p>
          <a:p>
            <a:endParaRPr lang="en-GB" dirty="0" smtClean="0"/>
          </a:p>
          <a:p>
            <a:r>
              <a:rPr lang="en-GB" dirty="0" smtClean="0"/>
              <a:t>OERs are possibly one way to help with enhancing their experience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Student experience and higher fees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 Attitudes - assessments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Independent learning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Reliable sources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Interested students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68863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OERs have been shown to save time and money (EVOLUTION Final Report 2011)</a:t>
            </a:r>
          </a:p>
          <a:p>
            <a:endParaRPr lang="en-GB" dirty="0" smtClean="0"/>
          </a:p>
          <a:p>
            <a:r>
              <a:rPr lang="en-GB" dirty="0" smtClean="0"/>
              <a:t>Help attract thousands of students to Open University (</a:t>
            </a:r>
            <a:r>
              <a:rPr lang="en-GB" dirty="0" err="1" smtClean="0"/>
              <a:t>Stannard</a:t>
            </a:r>
            <a:r>
              <a:rPr lang="en-GB" dirty="0" smtClean="0"/>
              <a:t> 2010)</a:t>
            </a:r>
          </a:p>
          <a:p>
            <a:endParaRPr lang="en-GB" dirty="0" smtClean="0"/>
          </a:p>
          <a:p>
            <a:r>
              <a:rPr lang="en-GB" dirty="0" smtClean="0"/>
              <a:t>Help with reputations</a:t>
            </a:r>
          </a:p>
          <a:p>
            <a:endParaRPr lang="en-GB" dirty="0" smtClean="0"/>
          </a:p>
          <a:p>
            <a:r>
              <a:rPr lang="en-GB" dirty="0" smtClean="0"/>
              <a:t>Help reduce students asking tutors questions</a:t>
            </a:r>
          </a:p>
          <a:p>
            <a:endParaRPr lang="en-GB" dirty="0" smtClean="0"/>
          </a:p>
          <a:p>
            <a:r>
              <a:rPr lang="en-GB" dirty="0" smtClean="0"/>
              <a:t>BUT they are the benefits that support the establishment </a:t>
            </a:r>
          </a:p>
          <a:p>
            <a:endParaRPr lang="en-GB" dirty="0" smtClean="0"/>
          </a:p>
          <a:p>
            <a:r>
              <a:rPr lang="en-GB" dirty="0" smtClean="0"/>
              <a:t>One extremely important use of OERs are to help students learn and keep students learning using the same or modified resources</a:t>
            </a:r>
          </a:p>
          <a:p>
            <a:endParaRPr lang="en-GB" dirty="0" smtClean="0"/>
          </a:p>
          <a:p>
            <a:r>
              <a:rPr lang="en-GB" dirty="0" smtClean="0"/>
              <a:t>The OERs that have been created are too slow 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reaching the end users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4968552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363272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Will OERs help you get better results?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Contact time has doubled </a:t>
            </a:r>
            <a:r>
              <a:rPr lang="en-GB" i="1" dirty="0" smtClean="0"/>
              <a:t>but no more resources </a:t>
            </a:r>
          </a:p>
          <a:p>
            <a:endParaRPr lang="en-GB" dirty="0" smtClean="0"/>
          </a:p>
          <a:p>
            <a:r>
              <a:rPr lang="en-GB" dirty="0" smtClean="0"/>
              <a:t>Staff numbers have dropped</a:t>
            </a:r>
          </a:p>
          <a:p>
            <a:endParaRPr lang="en-GB" dirty="0" smtClean="0"/>
          </a:p>
          <a:p>
            <a:r>
              <a:rPr lang="en-GB" dirty="0" smtClean="0"/>
              <a:t>So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there are more pressures and demands on tutors time</a:t>
            </a:r>
          </a:p>
          <a:p>
            <a:endParaRPr lang="en-GB" dirty="0" smtClean="0"/>
          </a:p>
          <a:p>
            <a:r>
              <a:rPr lang="en-GB" dirty="0" smtClean="0"/>
              <a:t>Increased course content needed, time is now even more precious</a:t>
            </a:r>
          </a:p>
          <a:p>
            <a:endParaRPr lang="en-GB" dirty="0" smtClean="0"/>
          </a:p>
          <a:p>
            <a:r>
              <a:rPr lang="en-GB" dirty="0" smtClean="0"/>
              <a:t>With all the OERs available, this could be their time to become most useful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OERs time to shine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Small sample but some interesting results</a:t>
            </a:r>
          </a:p>
          <a:p>
            <a:endParaRPr lang="en-GB" dirty="0" smtClean="0"/>
          </a:p>
          <a:p>
            <a:r>
              <a:rPr lang="en-GB" dirty="0" smtClean="0"/>
              <a:t>Awareness is very low</a:t>
            </a:r>
          </a:p>
          <a:p>
            <a:endParaRPr lang="en-GB" dirty="0" smtClean="0"/>
          </a:p>
          <a:p>
            <a:r>
              <a:rPr lang="en-GB" dirty="0" smtClean="0"/>
              <a:t>But interesting, repositories were being used</a:t>
            </a:r>
          </a:p>
          <a:p>
            <a:endParaRPr lang="en-GB" dirty="0" smtClean="0"/>
          </a:p>
          <a:p>
            <a:r>
              <a:rPr lang="en-GB" dirty="0" smtClean="0"/>
              <a:t>Independent learning is happening with students searching from their own resources</a:t>
            </a:r>
          </a:p>
          <a:p>
            <a:endParaRPr lang="en-GB" dirty="0" smtClean="0"/>
          </a:p>
          <a:p>
            <a:r>
              <a:rPr lang="en-GB" dirty="0" smtClean="0"/>
              <a:t>Students relied upon tutors the most for materials and recommendations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Study skills services are a handy medium to use for communication OERs/Repositories</a:t>
            </a:r>
          </a:p>
          <a:p>
            <a:endParaRPr lang="en-GB" dirty="0" smtClean="0"/>
          </a:p>
          <a:p>
            <a:r>
              <a:rPr lang="en-GB" dirty="0" smtClean="0"/>
              <a:t>Things like ‘Teacher toolkit’ and T&amp;L Leads can also be targeted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Current students are demanding more contact time/resources</a:t>
            </a:r>
          </a:p>
          <a:p>
            <a:endParaRPr lang="en-GB" dirty="0" smtClean="0"/>
          </a:p>
          <a:p>
            <a:r>
              <a:rPr lang="en-GB" dirty="0" smtClean="0"/>
              <a:t>85% of students agreed/SWA that they would like to be shown OERs</a:t>
            </a:r>
          </a:p>
          <a:p>
            <a:endParaRPr lang="en-GB" dirty="0" smtClean="0"/>
          </a:p>
          <a:p>
            <a:r>
              <a:rPr lang="en-GB" dirty="0" smtClean="0"/>
              <a:t>92% agreed/SWA that good quality OERs would help me gain better results in assessments </a:t>
            </a:r>
          </a:p>
          <a:p>
            <a:endParaRPr lang="en-GB" dirty="0" smtClean="0"/>
          </a:p>
          <a:p>
            <a:r>
              <a:rPr lang="en-GB" dirty="0" smtClean="0"/>
              <a:t>Potential students want more for their money as there are higher fees.  OERs could help rationalisation of new fee structure</a:t>
            </a:r>
          </a:p>
          <a:p>
            <a:endParaRPr lang="en-GB" dirty="0" smtClean="0"/>
          </a:p>
          <a:p>
            <a:r>
              <a:rPr lang="en-GB" dirty="0" smtClean="0"/>
              <a:t>In LBS contact time is doubling with no extra pay, resources or allowances</a:t>
            </a:r>
          </a:p>
          <a:p>
            <a:endParaRPr lang="en-GB" dirty="0" smtClean="0"/>
          </a:p>
          <a:p>
            <a:r>
              <a:rPr lang="en-GB" dirty="0" smtClean="0"/>
              <a:t>This could be OERs time to shine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/>
          <a:lstStyle/>
          <a:p>
            <a:r>
              <a:rPr lang="en-GB" dirty="0" smtClean="0"/>
              <a:t>Conclusions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Embed OERs searching using repositories into Study Skills modules/seminars</a:t>
            </a:r>
          </a:p>
          <a:p>
            <a:endParaRPr lang="en-GB" dirty="0" smtClean="0"/>
          </a:p>
          <a:p>
            <a:r>
              <a:rPr lang="en-GB" dirty="0" smtClean="0"/>
              <a:t>Allow for an independent learner</a:t>
            </a:r>
          </a:p>
          <a:p>
            <a:endParaRPr lang="en-GB" dirty="0" smtClean="0"/>
          </a:p>
          <a:p>
            <a:r>
              <a:rPr lang="en-GB" dirty="0" smtClean="0"/>
              <a:t>Search repositories for additional materials for students</a:t>
            </a:r>
          </a:p>
          <a:p>
            <a:endParaRPr lang="en-GB" dirty="0" smtClean="0"/>
          </a:p>
          <a:p>
            <a:r>
              <a:rPr lang="en-GB" dirty="0" smtClean="0"/>
              <a:t>OERs should be used to enhance and update and add to modules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and questions!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This presentation is going to explore potential ways to reach students</a:t>
            </a:r>
          </a:p>
          <a:p>
            <a:endParaRPr lang="en-GB" dirty="0" smtClean="0"/>
          </a:p>
          <a:p>
            <a:r>
              <a:rPr lang="en-GB" dirty="0" smtClean="0"/>
              <a:t>It is suggested that this could help student experience and help rationalise higher student fees</a:t>
            </a:r>
          </a:p>
          <a:p>
            <a:endParaRPr lang="en-GB" dirty="0" smtClean="0"/>
          </a:p>
          <a:p>
            <a:r>
              <a:rPr lang="en-GB" dirty="0" smtClean="0"/>
              <a:t>Many universities are introducing enhanced courses and more contact time in 2012</a:t>
            </a:r>
          </a:p>
          <a:p>
            <a:endParaRPr lang="en-GB" dirty="0" smtClean="0"/>
          </a:p>
          <a:p>
            <a:r>
              <a:rPr lang="en-GB" dirty="0" smtClean="0"/>
              <a:t>A questionnaire was completed by 71 UK</a:t>
            </a:r>
          </a:p>
          <a:p>
            <a:endParaRPr lang="en-GB" dirty="0" smtClean="0"/>
          </a:p>
          <a:p>
            <a:r>
              <a:rPr lang="en-GB" dirty="0" smtClean="0"/>
              <a:t>Students and some significant results will be discussed</a:t>
            </a:r>
          </a:p>
          <a:p>
            <a:endParaRPr lang="en-GB" dirty="0" smtClean="0"/>
          </a:p>
          <a:p>
            <a:r>
              <a:rPr lang="en-GB" dirty="0" err="1" smtClean="0"/>
              <a:t>UCLan</a:t>
            </a:r>
            <a:r>
              <a:rPr lang="en-GB" dirty="0" smtClean="0"/>
              <a:t> will be examined in particular WISER and LBS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992888" cy="566124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Any UK HE student was eligible to participate</a:t>
            </a:r>
          </a:p>
          <a:p>
            <a:r>
              <a:rPr lang="en-GB" dirty="0" smtClean="0"/>
              <a:t>Aged 18-60+  1</a:t>
            </a:r>
            <a:r>
              <a:rPr lang="en-GB" baseline="30000" dirty="0" smtClean="0"/>
              <a:t>st</a:t>
            </a:r>
            <a:r>
              <a:rPr lang="en-GB" dirty="0" smtClean="0"/>
              <a:t> year- PHD</a:t>
            </a:r>
          </a:p>
          <a:p>
            <a:endParaRPr lang="en-GB" dirty="0" smtClean="0"/>
          </a:p>
          <a:p>
            <a:r>
              <a:rPr lang="en-GB" dirty="0" smtClean="0"/>
              <a:t>To investigate awareness of OERs, information searching and attitudes to learning materials </a:t>
            </a:r>
          </a:p>
          <a:p>
            <a:r>
              <a:rPr lang="en-GB" dirty="0" smtClean="0"/>
              <a:t>Online questionnaire, Convenience sample</a:t>
            </a:r>
          </a:p>
          <a:p>
            <a:r>
              <a:rPr lang="en-GB" dirty="0" smtClean="0"/>
              <a:t>Collected over 3 months</a:t>
            </a:r>
          </a:p>
          <a:p>
            <a:endParaRPr lang="en-GB" dirty="0" smtClean="0"/>
          </a:p>
          <a:p>
            <a:r>
              <a:rPr lang="en-GB" dirty="0" smtClean="0"/>
              <a:t>Birmingham City (UCE), Edge Hill, Lancaster, Leeds Met, London College of Fashion, OU, Hull, Leeds, Leicester, Manchester, York St John and </a:t>
            </a:r>
            <a:r>
              <a:rPr lang="en-GB" dirty="0" err="1" smtClean="0"/>
              <a:t>UCLan</a:t>
            </a:r>
            <a:r>
              <a:rPr lang="en-GB" dirty="0" smtClean="0"/>
              <a:t> students participated</a:t>
            </a:r>
          </a:p>
          <a:p>
            <a:endParaRPr lang="en-GB" dirty="0" smtClean="0"/>
          </a:p>
          <a:p>
            <a:r>
              <a:rPr lang="en-GB" dirty="0" smtClean="0"/>
              <a:t> The majority were from </a:t>
            </a:r>
            <a:r>
              <a:rPr lang="en-GB" dirty="0" err="1" smtClean="0"/>
              <a:t>UCLan</a:t>
            </a:r>
            <a:endParaRPr lang="en-GB" dirty="0" smtClean="0"/>
          </a:p>
          <a:p>
            <a:r>
              <a:rPr lang="en-GB" dirty="0" smtClean="0"/>
              <a:t>Issues with data: only 1 data set didn't match up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/>
          <a:lstStyle/>
          <a:p>
            <a:r>
              <a:rPr lang="en-GB" dirty="0" smtClean="0"/>
              <a:t>Questionnaire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GB" dirty="0" smtClean="0"/>
              <a:t>Awareness of OERs were low</a:t>
            </a:r>
          </a:p>
          <a:p>
            <a:r>
              <a:rPr lang="en-GB" dirty="0" smtClean="0"/>
              <a:t>86% of students did not know what an OER was</a:t>
            </a:r>
          </a:p>
          <a:p>
            <a:r>
              <a:rPr lang="en-GB" dirty="0" smtClean="0"/>
              <a:t>Not surprising</a:t>
            </a:r>
          </a:p>
          <a:p>
            <a:r>
              <a:rPr lang="en-GB" dirty="0" smtClean="0"/>
              <a:t>OERs need to be found by students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052736"/>
          </a:xfrm>
        </p:spPr>
        <p:txBody>
          <a:bodyPr/>
          <a:lstStyle/>
          <a:p>
            <a:r>
              <a:rPr lang="en-GB" dirty="0" smtClean="0"/>
              <a:t>Awareness of OERs 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771800" y="3789040"/>
          <a:ext cx="388843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Awareness of repositories were low with 86% of respondents not knowing what they were</a:t>
            </a:r>
          </a:p>
          <a:p>
            <a:endParaRPr lang="en-GB" dirty="0" smtClean="0"/>
          </a:p>
          <a:p>
            <a:r>
              <a:rPr lang="en-GB" dirty="0" smtClean="0"/>
              <a:t>But when asked to pick if they had heard of certain repositories: </a:t>
            </a:r>
          </a:p>
          <a:p>
            <a:endParaRPr lang="en-GB" dirty="0" smtClean="0"/>
          </a:p>
          <a:p>
            <a:r>
              <a:rPr lang="en-GB" dirty="0" smtClean="0"/>
              <a:t>12 had heard of Open Learn</a:t>
            </a:r>
          </a:p>
          <a:p>
            <a:r>
              <a:rPr lang="en-GB" dirty="0" smtClean="0"/>
              <a:t>7 had heard of MIT </a:t>
            </a:r>
          </a:p>
          <a:p>
            <a:r>
              <a:rPr lang="en-GB" dirty="0" smtClean="0"/>
              <a:t>25 of their own institutions repository</a:t>
            </a:r>
          </a:p>
          <a:p>
            <a:r>
              <a:rPr lang="en-GB" dirty="0" smtClean="0"/>
              <a:t>3 Jorum</a:t>
            </a:r>
          </a:p>
          <a:p>
            <a:r>
              <a:rPr lang="en-GB" dirty="0" smtClean="0"/>
              <a:t>2 WISC Online</a:t>
            </a:r>
          </a:p>
          <a:p>
            <a:r>
              <a:rPr lang="en-GB" dirty="0" smtClean="0"/>
              <a:t>2 MERLOT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Awareness of Repositories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 smtClean="0"/>
              <a:t>9 had used Open Learn</a:t>
            </a:r>
          </a:p>
          <a:p>
            <a:r>
              <a:rPr lang="en-GB" dirty="0" smtClean="0"/>
              <a:t>2 had used MIT </a:t>
            </a:r>
          </a:p>
          <a:p>
            <a:r>
              <a:rPr lang="en-GB" dirty="0" smtClean="0"/>
              <a:t>1 MERLOT</a:t>
            </a:r>
          </a:p>
          <a:p>
            <a:r>
              <a:rPr lang="en-GB" dirty="0" smtClean="0"/>
              <a:t>1 JORUM</a:t>
            </a:r>
          </a:p>
          <a:p>
            <a:r>
              <a:rPr lang="en-GB" dirty="0" smtClean="0"/>
              <a:t>25 used their own institutions repository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Repository usage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Independent learning is often a phrase that is used in HE</a:t>
            </a:r>
          </a:p>
          <a:p>
            <a:endParaRPr lang="en-GB" dirty="0" smtClean="0"/>
          </a:p>
          <a:p>
            <a:r>
              <a:rPr lang="en-GB" dirty="0" smtClean="0"/>
              <a:t>Students are encouraged to find their own resources </a:t>
            </a:r>
          </a:p>
          <a:p>
            <a:endParaRPr lang="en-GB" dirty="0" smtClean="0"/>
          </a:p>
          <a:p>
            <a:r>
              <a:rPr lang="en-GB" dirty="0" smtClean="0"/>
              <a:t>They are often taught how to find their own resources and check for credibility and reliability</a:t>
            </a:r>
          </a:p>
          <a:p>
            <a:endParaRPr lang="en-GB" dirty="0" smtClean="0"/>
          </a:p>
          <a:p>
            <a:r>
              <a:rPr lang="en-GB" dirty="0" smtClean="0"/>
              <a:t>OER searching should be introduced into study skills learning design</a:t>
            </a:r>
          </a:p>
          <a:p>
            <a:endParaRPr lang="en-GB" dirty="0" smtClean="0"/>
          </a:p>
          <a:p>
            <a:r>
              <a:rPr lang="en-GB" dirty="0" smtClean="0"/>
              <a:t>OERs often contain different media like audio, visual, active quizzes, models, discussions</a:t>
            </a:r>
          </a:p>
          <a:p>
            <a:endParaRPr lang="en-GB" dirty="0" smtClean="0"/>
          </a:p>
          <a:p>
            <a:r>
              <a:rPr lang="en-GB" dirty="0" smtClean="0"/>
              <a:t>This could help satisfy different learning styles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Learning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91679" y="2204863"/>
          <a:ext cx="5904657" cy="388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219"/>
                <a:gridCol w="1968219"/>
                <a:gridCol w="1968219"/>
              </a:tblGrid>
              <a:tr h="5982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During general learning do you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When preparing for an assessment do you</a:t>
                      </a:r>
                    </a:p>
                  </a:txBody>
                  <a:tcPr marL="68580" marR="68580" marT="0" marB="0"/>
                </a:tc>
              </a:tr>
              <a:tr h="11964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Find your own learning material to support your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</a:tr>
              <a:tr h="8973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Use what the tutor has given you </a:t>
                      </a:r>
                      <a:r>
                        <a:rPr lang="en-GB" sz="1100" dirty="0" err="1">
                          <a:latin typeface="Calibri"/>
                          <a:ea typeface="Calibri"/>
                          <a:cs typeface="Times New Roman"/>
                        </a:rPr>
                        <a:t>e.g</a:t>
                      </a: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 notes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</a:tr>
              <a:tr h="5982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Use that your tutor recommend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5982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Use what your peers recommend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Gathering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question was investigating how students obtain information supporting their learning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re Students OER Aware?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 &amp;quot;&quot;/&gt;&lt;property id=&quot;20307&quot; value=&quot;257&quot;/&gt;&lt;/object&gt;&lt;object type=&quot;3&quot; unique_id=&quot;10038&quot;&gt;&lt;property id=&quot;20148&quot; value=&quot;5&quot;/&gt;&lt;property id=&quot;20300&quot; value=&quot;Slide 4 - &amp;quot;Questionnaire &amp;quot;&quot;/&gt;&lt;property id=&quot;20307&quot; value=&quot;258&quot;/&gt;&lt;/object&gt;&lt;object type=&quot;3&quot; unique_id=&quot;10039&quot;&gt;&lt;property id=&quot;20148&quot; value=&quot;5&quot;/&gt;&lt;property id=&quot;20300&quot; value=&quot;Slide 5 - &amp;quot;Awareness of OERs &amp;quot;&quot;/&gt;&lt;property id=&quot;20307&quot; value=&quot;259&quot;/&gt;&lt;/object&gt;&lt;object type=&quot;3&quot; unique_id=&quot;10076&quot;&gt;&lt;property id=&quot;20148&quot; value=&quot;5&quot;/&gt;&lt;property id=&quot;20300&quot; value=&quot;Slide 6 - &amp;quot;Awareness of Repositories&amp;quot;&quot;/&gt;&lt;property id=&quot;20307&quot; value=&quot;260&quot;/&gt;&lt;/object&gt;&lt;object type=&quot;3&quot; unique_id=&quot;10077&quot;&gt;&lt;property id=&quot;20148&quot; value=&quot;5&quot;/&gt;&lt;property id=&quot;20300&quot; value=&quot;Slide 7 - &amp;quot;Repository usage &amp;quot;&quot;/&gt;&lt;property id=&quot;20307&quot; value=&quot;263&quot;/&gt;&lt;/object&gt;&lt;object type=&quot;3&quot; unique_id=&quot;10078&quot;&gt;&lt;property id=&quot;20148&quot; value=&quot;5&quot;/&gt;&lt;property id=&quot;20300&quot; value=&quot;Slide 8 - &amp;quot;Independent Learning&amp;quot;&quot;/&gt;&lt;property id=&quot;20307&quot; value=&quot;261&quot;/&gt;&lt;/object&gt;&lt;object type=&quot;3&quot; unique_id=&quot;10079&quot;&gt;&lt;property id=&quot;20148&quot; value=&quot;5&quot;/&gt;&lt;property id=&quot;20300&quot; value=&quot;Slide 9 - &amp;quot;Information Gathering &amp;quot;&quot;/&gt;&lt;property id=&quot;20307&quot; value=&quot;262&quot;/&gt;&lt;/object&gt;&lt;object type=&quot;3&quot; unique_id=&quot;10170&quot;&gt;&lt;property id=&quot;20148&quot; value=&quot;5&quot;/&gt;&lt;property id=&quot;20300&quot; value=&quot;Slide 10 - &amp;quot;Embed OER search into Study Skills&amp;quot;&quot;/&gt;&lt;property id=&quot;20307&quot; value=&quot;264&quot;/&gt;&lt;/object&gt;&lt;object type=&quot;3&quot; unique_id=&quot;10325&quot;&gt;&lt;property id=&quot;20148&quot; value=&quot;5&quot;/&gt;&lt;property id=&quot;20300&quot; value=&quot;Slide 12 - &amp;quot;Tutors are the trusted source&amp;quot;&quot;/&gt;&lt;property id=&quot;20307&quot; value=&quot;265&quot;/&gt;&lt;/object&gt;&lt;object type=&quot;3&quot; unique_id=&quot;10326&quot;&gt;&lt;property id=&quot;20148&quot; value=&quot;5&quot;/&gt;&lt;property id=&quot;20300&quot; value=&quot;Slide 13 - &amp;quot;Possible ways to target tutors &amp;quot;&quot;/&gt;&lt;property id=&quot;20307&quot; value=&quot;266&quot;/&gt;&lt;/object&gt;&lt;object type=&quot;3&quot; unique_id=&quot;10327&quot;&gt;&lt;property id=&quot;20148&quot; value=&quot;5&quot;/&gt;&lt;property id=&quot;20300&quot; value=&quot;Slide 14 - &amp;quot;Current students demanding more teaching&amp;quot;&quot;/&gt;&lt;property id=&quot;20307&quot; value=&quot;270&quot;/&gt;&lt;/object&gt;&lt;object type=&quot;3&quot; unique_id=&quot;10328&quot;&gt;&lt;property id=&quot;20148&quot; value=&quot;5&quot;/&gt;&lt;property id=&quot;20300&quot; value=&quot;Slide 23 - &amp;quot;OERs time to shine &amp;quot;&quot;/&gt;&lt;property id=&quot;20307&quot; value=&quot;267&quot;/&gt;&lt;/object&gt;&lt;object type=&quot;3&quot; unique_id=&quot;10329&quot;&gt;&lt;property id=&quot;20148&quot; value=&quot;5&quot;/&gt;&lt;property id=&quot;20300&quot; value=&quot;Slide 15 - &amp;quot;Student experience and higher fees&amp;quot;&quot;/&gt;&lt;property id=&quot;20307&quot; value=&quot;268&quot;/&gt;&lt;/object&gt;&lt;object type=&quot;3&quot; unique_id=&quot;10382&quot;&gt;&lt;property id=&quot;20148&quot; value=&quot;5&quot;/&gt;&lt;property id=&quot;20300&quot; value=&quot;Slide 24 - &amp;quot;Conclusions &amp;quot;&quot;/&gt;&lt;property id=&quot;20307&quot; value=&quot;271&quot;/&gt;&lt;/object&gt;&lt;object type=&quot;3&quot; unique_id=&quot;10563&quot;&gt;&lt;property id=&quot;20148&quot; value=&quot;5&quot;/&gt;&lt;property id=&quot;20300&quot; value=&quot;Slide 16 - &amp;quot;Student Attitudes - assessments&amp;quot;&quot;/&gt;&lt;property id=&quot;20307&quot; value=&quot;272&quot;/&gt;&lt;/object&gt;&lt;object type=&quot;3&quot; unique_id=&quot;10564&quot;&gt;&lt;property id=&quot;20148&quot; value=&quot;5&quot;/&gt;&lt;property id=&quot;20300&quot; value=&quot;Slide 17 - &amp;quot;Independent learning&amp;quot;&quot;/&gt;&lt;property id=&quot;20307&quot; value=&quot;273&quot;/&gt;&lt;/object&gt;&lt;object type=&quot;3&quot; unique_id=&quot;10565&quot;&gt;&lt;property id=&quot;20148&quot; value=&quot;5&quot;/&gt;&lt;property id=&quot;20300&quot; value=&quot;Slide 18 - &amp;quot;Reliable sources&amp;quot;&quot;/&gt;&lt;property id=&quot;20307&quot; value=&quot;274&quot;/&gt;&lt;/object&gt;&lt;object type=&quot;3&quot; unique_id=&quot;10566&quot;&gt;&lt;property id=&quot;20148&quot; value=&quot;5&quot;/&gt;&lt;property id=&quot;20300&quot; value=&quot;Slide 19 - &amp;quot;Interested students&amp;quot;&quot;/&gt;&lt;property id=&quot;20307&quot; value=&quot;275&quot;/&gt;&lt;/object&gt;&lt;object type=&quot;3&quot; unique_id=&quot;10567&quot;&gt;&lt;property id=&quot;20148&quot; value=&quot;5&quot;/&gt;&lt;property id=&quot;20300&quot; value=&quot;Slide 20 - &amp;quot;Will OERs help you get better results? &amp;quot;&quot;/&gt;&lt;property id=&quot;20307&quot; value=&quot;276&quot;/&gt;&lt;/object&gt;&lt;object type=&quot;3&quot; unique_id=&quot;10568&quot;&gt;&lt;property id=&quot;20148&quot; value=&quot;5&quot;/&gt;&lt;property id=&quot;20300&quot; value=&quot;Slide 21 - &amp;quot;Sharing&amp;quot;&quot;/&gt;&lt;property id=&quot;20307&quot; value=&quot;277&quot;/&gt;&lt;/object&gt;&lt;object type=&quot;3&quot; unique_id=&quot;10569&quot;&gt;&lt;property id=&quot;20148&quot; value=&quot;5&quot;/&gt;&lt;property id=&quot;20300&quot; value=&quot;Slide 22 - &amp;quot;Wish &amp;quot;&quot;/&gt;&lt;property id=&quot;20307&quot; value=&quot;278&quot;/&gt;&lt;/object&gt;&lt;object type=&quot;3&quot; unique_id=&quot;10895&quot;&gt;&lt;property id=&quot;20148&quot; value=&quot;5&quot;/&gt;&lt;property id=&quot;20300&quot; value=&quot;Slide 25 - &amp;quot;Conclusions &amp;quot;&quot;/&gt;&lt;property id=&quot;20307&quot; value=&quot;279&quot;/&gt;&lt;/object&gt;&lt;object type=&quot;3&quot; unique_id=&quot;10896&quot;&gt;&lt;property id=&quot;20148&quot; value=&quot;5&quot;/&gt;&lt;property id=&quot;20300&quot; value=&quot;Slide 26 - &amp;quot;Recommendations&amp;quot;&quot;/&gt;&lt;property id=&quot;20307&quot; value=&quot;280&quot;/&gt;&lt;/object&gt;&lt;object type=&quot;3&quot; unique_id=&quot;11113&quot;&gt;&lt;property id=&quot;20148&quot; value=&quot;5&quot;/&gt;&lt;property id=&quot;20300&quot; value=&quot;Slide 3 - &amp;quot;Introduction &amp;quot;&quot;/&gt;&lt;property id=&quot;20307&quot; value=&quot;281&quot;/&gt;&lt;/object&gt;&lt;object type=&quot;3&quot; unique_id=&quot;11114&quot;&gt;&lt;property id=&quot;20148&quot; value=&quot;5&quot;/&gt;&lt;property id=&quot;20300&quot; value=&quot;Slide 11 - &amp;quot;Embed OER search into Study Skills&amp;quot;&quot;/&gt;&lt;property id=&quot;20307&quot; value=&quot;282&quot;/&gt;&lt;/object&gt;&lt;object type=&quot;3&quot; unique_id=&quot;11312&quot;&gt;&lt;property id=&quot;20148&quot; value=&quot;5&quot;/&gt;&lt;property id=&quot;20300&quot; value=&quot;Slide 27&quot;/&gt;&lt;property id=&quot;20307&quot; value=&quot;28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605</TotalTime>
  <Words>1178</Words>
  <Application>Microsoft Office PowerPoint</Application>
  <PresentationFormat>On-screen Show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Are Students OER Aware?</vt:lpstr>
      <vt:lpstr>Introduction </vt:lpstr>
      <vt:lpstr>Introduction </vt:lpstr>
      <vt:lpstr>Questionnaire </vt:lpstr>
      <vt:lpstr>Awareness of OERs </vt:lpstr>
      <vt:lpstr>Awareness of Repositories</vt:lpstr>
      <vt:lpstr>Repository usage </vt:lpstr>
      <vt:lpstr>Independent Learning</vt:lpstr>
      <vt:lpstr>Information Gathering </vt:lpstr>
      <vt:lpstr>Embed OER search into Study Skills</vt:lpstr>
      <vt:lpstr>Embed OER search into Study Skills</vt:lpstr>
      <vt:lpstr>Tutors are the trusted source</vt:lpstr>
      <vt:lpstr>Possible ways to target tutors </vt:lpstr>
      <vt:lpstr>Current students demanding more teaching</vt:lpstr>
      <vt:lpstr>Student experience and higher fees</vt:lpstr>
      <vt:lpstr>Student Attitudes - assessments</vt:lpstr>
      <vt:lpstr>Independent learning</vt:lpstr>
      <vt:lpstr>Reliable sources</vt:lpstr>
      <vt:lpstr>Interested students</vt:lpstr>
      <vt:lpstr>Will OERs help you get better results? </vt:lpstr>
      <vt:lpstr>Sharing</vt:lpstr>
      <vt:lpstr>Wish </vt:lpstr>
      <vt:lpstr>OERs time to shine </vt:lpstr>
      <vt:lpstr>Conclusions </vt:lpstr>
      <vt:lpstr>Conclusions </vt:lpstr>
      <vt:lpstr>Recommendations</vt:lpstr>
      <vt:lpstr>Slide 27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dbarnes2</dc:creator>
  <cp:lastModifiedBy>Dawn Leeder</cp:lastModifiedBy>
  <cp:revision>71</cp:revision>
  <dcterms:created xsi:type="dcterms:W3CDTF">2011-05-17T07:40:55Z</dcterms:created>
  <dcterms:modified xsi:type="dcterms:W3CDTF">2011-05-17T07:41:25Z</dcterms:modified>
</cp:coreProperties>
</file>