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docProps/core.xml" ContentType="application/vnd.openxmlformats-package.core-properties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slides/slide11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78" r:id="rId3"/>
    <p:sldId id="279" r:id="rId4"/>
    <p:sldId id="280" r:id="rId5"/>
    <p:sldId id="261" r:id="rId6"/>
    <p:sldId id="283" r:id="rId7"/>
    <p:sldId id="284" r:id="rId8"/>
    <p:sldId id="285" r:id="rId9"/>
    <p:sldId id="286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A8456-96FD-264B-B14D-C678C200477F}" type="datetimeFigureOut">
              <a:rPr lang="en-US" smtClean="0"/>
              <a:pPr/>
              <a:t>5/18/11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F7A07-06DB-0A4C-99FF-2BA8F83A0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654CE-1610-B445-9E6A-4073D9F1C569}" type="slidenum">
              <a:rPr lang="en-GB"/>
              <a:pPr/>
              <a:t>6</a:t>
            </a:fld>
            <a:endParaRPr lang="en-GB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 descr="hintergrund.png"/>
          <p:cNvPicPr>
            <a:picLocks noChangeAspect="1"/>
          </p:cNvPicPr>
          <p:nvPr userDrawn="1"/>
        </p:nvPicPr>
        <p:blipFill>
          <a:blip r:embed="rId2"/>
          <a:srcRect t="8981" r="47917" b="18283"/>
          <a:stretch>
            <a:fillRect/>
          </a:stretch>
        </p:blipFill>
        <p:spPr bwMode="auto">
          <a:xfrm>
            <a:off x="3786188" y="590550"/>
            <a:ext cx="5357812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mage00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52538" y="5980113"/>
            <a:ext cx="5000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ntertitel 2"/>
          <p:cNvSpPr txBox="1">
            <a:spLocks/>
          </p:cNvSpPr>
          <p:nvPr userDrawn="1"/>
        </p:nvSpPr>
        <p:spPr bwMode="auto">
          <a:xfrm>
            <a:off x="1252538" y="5691188"/>
            <a:ext cx="27082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376092"/>
              </a:buClr>
              <a:buFont typeface="Wingdings" pitchFamily="2" charset="2"/>
              <a:buNone/>
              <a:defRPr/>
            </a:pPr>
            <a:r>
              <a:rPr lang="en-GB" sz="1000">
                <a:solidFill>
                  <a:srgbClr val="898989"/>
                </a:solidFill>
                <a:cs typeface="Arial" charset="0"/>
              </a:rPr>
              <a:t>Co-funded by European Commission</a:t>
            </a:r>
          </a:p>
        </p:txBody>
      </p:sp>
      <p:sp>
        <p:nvSpPr>
          <p:cNvPr id="7" name="Untertitel 2"/>
          <p:cNvSpPr txBox="1">
            <a:spLocks/>
          </p:cNvSpPr>
          <p:nvPr userDrawn="1"/>
        </p:nvSpPr>
        <p:spPr>
          <a:xfrm>
            <a:off x="1741488" y="5986463"/>
            <a:ext cx="1922462" cy="4286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b="1" i="1">
                <a:solidFill>
                  <a:srgbClr val="898989"/>
                </a:solidFill>
                <a:latin typeface="Calibri" pitchFamily="34" charset="0"/>
                <a:cs typeface="Arial" charset="0"/>
              </a:rPr>
              <a:t>e</a:t>
            </a:r>
            <a:r>
              <a:rPr lang="en-GB" sz="2200" b="1">
                <a:solidFill>
                  <a:srgbClr val="898989"/>
                </a:solidFill>
                <a:latin typeface="Calibri" pitchFamily="34" charset="0"/>
                <a:cs typeface="Arial" charset="0"/>
              </a:rPr>
              <a:t>Content</a:t>
            </a:r>
            <a:r>
              <a:rPr lang="en-GB" sz="2200" b="1" i="1">
                <a:solidFill>
                  <a:srgbClr val="898989"/>
                </a:solidFill>
                <a:latin typeface="Calibri" pitchFamily="34" charset="0"/>
                <a:cs typeface="Arial" charset="0"/>
              </a:rPr>
              <a:t>plus</a:t>
            </a:r>
            <a:endParaRPr lang="en-GB" sz="220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8" name="Grafik 11" descr="logo-v1.png"/>
          <p:cNvPicPr>
            <a:picLocks noChangeAspect="1"/>
          </p:cNvPicPr>
          <p:nvPr userDrawn="1"/>
        </p:nvPicPr>
        <p:blipFill>
          <a:blip r:embed="rId4"/>
          <a:srcRect t="61450"/>
          <a:stretch>
            <a:fillRect/>
          </a:stretch>
        </p:blipFill>
        <p:spPr bwMode="auto">
          <a:xfrm>
            <a:off x="428625" y="184150"/>
            <a:ext cx="1357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9"/>
          <p:cNvCxnSpPr/>
          <p:nvPr userDrawn="1"/>
        </p:nvCxnSpPr>
        <p:spPr>
          <a:xfrm>
            <a:off x="0" y="571500"/>
            <a:ext cx="9144000" cy="1588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683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Main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24100"/>
            <a:ext cx="6400800" cy="12493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en-GB"/>
              <a:t>Subtititle(s), Name, Organisation, Date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611C3-5F6C-4B36-8BD7-AF9F8A7A0D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72438" y="6524625"/>
            <a:ext cx="614362" cy="190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F267F-6B8F-49BC-B4AE-1D1921299E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554" y="2479420"/>
            <a:ext cx="4046730" cy="218569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5510" y="2479420"/>
            <a:ext cx="4046730" cy="218569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3865" y="6244625"/>
            <a:ext cx="2896270" cy="476589"/>
          </a:xfrm>
          <a:prstGeom prst="rect">
            <a:avLst/>
          </a:prstGeom>
          <a:ln/>
        </p:spPr>
        <p:txBody>
          <a:bodyPr lIns="81190" tIns="40595" rIns="81190" bIns="40595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35D2B-B203-7E4E-8017-1C66120857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24625"/>
            <a:ext cx="4429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Verdana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4B5C166-1E3C-47F2-955D-F4B38DB6E8DA}" type="slidenum">
              <a:rPr lang="en-GB" sz="1100">
                <a:solidFill>
                  <a:srgbClr val="80808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100">
              <a:solidFill>
                <a:srgbClr val="808080"/>
              </a:solidFill>
            </a:endParaRPr>
          </a:p>
        </p:txBody>
      </p:sp>
      <p:pic>
        <p:nvPicPr>
          <p:cNvPr id="128005" name="Grafik 11" descr="logo-v1.png"/>
          <p:cNvPicPr>
            <a:picLocks noChangeAspect="1"/>
          </p:cNvPicPr>
          <p:nvPr userDrawn="1"/>
        </p:nvPicPr>
        <p:blipFill>
          <a:blip r:embed="rId5"/>
          <a:srcRect t="61450"/>
          <a:stretch>
            <a:fillRect/>
          </a:stretch>
        </p:blipFill>
        <p:spPr bwMode="auto">
          <a:xfrm>
            <a:off x="428625" y="184150"/>
            <a:ext cx="1357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 userDrawn="1"/>
        </p:nvCxnSpPr>
        <p:spPr>
          <a:xfrm>
            <a:off x="0" y="571500"/>
            <a:ext cx="9144000" cy="1588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7609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7609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7609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7609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37609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37609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37609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37609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7609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8FC4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76092"/>
        </a:buClr>
        <a:buFont typeface="Wingdings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8FC4"/>
        </a:buClr>
        <a:buFont typeface="Wingdings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76092"/>
        </a:buClr>
        <a:buFont typeface="Wingdings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7609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7609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7609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7609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scout.kmi.open.ac.uk/tool-librar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scout.kmi.open.ac.uk/tool-library" TargetMode="External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penscout.ne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7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85887" y="2086366"/>
            <a:ext cx="6400800" cy="12493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Sharing Practices and Experiences on the Authoring and Adaptation of Open Educational Resources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platzhalter 6"/>
          <p:cNvSpPr>
            <a:spLocks/>
          </p:cNvSpPr>
          <p:nvPr/>
        </p:nvSpPr>
        <p:spPr bwMode="auto">
          <a:xfrm>
            <a:off x="1371600" y="3534745"/>
            <a:ext cx="6429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376092"/>
              </a:buClr>
            </a:pPr>
            <a:r>
              <a:rPr lang="en-GB" sz="16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Alexander Mikroyannidis, Alexandra Okada, Teresa Connolly </a:t>
            </a:r>
            <a:endParaRPr lang="en-GB" sz="1600" dirty="0" smtClean="0">
              <a:solidFill>
                <a:srgbClr val="000000"/>
              </a:solidFill>
              <a:cs typeface="Arial" charset="0"/>
            </a:endParaRP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376092"/>
              </a:buClr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Knowledge Media Institute, The Open University, UK </a:t>
            </a:r>
            <a:endParaRPr lang="en-GB" sz="16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8" name="Grafik 7" descr="ou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337" y="4810765"/>
            <a:ext cx="1141566" cy="821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OpenScout</a:t>
            </a:r>
            <a:r>
              <a:rPr lang="en-GB" dirty="0" smtClean="0"/>
              <a:t> tool library has been implemented with the use of the </a:t>
            </a:r>
            <a:r>
              <a:rPr lang="en-GB" dirty="0" err="1" smtClean="0"/>
              <a:t>Elgg</a:t>
            </a:r>
            <a:r>
              <a:rPr lang="en-GB" dirty="0" smtClean="0"/>
              <a:t> open source framework and is available at: </a:t>
            </a:r>
            <a:r>
              <a:rPr lang="en-GB" u="sng" dirty="0" smtClean="0">
                <a:hlinkClick r:id="rId2"/>
              </a:rPr>
              <a:t>http://openscout.kmi.open.ac.uk/tool-library</a:t>
            </a:r>
            <a:r>
              <a:rPr lang="en-GB" dirty="0" smtClean="0"/>
              <a:t> </a:t>
            </a:r>
          </a:p>
          <a:p>
            <a:r>
              <a:rPr lang="en-GB" dirty="0" smtClean="0"/>
              <a:t>It allows users to:</a:t>
            </a:r>
          </a:p>
          <a:p>
            <a:pPr lvl="1"/>
            <a:r>
              <a:rPr lang="en-GB" dirty="0" smtClean="0"/>
              <a:t>build a profile</a:t>
            </a:r>
          </a:p>
          <a:p>
            <a:pPr lvl="1"/>
            <a:r>
              <a:rPr lang="en-GB" dirty="0" smtClean="0"/>
              <a:t>connect with other users</a:t>
            </a:r>
          </a:p>
          <a:p>
            <a:pPr lvl="1"/>
            <a:r>
              <a:rPr lang="en-GB" dirty="0" smtClean="0"/>
              <a:t>create a personalised environment</a:t>
            </a:r>
          </a:p>
          <a:p>
            <a:pPr lvl="1"/>
            <a:r>
              <a:rPr lang="en-GB" dirty="0" smtClean="0"/>
              <a:t>work with widgets</a:t>
            </a:r>
          </a:p>
          <a:p>
            <a:pPr lvl="1"/>
            <a:r>
              <a:rPr lang="en-GB" dirty="0" smtClean="0"/>
              <a:t>share stories and resources</a:t>
            </a:r>
          </a:p>
          <a:p>
            <a:pPr lvl="1"/>
            <a:r>
              <a:rPr lang="en-GB" dirty="0" smtClean="0"/>
              <a:t>create and join groups </a:t>
            </a:r>
          </a:p>
          <a:p>
            <a:pPr lvl="1"/>
            <a:r>
              <a:rPr lang="en-GB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F267F-6B8F-49BC-B4AE-1D1921299ED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F267F-6B8F-49BC-B4AE-1D1921299ED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6" name="Picture 5" descr="Screen shot 2010-11-01 at 16.01.06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637" y="873742"/>
            <a:ext cx="6354627" cy="56508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333226" y="2967335"/>
            <a:ext cx="2477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Demo</a:t>
            </a:r>
            <a:endParaRPr lang="en-GB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Educational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Educational Resources (OER) </a:t>
            </a:r>
            <a:r>
              <a:rPr lang="en-GB" dirty="0" smtClean="0"/>
              <a:t>have emerged as an answer to the need for open and reusable educational material, freely available online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OER are freely available on the web and can be accessed through common web sites, Virtual Learning Environments (</a:t>
            </a:r>
            <a:r>
              <a:rPr lang="en-US" dirty="0" err="1" smtClean="0"/>
              <a:t>VLEs</a:t>
            </a:r>
            <a:r>
              <a:rPr lang="en-US" dirty="0" smtClean="0"/>
              <a:t>), or Personal Learning Environments (</a:t>
            </a:r>
            <a:r>
              <a:rPr lang="en-US" dirty="0" err="1" smtClean="0"/>
              <a:t>PLEs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They can be used, edited and shared by any interested party, such as learners, teachers, institutions, and learning communities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F267F-6B8F-49BC-B4AE-1D1921299ED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Educational institutions, private organisations, as well as individual learners and educators have embraced the OER initiative</a:t>
            </a:r>
          </a:p>
          <a:p>
            <a:r>
              <a:rPr lang="en-GB" dirty="0" smtClean="0"/>
              <a:t>Bringing these stakeholders together and supporting them in collaboratively adapting OER is critical for the success of this movement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F267F-6B8F-49BC-B4AE-1D1921299ED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5" name="Picture 4" descr="4053538657_effbd911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899609"/>
            <a:ext cx="4114800" cy="27322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OpenScout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 based scouting of open user-generated and community-improved content for management education and training - </a:t>
            </a:r>
            <a:r>
              <a:rPr lang="en-US" u="sng" dirty="0" smtClean="0">
                <a:hlinkClick r:id="rId2"/>
              </a:rPr>
              <a:t>www.openscout.net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US" dirty="0" smtClean="0"/>
              <a:t>Providing a bundle of online education services that enable users to easily find, access, use and share OER for management education and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F267F-6B8F-49BC-B4AE-1D1921299ED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pSp>
        <p:nvGrpSpPr>
          <p:cNvPr id="5" name="Gruppieren 11"/>
          <p:cNvGrpSpPr>
            <a:grpSpLocks/>
          </p:cNvGrpSpPr>
          <p:nvPr/>
        </p:nvGrpSpPr>
        <p:grpSpPr bwMode="auto">
          <a:xfrm>
            <a:off x="214313" y="5250602"/>
            <a:ext cx="8786812" cy="677862"/>
            <a:chOff x="214282" y="5357826"/>
            <a:chExt cx="8786874" cy="677862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7167581" y="5357826"/>
              <a:ext cx="1833575" cy="677862"/>
            </a:xfrm>
            <a:prstGeom prst="chevron">
              <a:avLst>
                <a:gd name="adj" fmla="val 37245"/>
              </a:avLst>
            </a:prstGeom>
            <a:solidFill>
              <a:srgbClr val="2F0571"/>
            </a:solidFill>
            <a:ln w="6350" algn="ctr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wrap="none" tIns="91440" bIns="91440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Re-publish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14282" y="5357826"/>
              <a:ext cx="1943114" cy="677862"/>
            </a:xfrm>
            <a:prstGeom prst="homePlate">
              <a:avLst>
                <a:gd name="adj" fmla="val 41175"/>
              </a:avLst>
            </a:prstGeom>
            <a:solidFill>
              <a:srgbClr val="C00000"/>
            </a:solidFill>
            <a:ln w="6350" algn="ctr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Search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457831" y="5357826"/>
              <a:ext cx="1833576" cy="677862"/>
            </a:xfrm>
            <a:prstGeom prst="chevron">
              <a:avLst>
                <a:gd name="adj" fmla="val 37245"/>
              </a:avLst>
            </a:prstGeom>
            <a:solidFill>
              <a:srgbClr val="3B64AA"/>
            </a:solidFill>
            <a:ln w="6350" algn="ctr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Validate solution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748082" y="5357826"/>
              <a:ext cx="1833575" cy="677862"/>
            </a:xfrm>
            <a:prstGeom prst="chevron">
              <a:avLst>
                <a:gd name="adj" fmla="val 37245"/>
              </a:avLst>
            </a:prstGeom>
            <a:solidFill>
              <a:srgbClr val="5E7B44"/>
            </a:solidFill>
            <a:ln w="6350" algn="ctr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Re-use / adapt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2038332" y="5357826"/>
              <a:ext cx="1831988" cy="677862"/>
            </a:xfrm>
            <a:prstGeom prst="chevron">
              <a:avLst>
                <a:gd name="adj" fmla="val 37245"/>
              </a:avLst>
            </a:prstGeom>
            <a:solidFill>
              <a:srgbClr val="FFA900"/>
            </a:solidFill>
            <a:ln w="6350" algn="ctr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Validate</a:t>
              </a:r>
              <a:br>
                <a:rPr lang="en-GB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GB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re-usability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OpenScout</a:t>
            </a:r>
            <a:r>
              <a:rPr lang="en-US" dirty="0" smtClean="0"/>
              <a:t> tool library</a:t>
            </a:r>
            <a:endParaRPr lang="en-GB" dirty="0" smtClean="0"/>
          </a:p>
        </p:txBody>
      </p:sp>
      <p:sp>
        <p:nvSpPr>
          <p:cNvPr id="18944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229600" cy="568325"/>
          </a:xfrm>
        </p:spPr>
        <p:txBody>
          <a:bodyPr/>
          <a:lstStyle/>
          <a:p>
            <a:r>
              <a:rPr lang="en-GB" dirty="0" smtClean="0"/>
              <a:t>Supporting the collaborative adaptation of OER</a:t>
            </a:r>
          </a:p>
          <a:p>
            <a:r>
              <a:rPr lang="en-GB" dirty="0" smtClean="0"/>
              <a:t>Connecting people, stories, resources</a:t>
            </a:r>
          </a:p>
          <a:p>
            <a:endParaRPr lang="en-GB" dirty="0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8243888" y="6524625"/>
            <a:ext cx="442912" cy="196850"/>
          </a:xfrm>
          <a:prstGeom prst="rect">
            <a:avLst/>
          </a:prstGeom>
          <a:ln>
            <a:noFill/>
            <a:miter lim="800000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AB73DF65-171B-4D79-A337-65E5554D8C03}" type="slidenum">
              <a:rPr lang="en-GB" sz="1100">
                <a:solidFill>
                  <a:srgbClr val="000000"/>
                </a:solidFill>
                <a:ea typeface="ＭＳ Ｐゴシック" charset="-128"/>
                <a:cs typeface="Arial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sz="110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990600" y="2520950"/>
            <a:ext cx="7056438" cy="3727450"/>
            <a:chOff x="1942639" y="2408238"/>
            <a:chExt cx="8072459" cy="4108450"/>
          </a:xfrm>
        </p:grpSpPr>
        <p:pic>
          <p:nvPicPr>
            <p:cNvPr id="25606" name="Picture 47" descr="who-what-why_sm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21278" y="3703065"/>
              <a:ext cx="1093278" cy="825889"/>
            </a:xfrm>
            <a:prstGeom prst="rect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pic>
        <p:pic>
          <p:nvPicPr>
            <p:cNvPr id="25607" name="Picture 50" descr="directed2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2764" y="5151871"/>
              <a:ext cx="949808" cy="722654"/>
            </a:xfrm>
            <a:prstGeom prst="rect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pic>
        <p:sp>
          <p:nvSpPr>
            <p:cNvPr id="25608" name="Rectangle 6"/>
            <p:cNvSpPr txBox="1">
              <a:spLocks noChangeArrowheads="1"/>
            </p:cNvSpPr>
            <p:nvPr/>
          </p:nvSpPr>
          <p:spPr bwMode="auto">
            <a:xfrm>
              <a:off x="1942639" y="4927901"/>
              <a:ext cx="1294863" cy="451440"/>
            </a:xfrm>
            <a:prstGeom prst="rect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lIns="79438" tIns="39718" rIns="79438" bIns="39718">
              <a:spAutoFit/>
            </a:bodyPr>
            <a:lstStyle/>
            <a:p>
              <a:pPr marL="263525" indent="-263525" defTabSz="706438" fontAlgn="base">
                <a:spcBef>
                  <a:spcPct val="20000"/>
                </a:spcBef>
                <a:spcAft>
                  <a:spcPct val="0"/>
                </a:spcAft>
                <a:buClr>
                  <a:srgbClr val="9FAA00"/>
                </a:buClr>
                <a:defRPr/>
              </a:pPr>
              <a:r>
                <a:rPr lang="en-GB" sz="2100" dirty="0">
                  <a:solidFill>
                    <a:srgbClr val="000000"/>
                  </a:solidFill>
                  <a:cs typeface="Arial" charset="0"/>
                </a:rPr>
                <a:t>Stories</a:t>
              </a:r>
            </a:p>
          </p:txBody>
        </p:sp>
        <p:sp>
          <p:nvSpPr>
            <p:cNvPr id="25609" name="Rectangle 6"/>
            <p:cNvSpPr txBox="1">
              <a:spLocks noChangeArrowheads="1"/>
            </p:cNvSpPr>
            <p:nvPr/>
          </p:nvSpPr>
          <p:spPr bwMode="auto">
            <a:xfrm>
              <a:off x="6907791" y="6065248"/>
              <a:ext cx="1218588" cy="451440"/>
            </a:xfrm>
            <a:prstGeom prst="rect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lIns="79438" tIns="39718" rIns="79438" bIns="39718">
              <a:spAutoFit/>
            </a:bodyPr>
            <a:lstStyle/>
            <a:p>
              <a:pPr marL="263525" indent="-263525" defTabSz="706438" fontAlgn="base">
                <a:spcBef>
                  <a:spcPct val="20000"/>
                </a:spcBef>
                <a:spcAft>
                  <a:spcPct val="0"/>
                </a:spcAft>
                <a:buClr>
                  <a:srgbClr val="9FAA00"/>
                </a:buClr>
                <a:defRPr/>
              </a:pPr>
              <a:r>
                <a:rPr lang="en-GB" sz="2100" dirty="0">
                  <a:solidFill>
                    <a:srgbClr val="000000"/>
                  </a:solidFill>
                  <a:cs typeface="Arial" charset="0"/>
                </a:rPr>
                <a:t>People</a:t>
              </a:r>
            </a:p>
          </p:txBody>
        </p:sp>
        <p:sp>
          <p:nvSpPr>
            <p:cNvPr id="25610" name="Rectangle 6"/>
            <p:cNvSpPr txBox="1">
              <a:spLocks noChangeArrowheads="1"/>
            </p:cNvSpPr>
            <p:nvPr/>
          </p:nvSpPr>
          <p:spPr bwMode="auto">
            <a:xfrm>
              <a:off x="8131826" y="4644439"/>
              <a:ext cx="1883272" cy="451440"/>
            </a:xfrm>
            <a:prstGeom prst="rect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lIns="79438" tIns="39718" rIns="79438" bIns="39718">
              <a:spAutoFit/>
            </a:bodyPr>
            <a:lstStyle/>
            <a:p>
              <a:pPr marL="263525" indent="-263525" defTabSz="706438" fontAlgn="base">
                <a:spcBef>
                  <a:spcPct val="20000"/>
                </a:spcBef>
                <a:spcAft>
                  <a:spcPct val="0"/>
                </a:spcAft>
                <a:buClr>
                  <a:srgbClr val="9FAA00"/>
                </a:buClr>
                <a:defRPr/>
              </a:pPr>
              <a:r>
                <a:rPr lang="en-GB" sz="2100" dirty="0">
                  <a:solidFill>
                    <a:srgbClr val="000000"/>
                  </a:solidFill>
                  <a:cs typeface="Arial" charset="0"/>
                </a:rPr>
                <a:t>Resources</a:t>
              </a:r>
            </a:p>
          </p:txBody>
        </p:sp>
        <p:sp>
          <p:nvSpPr>
            <p:cNvPr id="25611" name="Oval 10"/>
            <p:cNvSpPr>
              <a:spLocks noChangeArrowheads="1"/>
            </p:cNvSpPr>
            <p:nvPr/>
          </p:nvSpPr>
          <p:spPr bwMode="auto">
            <a:xfrm>
              <a:off x="5687388" y="3855295"/>
              <a:ext cx="381376" cy="381449"/>
            </a:xfrm>
            <a:prstGeom prst="ellipse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solidFill>
                <a:srgbClr val="292989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pPr defTabSz="134937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1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5612" name="Oval 11"/>
            <p:cNvSpPr>
              <a:spLocks noChangeArrowheads="1"/>
            </p:cNvSpPr>
            <p:nvPr/>
          </p:nvSpPr>
          <p:spPr bwMode="auto">
            <a:xfrm>
              <a:off x="3706050" y="2560468"/>
              <a:ext cx="381376" cy="381449"/>
            </a:xfrm>
            <a:prstGeom prst="ellipse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solidFill>
                <a:srgbClr val="292989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pPr defTabSz="134937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1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5613" name="Oval 15"/>
            <p:cNvSpPr>
              <a:spLocks noChangeArrowheads="1"/>
            </p:cNvSpPr>
            <p:nvPr/>
          </p:nvSpPr>
          <p:spPr bwMode="auto">
            <a:xfrm>
              <a:off x="2640012" y="3475595"/>
              <a:ext cx="381376" cy="379700"/>
            </a:xfrm>
            <a:prstGeom prst="ellipse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solidFill>
                <a:srgbClr val="292989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pPr defTabSz="134937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100">
                <a:solidFill>
                  <a:srgbClr val="000000"/>
                </a:solidFill>
                <a:cs typeface="Arial" charset="0"/>
              </a:endParaRPr>
            </a:p>
          </p:txBody>
        </p:sp>
        <p:cxnSp>
          <p:nvCxnSpPr>
            <p:cNvPr id="14" name="Straight Arrow Connector 13"/>
            <p:cNvCxnSpPr>
              <a:cxnSpLocks noChangeShapeType="1"/>
              <a:stCxn id="25612" idx="6"/>
            </p:cNvCxnSpPr>
            <p:nvPr/>
          </p:nvCxnSpPr>
          <p:spPr bwMode="auto">
            <a:xfrm flipV="1">
              <a:off x="4087425" y="2674202"/>
              <a:ext cx="2438990" cy="76990"/>
            </a:xfrm>
            <a:prstGeom prst="straightConnector1">
              <a:avLst/>
            </a:prstGeom>
            <a:noFill/>
            <a:ln w="9525">
              <a:solidFill>
                <a:srgbClr val="292989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5" name="Straight Arrow Connector 14"/>
            <p:cNvCxnSpPr>
              <a:cxnSpLocks noChangeShapeType="1"/>
              <a:stCxn id="25611" idx="7"/>
            </p:cNvCxnSpPr>
            <p:nvPr/>
          </p:nvCxnSpPr>
          <p:spPr bwMode="auto">
            <a:xfrm rot="5400000" flipH="1" flipV="1">
              <a:off x="5803288" y="3037359"/>
              <a:ext cx="1084855" cy="666499"/>
            </a:xfrm>
            <a:prstGeom prst="straightConnector1">
              <a:avLst/>
            </a:prstGeom>
            <a:noFill/>
            <a:ln w="9525">
              <a:solidFill>
                <a:srgbClr val="292989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6" name="Straight Arrow Connector 15"/>
            <p:cNvCxnSpPr>
              <a:cxnSpLocks noChangeShapeType="1"/>
            </p:cNvCxnSpPr>
            <p:nvPr/>
          </p:nvCxnSpPr>
          <p:spPr bwMode="auto">
            <a:xfrm rot="10800000">
              <a:off x="6907791" y="2674202"/>
              <a:ext cx="1294863" cy="1067357"/>
            </a:xfrm>
            <a:prstGeom prst="straightConnector1">
              <a:avLst/>
            </a:prstGeom>
            <a:noFill/>
            <a:ln w="9525">
              <a:solidFill>
                <a:srgbClr val="292989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7" name="Straight Arrow Connector 16"/>
            <p:cNvCxnSpPr>
              <a:cxnSpLocks noChangeShapeType="1"/>
              <a:endCxn id="25611" idx="2"/>
            </p:cNvCxnSpPr>
            <p:nvPr/>
          </p:nvCxnSpPr>
          <p:spPr bwMode="auto">
            <a:xfrm>
              <a:off x="3021388" y="3703065"/>
              <a:ext cx="2666000" cy="342954"/>
            </a:xfrm>
            <a:prstGeom prst="straightConnector1">
              <a:avLst/>
            </a:prstGeom>
            <a:noFill/>
            <a:ln w="9525">
              <a:solidFill>
                <a:srgbClr val="292989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8" name="Straight Arrow Connector 17"/>
            <p:cNvCxnSpPr>
              <a:cxnSpLocks noChangeShapeType="1"/>
              <a:stCxn id="25613" idx="7"/>
            </p:cNvCxnSpPr>
            <p:nvPr/>
          </p:nvCxnSpPr>
          <p:spPr bwMode="auto">
            <a:xfrm rot="5400000" flipH="1" flipV="1">
              <a:off x="3039469" y="2788732"/>
              <a:ext cx="666660" cy="819051"/>
            </a:xfrm>
            <a:prstGeom prst="straightConnector1">
              <a:avLst/>
            </a:prstGeom>
            <a:noFill/>
            <a:ln w="9525">
              <a:solidFill>
                <a:srgbClr val="292989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9" name="Straight Arrow Connector 18"/>
            <p:cNvCxnSpPr>
              <a:cxnSpLocks noChangeShapeType="1"/>
            </p:cNvCxnSpPr>
            <p:nvPr/>
          </p:nvCxnSpPr>
          <p:spPr bwMode="auto">
            <a:xfrm rot="16200000" flipH="1">
              <a:off x="2620266" y="4027591"/>
              <a:ext cx="1258081" cy="913487"/>
            </a:xfrm>
            <a:prstGeom prst="straightConnector1">
              <a:avLst/>
            </a:prstGeom>
            <a:noFill/>
            <a:ln w="9525">
              <a:solidFill>
                <a:srgbClr val="292989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0" name="Straight Arrow Connector 19"/>
            <p:cNvCxnSpPr>
              <a:cxnSpLocks noChangeShapeType="1"/>
            </p:cNvCxnSpPr>
            <p:nvPr/>
          </p:nvCxnSpPr>
          <p:spPr bwMode="auto">
            <a:xfrm>
              <a:off x="4087425" y="5304101"/>
              <a:ext cx="1905063" cy="570424"/>
            </a:xfrm>
            <a:prstGeom prst="straightConnector1">
              <a:avLst/>
            </a:prstGeom>
            <a:noFill/>
            <a:ln w="9525">
              <a:solidFill>
                <a:srgbClr val="292989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1" name="Straight Arrow Connector 20"/>
            <p:cNvCxnSpPr>
              <a:cxnSpLocks noChangeShapeType="1"/>
            </p:cNvCxnSpPr>
            <p:nvPr/>
          </p:nvCxnSpPr>
          <p:spPr bwMode="auto">
            <a:xfrm rot="16200000" flipV="1">
              <a:off x="5325293" y="4827664"/>
              <a:ext cx="1448806" cy="266964"/>
            </a:xfrm>
            <a:prstGeom prst="straightConnector1">
              <a:avLst/>
            </a:prstGeom>
            <a:noFill/>
            <a:ln w="9525">
              <a:solidFill>
                <a:srgbClr val="292989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2" name="Straight Arrow Connector 21"/>
            <p:cNvCxnSpPr>
              <a:cxnSpLocks noChangeShapeType="1"/>
            </p:cNvCxnSpPr>
            <p:nvPr/>
          </p:nvCxnSpPr>
          <p:spPr bwMode="auto">
            <a:xfrm flipV="1">
              <a:off x="6373865" y="4541203"/>
              <a:ext cx="1752514" cy="1333322"/>
            </a:xfrm>
            <a:prstGeom prst="straightConnector1">
              <a:avLst/>
            </a:prstGeom>
            <a:noFill/>
            <a:ln w="9525">
              <a:solidFill>
                <a:srgbClr val="292989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pic>
          <p:nvPicPr>
            <p:cNvPr id="25623" name="Picture 49" descr="evaluation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687388" y="5913019"/>
              <a:ext cx="1076934" cy="572173"/>
            </a:xfrm>
            <a:prstGeom prst="rect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pic>
        <p:sp>
          <p:nvSpPr>
            <p:cNvPr id="25624" name="Oval 51"/>
            <p:cNvSpPr>
              <a:spLocks noChangeArrowheads="1"/>
            </p:cNvSpPr>
            <p:nvPr/>
          </p:nvSpPr>
          <p:spPr bwMode="auto">
            <a:xfrm>
              <a:off x="6526415" y="2408238"/>
              <a:ext cx="381376" cy="381449"/>
            </a:xfrm>
            <a:prstGeom prst="ellipse">
              <a:avLst/>
            </a:prstGeom>
            <a:gradFill rotWithShape="1">
              <a:gsLst>
                <a:gs pos="0">
                  <a:srgbClr val="E9E9F7"/>
                </a:gs>
                <a:gs pos="64999">
                  <a:srgbClr val="C5C5E9"/>
                </a:gs>
                <a:gs pos="100000">
                  <a:srgbClr val="ACACE1"/>
                </a:gs>
              </a:gsLst>
              <a:lin ang="5400000" scaled="1"/>
            </a:gradFill>
            <a:ln w="9525">
              <a:solidFill>
                <a:srgbClr val="292989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pPr defTabSz="134937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10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975600" y="1661200"/>
            <a:ext cx="1985117" cy="40891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100" dirty="0" smtClean="0"/>
              <a:t>Developers</a:t>
            </a:r>
          </a:p>
        </p:txBody>
      </p:sp>
      <p:sp>
        <p:nvSpPr>
          <p:cNvPr id="35843" name="Rectangle 6"/>
          <p:cNvSpPr txBox="1">
            <a:spLocks noChangeArrowheads="1"/>
          </p:cNvSpPr>
          <p:nvPr/>
        </p:nvSpPr>
        <p:spPr bwMode="auto">
          <a:xfrm>
            <a:off x="1308665" y="5738852"/>
            <a:ext cx="2131611" cy="7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Communities of Practice</a:t>
            </a:r>
          </a:p>
        </p:txBody>
      </p:sp>
      <p:sp>
        <p:nvSpPr>
          <p:cNvPr id="35844" name="Rectangle 6"/>
          <p:cNvSpPr txBox="1">
            <a:spLocks noChangeArrowheads="1"/>
          </p:cNvSpPr>
          <p:nvPr/>
        </p:nvSpPr>
        <p:spPr bwMode="auto">
          <a:xfrm>
            <a:off x="1641730" y="2905230"/>
            <a:ext cx="1645892" cy="4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 err="1"/>
              <a:t>Enrichers</a:t>
            </a:r>
            <a:endParaRPr lang="en-GB" sz="2100" dirty="0"/>
          </a:p>
        </p:txBody>
      </p:sp>
      <p:sp>
        <p:nvSpPr>
          <p:cNvPr id="35845" name="Rectangle 6"/>
          <p:cNvSpPr txBox="1">
            <a:spLocks noChangeArrowheads="1"/>
          </p:cNvSpPr>
          <p:nvPr/>
        </p:nvSpPr>
        <p:spPr bwMode="auto">
          <a:xfrm>
            <a:off x="1242052" y="5324176"/>
            <a:ext cx="1998385" cy="4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Collaboration</a:t>
            </a:r>
          </a:p>
        </p:txBody>
      </p:sp>
      <p:sp>
        <p:nvSpPr>
          <p:cNvPr id="35846" name="Rectangle 6"/>
          <p:cNvSpPr txBox="1">
            <a:spLocks noChangeArrowheads="1"/>
          </p:cNvSpPr>
          <p:nvPr/>
        </p:nvSpPr>
        <p:spPr bwMode="auto">
          <a:xfrm>
            <a:off x="975601" y="3872808"/>
            <a:ext cx="2198224" cy="7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(Social) Learners</a:t>
            </a:r>
          </a:p>
        </p:txBody>
      </p:sp>
      <p:sp>
        <p:nvSpPr>
          <p:cNvPr id="35847" name="Rectangle 6"/>
          <p:cNvSpPr txBox="1">
            <a:spLocks noChangeArrowheads="1"/>
          </p:cNvSpPr>
          <p:nvPr/>
        </p:nvSpPr>
        <p:spPr bwMode="auto">
          <a:xfrm>
            <a:off x="975601" y="4978612"/>
            <a:ext cx="1598708" cy="4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Partners</a:t>
            </a:r>
          </a:p>
        </p:txBody>
      </p:sp>
      <p:sp>
        <p:nvSpPr>
          <p:cNvPr id="35848" name="Rectangle 6"/>
          <p:cNvSpPr txBox="1">
            <a:spLocks noChangeArrowheads="1"/>
          </p:cNvSpPr>
          <p:nvPr/>
        </p:nvSpPr>
        <p:spPr bwMode="auto">
          <a:xfrm>
            <a:off x="975601" y="2421440"/>
            <a:ext cx="1645892" cy="4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Educators</a:t>
            </a:r>
          </a:p>
        </p:txBody>
      </p:sp>
      <p:pic>
        <p:nvPicPr>
          <p:cNvPr id="35849" name="Picture 13" descr="evaluat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9953" y="5462401"/>
            <a:ext cx="940906" cy="51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14" descr="stakeholder_s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6727" y="3734583"/>
            <a:ext cx="1154622" cy="69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Picture 17" descr="educato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73017" y="1730313"/>
            <a:ext cx="220655" cy="30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2" name="Picture 19" descr="directed2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39953" y="2559666"/>
            <a:ext cx="831272" cy="65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Picture 21" descr="printed only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04628" y="1522975"/>
            <a:ext cx="507923" cy="6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22" descr="mind-mapping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72855" y="1294039"/>
            <a:ext cx="542617" cy="50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5" name="Rectangle 6"/>
          <p:cNvSpPr txBox="1">
            <a:spLocks noChangeArrowheads="1"/>
          </p:cNvSpPr>
          <p:nvPr/>
        </p:nvSpPr>
        <p:spPr bwMode="auto">
          <a:xfrm>
            <a:off x="7303821" y="1661200"/>
            <a:ext cx="1645892" cy="4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OER</a:t>
            </a:r>
          </a:p>
        </p:txBody>
      </p:sp>
      <p:sp>
        <p:nvSpPr>
          <p:cNvPr id="35856" name="Rectangle 6"/>
          <p:cNvSpPr txBox="1">
            <a:spLocks noChangeArrowheads="1"/>
          </p:cNvSpPr>
          <p:nvPr/>
        </p:nvSpPr>
        <p:spPr bwMode="auto">
          <a:xfrm>
            <a:off x="7237208" y="2559666"/>
            <a:ext cx="1645892" cy="4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Strategy</a:t>
            </a:r>
          </a:p>
        </p:txBody>
      </p:sp>
      <p:sp>
        <p:nvSpPr>
          <p:cNvPr id="35857" name="Rectangle 6"/>
          <p:cNvSpPr txBox="1">
            <a:spLocks noChangeArrowheads="1"/>
          </p:cNvSpPr>
          <p:nvPr/>
        </p:nvSpPr>
        <p:spPr bwMode="auto">
          <a:xfrm>
            <a:off x="7303821" y="3949120"/>
            <a:ext cx="1645892" cy="71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Legal frame</a:t>
            </a:r>
          </a:p>
        </p:txBody>
      </p:sp>
      <p:sp>
        <p:nvSpPr>
          <p:cNvPr id="35858" name="Rectangle 6"/>
          <p:cNvSpPr txBox="1">
            <a:spLocks noChangeArrowheads="1"/>
          </p:cNvSpPr>
          <p:nvPr/>
        </p:nvSpPr>
        <p:spPr bwMode="auto">
          <a:xfrm>
            <a:off x="7303821" y="5255063"/>
            <a:ext cx="1645892" cy="4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Computers</a:t>
            </a:r>
          </a:p>
        </p:txBody>
      </p:sp>
      <p:sp>
        <p:nvSpPr>
          <p:cNvPr id="35859" name="Rectangle 6"/>
          <p:cNvSpPr txBox="1">
            <a:spLocks noChangeArrowheads="1"/>
          </p:cNvSpPr>
          <p:nvPr/>
        </p:nvSpPr>
        <p:spPr bwMode="auto">
          <a:xfrm>
            <a:off x="7303821" y="5600627"/>
            <a:ext cx="1645892" cy="4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533" tIns="35266" rIns="70533" bIns="35266">
            <a:prstTxWarp prst="textNoShape">
              <a:avLst/>
            </a:prstTxWarp>
            <a:spAutoFit/>
          </a:bodyPr>
          <a:lstStyle/>
          <a:p>
            <a:pPr marL="264994" indent="-264994" defTabSz="707590">
              <a:spcBef>
                <a:spcPct val="20000"/>
              </a:spcBef>
              <a:buClr>
                <a:srgbClr val="9FAA00"/>
              </a:buClr>
            </a:pPr>
            <a:r>
              <a:rPr lang="en-GB" sz="2100" dirty="0"/>
              <a:t>Friends</a:t>
            </a:r>
          </a:p>
        </p:txBody>
      </p:sp>
      <p:pic>
        <p:nvPicPr>
          <p:cNvPr id="35861" name="Picture 29" descr="printed only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04628" y="2628779"/>
            <a:ext cx="507923" cy="6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2" name="Picture 30" descr="printed only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1241" y="3816654"/>
            <a:ext cx="507923" cy="60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3" name="Picture 31" descr="printed only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1241" y="5324175"/>
            <a:ext cx="507923" cy="6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64" name="Right Arrow 33"/>
          <p:cNvSpPr>
            <a:spLocks noChangeArrowheads="1"/>
          </p:cNvSpPr>
          <p:nvPr/>
        </p:nvSpPr>
        <p:spPr bwMode="auto">
          <a:xfrm>
            <a:off x="376085" y="1730313"/>
            <a:ext cx="399677" cy="34556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rgbClr val="3C69CF"/>
            </a:solidFill>
            <a:round/>
            <a:headEnd/>
            <a:tailEnd/>
          </a:ln>
        </p:spPr>
        <p:txBody>
          <a:bodyPr lIns="81190" tIns="40595" rIns="81190" bIns="40595">
            <a:prstTxWarp prst="textNoShape">
              <a:avLst/>
            </a:prstTxWarp>
          </a:bodyPr>
          <a:lstStyle/>
          <a:p>
            <a:pPr defTabSz="1350341"/>
            <a:endParaRPr lang="en-US" dirty="0"/>
          </a:p>
        </p:txBody>
      </p:sp>
      <p:sp>
        <p:nvSpPr>
          <p:cNvPr id="35865" name="Right Arrow 34"/>
          <p:cNvSpPr>
            <a:spLocks noChangeArrowheads="1"/>
          </p:cNvSpPr>
          <p:nvPr/>
        </p:nvSpPr>
        <p:spPr bwMode="auto">
          <a:xfrm>
            <a:off x="376085" y="3872808"/>
            <a:ext cx="399677" cy="34556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rgbClr val="3C69CF"/>
            </a:solidFill>
            <a:round/>
            <a:headEnd/>
            <a:tailEnd/>
          </a:ln>
        </p:spPr>
        <p:txBody>
          <a:bodyPr lIns="81190" tIns="40595" rIns="81190" bIns="40595">
            <a:prstTxWarp prst="textNoShape">
              <a:avLst/>
            </a:prstTxWarp>
          </a:bodyPr>
          <a:lstStyle/>
          <a:p>
            <a:pPr defTabSz="1350341"/>
            <a:endParaRPr lang="en-US" dirty="0"/>
          </a:p>
        </p:txBody>
      </p:sp>
      <p:sp>
        <p:nvSpPr>
          <p:cNvPr id="35866" name="Right Arrow 35"/>
          <p:cNvSpPr>
            <a:spLocks noChangeArrowheads="1"/>
          </p:cNvSpPr>
          <p:nvPr/>
        </p:nvSpPr>
        <p:spPr bwMode="auto">
          <a:xfrm>
            <a:off x="376085" y="2490553"/>
            <a:ext cx="399677" cy="34556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rgbClr val="3C69CF"/>
            </a:solidFill>
            <a:round/>
            <a:headEnd/>
            <a:tailEnd/>
          </a:ln>
        </p:spPr>
        <p:txBody>
          <a:bodyPr lIns="81190" tIns="40595" rIns="81190" bIns="40595">
            <a:prstTxWarp prst="textNoShape">
              <a:avLst/>
            </a:prstTxWarp>
          </a:bodyPr>
          <a:lstStyle/>
          <a:p>
            <a:pPr defTabSz="1350341"/>
            <a:endParaRPr lang="en-US" dirty="0"/>
          </a:p>
        </p:txBody>
      </p:sp>
      <p:sp>
        <p:nvSpPr>
          <p:cNvPr id="35867" name="Right Arrow 36"/>
          <p:cNvSpPr>
            <a:spLocks noChangeArrowheads="1"/>
          </p:cNvSpPr>
          <p:nvPr/>
        </p:nvSpPr>
        <p:spPr bwMode="auto">
          <a:xfrm>
            <a:off x="376085" y="4978612"/>
            <a:ext cx="399677" cy="34556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rgbClr val="3C69CF"/>
            </a:solidFill>
            <a:round/>
            <a:headEnd/>
            <a:tailEnd/>
          </a:ln>
        </p:spPr>
        <p:txBody>
          <a:bodyPr lIns="81190" tIns="40595" rIns="81190" bIns="40595">
            <a:prstTxWarp prst="textNoShape">
              <a:avLst/>
            </a:prstTxWarp>
          </a:bodyPr>
          <a:lstStyle/>
          <a:p>
            <a:pPr defTabSz="1350341"/>
            <a:endParaRPr lang="en-US" dirty="0"/>
          </a:p>
        </p:txBody>
      </p:sp>
      <p:sp>
        <p:nvSpPr>
          <p:cNvPr id="35868" name="Title 28"/>
          <p:cNvSpPr>
            <a:spLocks noGrp="1"/>
          </p:cNvSpPr>
          <p:nvPr>
            <p:ph type="title"/>
          </p:nvPr>
        </p:nvSpPr>
        <p:spPr>
          <a:xfrm>
            <a:off x="376086" y="557370"/>
            <a:ext cx="8226685" cy="735762"/>
          </a:xfrm>
        </p:spPr>
        <p:txBody>
          <a:bodyPr/>
          <a:lstStyle/>
          <a:p>
            <a:r>
              <a:rPr lang="en-US" dirty="0" smtClean="0"/>
              <a:t>Stakeholder clusters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509" y="818263"/>
            <a:ext cx="4833640" cy="514026"/>
          </a:xfrm>
        </p:spPr>
        <p:txBody>
          <a:bodyPr/>
          <a:lstStyle/>
          <a:p>
            <a:r>
              <a:rPr lang="en-GB" sz="2800" dirty="0"/>
              <a:t>Scenario 1 –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Developers </a:t>
            </a:r>
            <a:r>
              <a:rPr lang="en-GB" sz="2800" dirty="0"/>
              <a:t>&amp; Educators</a:t>
            </a:r>
            <a:endParaRPr lang="en-US" sz="28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555" y="1979161"/>
            <a:ext cx="8226685" cy="3648577"/>
          </a:xfrm>
        </p:spPr>
        <p:txBody>
          <a:bodyPr/>
          <a:lstStyle/>
          <a:p>
            <a:pPr marL="473606" indent="-473606"/>
            <a:r>
              <a:rPr lang="en-US" sz="2100" b="1" dirty="0"/>
              <a:t>Objective:</a:t>
            </a:r>
            <a:r>
              <a:rPr lang="en-US" sz="2100" dirty="0" smtClean="0"/>
              <a:t> Integrate </a:t>
            </a:r>
            <a:r>
              <a:rPr lang="en-US" sz="2100" dirty="0"/>
              <a:t>more interactive learning objects to fulfill curriculum needs </a:t>
            </a:r>
          </a:p>
          <a:p>
            <a:pPr marL="473606" indent="-473606"/>
            <a:r>
              <a:rPr lang="en-US" sz="2100" b="1" dirty="0"/>
              <a:t>Interests in using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OpenScout</a:t>
            </a:r>
            <a:r>
              <a:rPr lang="en-US" sz="2100" b="1" dirty="0" smtClean="0"/>
              <a:t>:</a:t>
            </a:r>
            <a:endParaRPr lang="en-US" sz="2100" b="1" dirty="0"/>
          </a:p>
          <a:p>
            <a:pPr marL="827401" lvl="1" indent="-473606"/>
            <a:r>
              <a:rPr lang="en-US" sz="2100" dirty="0"/>
              <a:t>Select the most recent </a:t>
            </a:r>
            <a:r>
              <a:rPr lang="en-US" sz="2100" dirty="0" smtClean="0"/>
              <a:t>OER </a:t>
            </a:r>
            <a:r>
              <a:rPr lang="en-US" sz="2100" dirty="0"/>
              <a:t>published from different OER repositories (but published in one place via </a:t>
            </a:r>
            <a:r>
              <a:rPr lang="en-US" sz="2100" dirty="0" err="1"/>
              <a:t>OpenScout</a:t>
            </a:r>
            <a:r>
              <a:rPr lang="en-US" sz="2100" dirty="0" smtClean="0"/>
              <a:t>) </a:t>
            </a:r>
            <a:endParaRPr lang="en-US" sz="2100" dirty="0"/>
          </a:p>
          <a:p>
            <a:pPr marL="827401" lvl="1" indent="-473606"/>
            <a:r>
              <a:rPr lang="en-US" sz="2100" dirty="0"/>
              <a:t>Find particular types or styles of new media objects from a wide variety of interconnected OER repositories (but published in one place via </a:t>
            </a:r>
            <a:r>
              <a:rPr lang="en-US" sz="2100" dirty="0" err="1"/>
              <a:t>OpenScout</a:t>
            </a:r>
            <a:r>
              <a:rPr lang="en-US" sz="2100" dirty="0" smtClean="0"/>
              <a:t>) </a:t>
            </a:r>
            <a:endParaRPr lang="en-US" sz="2100" dirty="0"/>
          </a:p>
          <a:p>
            <a:pPr marL="827401" lvl="1" indent="-473606"/>
            <a:r>
              <a:rPr lang="en-US" sz="2100" dirty="0"/>
              <a:t>Access new authoring tools for adapting content into new structures and learning environments </a:t>
            </a:r>
          </a:p>
        </p:txBody>
      </p:sp>
      <p:pic>
        <p:nvPicPr>
          <p:cNvPr id="37892" name="Picture 22" descr="mind-mappi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6763" y="429960"/>
            <a:ext cx="794263" cy="7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19" descr="directed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4669" y="723688"/>
            <a:ext cx="1006581" cy="7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17" descr="educat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005" y="1050535"/>
            <a:ext cx="394719" cy="55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3881" y="841701"/>
            <a:ext cx="7662325" cy="514026"/>
          </a:xfrm>
        </p:spPr>
        <p:txBody>
          <a:bodyPr/>
          <a:lstStyle/>
          <a:p>
            <a:r>
              <a:rPr lang="en-GB" sz="2800" dirty="0"/>
              <a:t>Scenario 2</a:t>
            </a:r>
            <a:r>
              <a:rPr lang="en-GB" sz="2800" dirty="0" smtClean="0"/>
              <a:t> –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GB" sz="2800" dirty="0"/>
              <a:t>Collaboration </a:t>
            </a:r>
            <a:r>
              <a:rPr lang="en-GB" sz="2800" dirty="0" smtClean="0"/>
              <a:t>/ Communities </a:t>
            </a:r>
            <a:r>
              <a:rPr lang="en-GB" sz="2800" dirty="0"/>
              <a:t>of Practice</a:t>
            </a:r>
            <a:endParaRPr lang="en-US" sz="28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881" y="1781238"/>
            <a:ext cx="8537567" cy="4112208"/>
          </a:xfrm>
        </p:spPr>
        <p:txBody>
          <a:bodyPr/>
          <a:lstStyle/>
          <a:p>
            <a:pPr marL="473606" indent="-473606"/>
            <a:r>
              <a:rPr lang="en-US" sz="2100" b="1" dirty="0"/>
              <a:t>Objective:</a:t>
            </a:r>
            <a:r>
              <a:rPr lang="en-US" sz="2100" dirty="0" smtClean="0"/>
              <a:t> Promote </a:t>
            </a:r>
            <a:r>
              <a:rPr lang="en-US" sz="2100" dirty="0"/>
              <a:t>student engagement and associated social learning through communities of practice around </a:t>
            </a:r>
            <a:r>
              <a:rPr lang="en-US" sz="2100" dirty="0" smtClean="0"/>
              <a:t>OER </a:t>
            </a:r>
            <a:endParaRPr lang="en-US" sz="2100" dirty="0"/>
          </a:p>
          <a:p>
            <a:pPr marL="473606" indent="-473606"/>
            <a:r>
              <a:rPr lang="en-US" sz="2100" b="1" dirty="0"/>
              <a:t>Interests in using </a:t>
            </a:r>
            <a:r>
              <a:rPr lang="en-US" sz="2100" b="1" dirty="0" err="1"/>
              <a:t>OpenScout</a:t>
            </a:r>
            <a:r>
              <a:rPr lang="en-US" sz="2100" b="1" dirty="0"/>
              <a:t>:</a:t>
            </a:r>
          </a:p>
          <a:p>
            <a:pPr marL="827401" lvl="1" indent="-473606"/>
            <a:r>
              <a:rPr lang="en-US" sz="2100" dirty="0"/>
              <a:t>Locate an appropriate space for creating and supporting such a community </a:t>
            </a:r>
          </a:p>
          <a:p>
            <a:pPr marL="827401" lvl="1" indent="-473606"/>
            <a:r>
              <a:rPr lang="en-US" sz="2100" dirty="0"/>
              <a:t>Disseminate their degree </a:t>
            </a:r>
            <a:r>
              <a:rPr lang="en-US" sz="2100" dirty="0" err="1"/>
              <a:t>programme</a:t>
            </a:r>
            <a:r>
              <a:rPr lang="en-US" sz="2100" dirty="0"/>
              <a:t> materials</a:t>
            </a:r>
          </a:p>
          <a:p>
            <a:pPr marL="827401" lvl="1" indent="-473606"/>
            <a:r>
              <a:rPr lang="en-US" sz="2100" dirty="0"/>
              <a:t>Establish new international partnerships to add value to their existing degree </a:t>
            </a:r>
            <a:r>
              <a:rPr lang="en-US" sz="2100" dirty="0" err="1"/>
              <a:t>programme</a:t>
            </a:r>
            <a:r>
              <a:rPr lang="en-US" sz="2100" dirty="0"/>
              <a:t> provision </a:t>
            </a:r>
          </a:p>
          <a:p>
            <a:pPr marL="827401" lvl="1" indent="-473606"/>
            <a:r>
              <a:rPr lang="en-US" sz="2100" dirty="0"/>
              <a:t>Access ratings and social metadata for research purposes </a:t>
            </a:r>
          </a:p>
          <a:p>
            <a:pPr marL="827401" lvl="1" indent="-473606"/>
            <a:r>
              <a:rPr lang="en-US" sz="2100" dirty="0"/>
              <a:t>Use social metadata tools to expand and further engage learning communities around their existing </a:t>
            </a:r>
            <a:r>
              <a:rPr lang="en-US" sz="2100" dirty="0" smtClean="0"/>
              <a:t>OER</a:t>
            </a:r>
            <a:endParaRPr lang="en-US" sz="2100" dirty="0"/>
          </a:p>
        </p:txBody>
      </p:sp>
      <p:pic>
        <p:nvPicPr>
          <p:cNvPr id="38916" name="Picture 13" descr="evalua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0660" y="169475"/>
            <a:ext cx="1460788" cy="80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106" y="644333"/>
            <a:ext cx="6639761" cy="519785"/>
          </a:xfrm>
        </p:spPr>
        <p:txBody>
          <a:bodyPr/>
          <a:lstStyle/>
          <a:p>
            <a:r>
              <a:rPr lang="en-GB" sz="2800" dirty="0"/>
              <a:t>Scenario 3 – Social Learners</a:t>
            </a:r>
            <a:endParaRPr lang="en-US" sz="28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555" y="1781245"/>
            <a:ext cx="8226685" cy="2976168"/>
          </a:xfrm>
        </p:spPr>
        <p:txBody>
          <a:bodyPr/>
          <a:lstStyle/>
          <a:p>
            <a:pPr marL="473606" indent="-473606"/>
            <a:r>
              <a:rPr lang="en-US" sz="2100" b="1" dirty="0"/>
              <a:t>Objective:</a:t>
            </a:r>
            <a:r>
              <a:rPr lang="en-US" sz="2100" dirty="0"/>
              <a:t> to extend current social network by engaging new members with similar interests from other parts of the world </a:t>
            </a:r>
          </a:p>
          <a:p>
            <a:pPr marL="473606" indent="-473606"/>
            <a:r>
              <a:rPr lang="en-US" sz="2100" b="1" dirty="0"/>
              <a:t>Interests in using </a:t>
            </a:r>
            <a:r>
              <a:rPr lang="en-US" sz="2100" b="1" dirty="0" err="1"/>
              <a:t>OpenScout</a:t>
            </a:r>
            <a:r>
              <a:rPr lang="en-US" sz="2100" b="1" dirty="0"/>
              <a:t>:</a:t>
            </a:r>
          </a:p>
          <a:p>
            <a:pPr marL="827401" lvl="1" indent="-473606"/>
            <a:r>
              <a:rPr lang="en-US" sz="2100" dirty="0"/>
              <a:t>Access new social</a:t>
            </a:r>
            <a:r>
              <a:rPr lang="en-US" sz="2100" dirty="0" smtClean="0"/>
              <a:t> metadata </a:t>
            </a:r>
            <a:r>
              <a:rPr lang="en-US" sz="2100" dirty="0"/>
              <a:t>tools that help them to locate like-minded learning communities with similar interests </a:t>
            </a:r>
          </a:p>
          <a:p>
            <a:pPr marL="827401" lvl="1" indent="-473606"/>
            <a:r>
              <a:rPr lang="en-US" sz="2100" dirty="0"/>
              <a:t>Gain more information about </a:t>
            </a:r>
            <a:r>
              <a:rPr lang="en-US" sz="2100" dirty="0" smtClean="0"/>
              <a:t>OER, </a:t>
            </a:r>
            <a:r>
              <a:rPr lang="en-US" sz="2100" dirty="0"/>
              <a:t>tools and best practices from a variety of interconnected environments (presented in one place via </a:t>
            </a:r>
            <a:r>
              <a:rPr lang="en-US" sz="2100" dirty="0" err="1"/>
              <a:t>OpenScout</a:t>
            </a:r>
            <a:r>
              <a:rPr lang="en-US" sz="2100" dirty="0"/>
              <a:t>)</a:t>
            </a:r>
            <a:r>
              <a:rPr lang="en-US" dirty="0"/>
              <a:t> </a:t>
            </a:r>
          </a:p>
        </p:txBody>
      </p:sp>
      <p:pic>
        <p:nvPicPr>
          <p:cNvPr id="39940" name="Picture 14" descr="stakeholde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0856" y="293729"/>
            <a:ext cx="1888752" cy="113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557</Words>
  <Application>Microsoft Macintosh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Open Educational Resources </vt:lpstr>
      <vt:lpstr>Motivation</vt:lpstr>
      <vt:lpstr>The OpenScout project</vt:lpstr>
      <vt:lpstr>The OpenScout tool library</vt:lpstr>
      <vt:lpstr>Stakeholder clusters</vt:lpstr>
      <vt:lpstr>Scenario 1 –  Developers &amp; Educators</vt:lpstr>
      <vt:lpstr>Scenario 2 –  Collaboration / Communities of Practice</vt:lpstr>
      <vt:lpstr>Scenario 3 – Social Learners</vt:lpstr>
      <vt:lpstr>Implementation</vt:lpstr>
      <vt:lpstr>Slide 11</vt:lpstr>
    </vt:vector>
  </TitlesOfParts>
  <Company>The Open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OpenScout </dc:title>
  <dc:creator>Alexander Mikroyannidis</dc:creator>
  <cp:lastModifiedBy>Dawn Leeder</cp:lastModifiedBy>
  <cp:revision>46</cp:revision>
  <dcterms:created xsi:type="dcterms:W3CDTF">2011-05-18T10:30:08Z</dcterms:created>
  <dcterms:modified xsi:type="dcterms:W3CDTF">2011-05-18T10:30:21Z</dcterms:modified>
</cp:coreProperties>
</file>