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52" r:id="rId1"/>
  </p:sldMasterIdLst>
  <p:notesMasterIdLst>
    <p:notesMasterId r:id="rId18"/>
  </p:notesMasterIdLst>
  <p:sldIdLst>
    <p:sldId id="256" r:id="rId2"/>
    <p:sldId id="257" r:id="rId3"/>
    <p:sldId id="258" r:id="rId4"/>
    <p:sldId id="259" r:id="rId5"/>
    <p:sldId id="260" r:id="rId6"/>
    <p:sldId id="267" r:id="rId7"/>
    <p:sldId id="261" r:id="rId8"/>
    <p:sldId id="268" r:id="rId9"/>
    <p:sldId id="262" r:id="rId10"/>
    <p:sldId id="263" r:id="rId11"/>
    <p:sldId id="264" r:id="rId12"/>
    <p:sldId id="265" r:id="rId13"/>
    <p:sldId id="271" r:id="rId14"/>
    <p:sldId id="272" r:id="rId15"/>
    <p:sldId id="269" r:id="rId16"/>
    <p:sldId id="27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17" d="100"/>
          <a:sy n="117" d="100"/>
        </p:scale>
        <p:origin x="-4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598601-6086-9C4E-9D5A-62AFABA7C921}" type="datetimeFigureOut">
              <a:rPr lang="en-US" smtClean="0"/>
              <a:pPr/>
              <a:t>5/12/11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F81440-A58F-4747-935C-F1921CFCF6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3048000"/>
            <a:ext cx="7772400" cy="1470025"/>
          </a:xfrm>
        </p:spPr>
        <p:txBody>
          <a:bodyPr anchor="b" anchorCtr="1"/>
          <a:lstStyle>
            <a:lvl1pPr>
              <a:defRPr/>
            </a:lvl1pPr>
          </a:lstStyle>
          <a:p>
            <a:r>
              <a:rPr lang="en-US" smtClean="0"/>
              <a:t>Click to edit Master title style</a:t>
            </a:r>
            <a:endParaRPr lang="en-US"/>
          </a:p>
        </p:txBody>
      </p:sp>
      <p:sp>
        <p:nvSpPr>
          <p:cNvPr id="26627" name="Rectangle 3"/>
          <p:cNvSpPr>
            <a:spLocks noGrp="1" noChangeArrowheads="1"/>
          </p:cNvSpPr>
          <p:nvPr>
            <p:ph type="subTitle" idx="1"/>
          </p:nvPr>
        </p:nvSpPr>
        <p:spPr>
          <a:xfrm>
            <a:off x="1371600" y="4495800"/>
            <a:ext cx="6400800" cy="1752600"/>
          </a:xfrm>
        </p:spPr>
        <p:txBody>
          <a:bodyPr/>
          <a:lstStyle>
            <a:lvl1pPr marL="0" indent="0" algn="ctr">
              <a:buFontTx/>
              <a:buNone/>
              <a:defRPr/>
            </a:lvl1pPr>
          </a:lstStyle>
          <a:p>
            <a:r>
              <a:rPr lang="en-US" smtClean="0"/>
              <a:t>Click to edit Master subtitle style</a:t>
            </a:r>
            <a:endParaRPr lang="en-US"/>
          </a:p>
        </p:txBody>
      </p:sp>
      <p:sp>
        <p:nvSpPr>
          <p:cNvPr id="26628" name="Rectangle 4"/>
          <p:cNvSpPr>
            <a:spLocks noGrp="1" noChangeArrowheads="1"/>
          </p:cNvSpPr>
          <p:nvPr>
            <p:ph type="dt" sz="half" idx="2"/>
          </p:nvPr>
        </p:nvSpPr>
        <p:spPr/>
        <p:txBody>
          <a:bodyPr/>
          <a:lstStyle>
            <a:lvl1pPr>
              <a:defRPr/>
            </a:lvl1pPr>
          </a:lstStyle>
          <a:p>
            <a:endParaRPr lang="en-US"/>
          </a:p>
        </p:txBody>
      </p:sp>
      <p:sp>
        <p:nvSpPr>
          <p:cNvPr id="26629" name="Rectangle 5"/>
          <p:cNvSpPr>
            <a:spLocks noGrp="1" noChangeArrowheads="1"/>
          </p:cNvSpPr>
          <p:nvPr>
            <p:ph type="ftr" sz="quarter" idx="3"/>
          </p:nvPr>
        </p:nvSpPr>
        <p:spPr/>
        <p:txBody>
          <a:bodyPr/>
          <a:lstStyle>
            <a:lvl1pPr>
              <a:defRPr/>
            </a:lvl1pPr>
          </a:lstStyle>
          <a:p>
            <a:endParaRPr lang="en-US"/>
          </a:p>
        </p:txBody>
      </p:sp>
      <p:sp>
        <p:nvSpPr>
          <p:cNvPr id="26630" name="Rectangle 6"/>
          <p:cNvSpPr>
            <a:spLocks noGrp="1" noChangeArrowheads="1"/>
          </p:cNvSpPr>
          <p:nvPr>
            <p:ph type="sldNum" sz="quarter" idx="4"/>
          </p:nvPr>
        </p:nvSpPr>
        <p:spPr/>
        <p:txBody>
          <a:bodyPr/>
          <a:lstStyle>
            <a:lvl1pPr>
              <a:defRPr/>
            </a:lvl1pPr>
          </a:lstStyle>
          <a:p>
            <a:fld id="{93D76FEA-BF7C-4A16-AA8A-7B4F98E95A7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0DCA0B-FC1A-4395-AB76-2F2A9792AB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5DF4EC-BB6C-462F-8CC4-9870EB92273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49496D-D697-4728-AC17-03AAFD4AD07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78D5E9-E8FD-4F36-BDB5-AE7095ACA5A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1FBB91-CC15-4490-9114-3C3B9DDE9E6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A6034D7-9E6F-4D13-A980-E1222DF126A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382F2CF-9107-4C99-8B30-8E6828F75D6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BD25B7-0485-4D0B-B209-E080FDB5522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AF30C6-1C5D-4429-9FD0-B704B39A163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AB080F-84D6-4020-AA7E-90E142C6FBA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76400"/>
            <a:ext cx="8229600" cy="4449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9DFA22E-8F53-49A2-86BE-420D9E838210}" type="slidenum">
              <a:rPr lang="en-US"/>
              <a:pPr/>
              <a:t>‹#›</a:t>
            </a:fld>
            <a:endParaRPr lang="en-US"/>
          </a:p>
        </p:txBody>
      </p:sp>
      <p:pic>
        <p:nvPicPr>
          <p:cNvPr id="11271" name="Picture 7" descr="ppt-bgd"/>
          <p:cNvPicPr>
            <a:picLocks noChangeAspect="1" noChangeArrowheads="1"/>
          </p:cNvPicPr>
          <p:nvPr/>
        </p:nvPicPr>
        <p:blipFill>
          <a:blip r:embed="rId13" cstate="print"/>
          <a:srcRect/>
          <a:stretch>
            <a:fillRect/>
          </a:stretch>
        </p:blipFill>
        <p:spPr bwMode="auto">
          <a:xfrm>
            <a:off x="0" y="0"/>
            <a:ext cx="9144000" cy="527050"/>
          </a:xfrm>
          <a:prstGeom prst="rect">
            <a:avLst/>
          </a:prstGeom>
          <a:noFill/>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nchor="ctr" anchorCtr="0"/>
          <a:lstStyle/>
          <a:p>
            <a:r>
              <a:rPr lang="en-US" dirty="0" smtClean="0"/>
              <a:t>Cases of OER Use</a:t>
            </a:r>
            <a:endParaRPr lang="en-US" dirty="0"/>
          </a:p>
        </p:txBody>
      </p:sp>
      <p:sp>
        <p:nvSpPr>
          <p:cNvPr id="29699" name="Rectangle 3"/>
          <p:cNvSpPr>
            <a:spLocks noGrp="1" noChangeArrowheads="1"/>
          </p:cNvSpPr>
          <p:nvPr>
            <p:ph type="subTitle" idx="1"/>
          </p:nvPr>
        </p:nvSpPr>
        <p:spPr/>
        <p:txBody>
          <a:bodyPr/>
          <a:lstStyle/>
          <a:p>
            <a:r>
              <a:rPr lang="en-US" sz="1800" dirty="0" smtClean="0"/>
              <a:t>James </a:t>
            </a:r>
            <a:r>
              <a:rPr lang="en-US" sz="1800" dirty="0" err="1" smtClean="0"/>
              <a:t>Greeno</a:t>
            </a:r>
            <a:r>
              <a:rPr lang="en-US" sz="1800" dirty="0" smtClean="0"/>
              <a:t>, Renee Fisher, and Candace </a:t>
            </a:r>
            <a:r>
              <a:rPr lang="en-US" sz="1800" dirty="0" err="1" smtClean="0"/>
              <a:t>Thille</a:t>
            </a:r>
            <a:endParaRPr lang="en-US" sz="1800" dirty="0" smtClean="0"/>
          </a:p>
          <a:p>
            <a:r>
              <a:rPr lang="en-US" sz="1800" dirty="0" smtClean="0"/>
              <a:t>Carnegie-Mellon University in collaboration with </a:t>
            </a:r>
            <a:r>
              <a:rPr lang="en-US" sz="1800" dirty="0" err="1" smtClean="0"/>
              <a:t>OLnet</a:t>
            </a:r>
            <a:endParaRPr lang="en-US" sz="1800" dirty="0" smtClean="0"/>
          </a:p>
          <a:p>
            <a:endParaRPr lang="en-US" sz="1800" dirty="0" smtClean="0"/>
          </a:p>
          <a:p>
            <a:r>
              <a:rPr lang="en-US" sz="1800" dirty="0" smtClean="0"/>
              <a:t>OER11, Manchester, 2011</a:t>
            </a:r>
          </a:p>
          <a:p>
            <a:endParaRPr lang="en-US" sz="1800" dirty="0" smtClean="0"/>
          </a:p>
          <a:p>
            <a:r>
              <a:rPr lang="en-US" sz="1800" dirty="0" smtClean="0"/>
              <a:t>Supported by the William and Flora Hewlett Foundation</a:t>
            </a:r>
          </a:p>
          <a:p>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1. Examples of Conceptual Focus</a:t>
            </a:r>
            <a:endParaRPr lang="en-US" sz="4000" dirty="0"/>
          </a:p>
        </p:txBody>
      </p:sp>
      <p:sp>
        <p:nvSpPr>
          <p:cNvPr id="3" name="Content Placeholder 2"/>
          <p:cNvSpPr>
            <a:spLocks noGrp="1"/>
          </p:cNvSpPr>
          <p:nvPr>
            <p:ph idx="1"/>
          </p:nvPr>
        </p:nvSpPr>
        <p:spPr>
          <a:xfrm>
            <a:off x="457200" y="1600200"/>
            <a:ext cx="8229600" cy="4878587"/>
          </a:xfrm>
        </p:spPr>
        <p:txBody>
          <a:bodyPr>
            <a:normAutofit fontScale="92500" lnSpcReduction="10000"/>
          </a:bodyPr>
          <a:lstStyle/>
          <a:p>
            <a:pPr marL="457200" indent="-457200"/>
            <a:r>
              <a:rPr lang="en-US" sz="2400" dirty="0" smtClean="0"/>
              <a:t>When web functions were what students need to learn, each instructor established a conceptual focus that is framed by her or his view of learning and teaching</a:t>
            </a:r>
          </a:p>
          <a:p>
            <a:pPr marL="457200" indent="-457200"/>
            <a:endParaRPr lang="en-US" sz="2400" dirty="0"/>
          </a:p>
          <a:p>
            <a:pPr marL="857250" lvl="1" indent="-457200"/>
            <a:r>
              <a:rPr lang="en-US" sz="2162" dirty="0" smtClean="0"/>
              <a:t>One instructor functioned as a mentor </a:t>
            </a:r>
            <a:endParaRPr lang="en-US" sz="2162" dirty="0"/>
          </a:p>
          <a:p>
            <a:pPr marL="1257300" lvl="2" indent="-457200"/>
            <a:r>
              <a:rPr lang="en-US" sz="1946" dirty="0" smtClean="0"/>
              <a:t>preparing students to join the community of practice (Lave &amp; Wenger) of professional web designers, treating web resources as supports for creative exploration and fostering connections of students with professional web designers, including attendance at a conference and inviting a well-known professional to visit her class.</a:t>
            </a:r>
          </a:p>
          <a:p>
            <a:pPr marL="1257300" lvl="2" indent="-457200"/>
            <a:endParaRPr lang="en-US" sz="1600" dirty="0"/>
          </a:p>
          <a:p>
            <a:pPr marL="857250" lvl="1" indent="-457200"/>
            <a:r>
              <a:rPr lang="en-US" sz="2162" dirty="0" smtClean="0"/>
              <a:t>Another instructor functioned as a coach</a:t>
            </a:r>
          </a:p>
          <a:p>
            <a:pPr marL="1257300" lvl="2" indent="-457200"/>
            <a:r>
              <a:rPr lang="en-US" sz="1946" dirty="0" smtClean="0"/>
              <a:t>interacting with students as cognitive apprentices (Collins) with a curriculum of skills to be learned by solving assigned problems, with attention to ways to use the web resources to accomplish design goals.</a:t>
            </a:r>
          </a:p>
        </p:txBody>
      </p:sp>
      <p:sp>
        <p:nvSpPr>
          <p:cNvPr id="4" name="Slide Number Placeholder 3"/>
          <p:cNvSpPr>
            <a:spLocks noGrp="1"/>
          </p:cNvSpPr>
          <p:nvPr>
            <p:ph type="sldNum" sz="quarter" idx="12"/>
          </p:nvPr>
        </p:nvSpPr>
        <p:spPr/>
        <p:txBody>
          <a:bodyPr/>
          <a:lstStyle/>
          <a:p>
            <a:fld id="{D0087122-4E37-F44B-8E19-33B054E3975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1. Examples of Conceptual Focus (Cont’d)</a:t>
            </a:r>
            <a:endParaRPr lang="en-US" sz="3600" dirty="0"/>
          </a:p>
        </p:txBody>
      </p:sp>
      <p:sp>
        <p:nvSpPr>
          <p:cNvPr id="3" name="Content Placeholder 2"/>
          <p:cNvSpPr>
            <a:spLocks noGrp="1"/>
          </p:cNvSpPr>
          <p:nvPr>
            <p:ph idx="1"/>
          </p:nvPr>
        </p:nvSpPr>
        <p:spPr/>
        <p:txBody>
          <a:bodyPr>
            <a:normAutofit fontScale="92500" lnSpcReduction="10000"/>
          </a:bodyPr>
          <a:lstStyle/>
          <a:p>
            <a:r>
              <a:rPr lang="en-US" sz="2400" dirty="0" smtClean="0"/>
              <a:t>When </a:t>
            </a:r>
            <a:r>
              <a:rPr lang="en-US" sz="2400" dirty="0"/>
              <a:t>w</a:t>
            </a:r>
            <a:r>
              <a:rPr lang="en-US" sz="2400" dirty="0" smtClean="0"/>
              <a:t>eb functions are mainly vehicles for learning content of a non-web discipline, focus can be on knowledge for problem solving or on conceptual understanding. </a:t>
            </a:r>
          </a:p>
          <a:p>
            <a:endParaRPr lang="en-US" sz="2400" dirty="0" smtClean="0"/>
          </a:p>
          <a:p>
            <a:pPr lvl="1"/>
            <a:r>
              <a:rPr lang="en-US" sz="2000" dirty="0" smtClean="0"/>
              <a:t>The OLI statistics course emphasizes conceptual understanding with extensive (“wordy”) text that explains meanings of concepts and formulas, and many calculations are performed by the software, rather than by the student. (The OLI course “leaves it to the technology.”) </a:t>
            </a:r>
          </a:p>
          <a:p>
            <a:pPr lvl="1"/>
            <a:endParaRPr lang="en-US" sz="2000" dirty="0" smtClean="0"/>
          </a:p>
          <a:p>
            <a:pPr lvl="1"/>
            <a:r>
              <a:rPr lang="en-US" sz="2000" dirty="0" smtClean="0"/>
              <a:t>This was not aligned with the previous emphasis of three of the statistics instructors, who had previously emphasized computation. Instructors differed in what they did to improve the alignments of instruction with the OLI resource. </a:t>
            </a:r>
            <a:endParaRPr lang="en-US" sz="2000" dirty="0"/>
          </a:p>
        </p:txBody>
      </p:sp>
      <p:sp>
        <p:nvSpPr>
          <p:cNvPr id="4" name="Slide Number Placeholder 3"/>
          <p:cNvSpPr>
            <a:spLocks noGrp="1"/>
          </p:cNvSpPr>
          <p:nvPr>
            <p:ph type="sldNum" sz="quarter" idx="12"/>
          </p:nvPr>
        </p:nvSpPr>
        <p:spPr/>
        <p:txBody>
          <a:bodyPr/>
          <a:lstStyle/>
          <a:p>
            <a:fld id="{D0087122-4E37-F44B-8E19-33B054E39755}"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1. Examples of Conceptual Focus (cont’d)</a:t>
            </a:r>
            <a:endParaRPr lang="en-US" sz="3600" dirty="0"/>
          </a:p>
        </p:txBody>
      </p:sp>
      <p:sp>
        <p:nvSpPr>
          <p:cNvPr id="3" name="Content Placeholder 2"/>
          <p:cNvSpPr>
            <a:spLocks noGrp="1"/>
          </p:cNvSpPr>
          <p:nvPr>
            <p:ph idx="1"/>
          </p:nvPr>
        </p:nvSpPr>
        <p:spPr/>
        <p:txBody>
          <a:bodyPr>
            <a:normAutofit fontScale="92500" lnSpcReduction="10000"/>
          </a:bodyPr>
          <a:lstStyle/>
          <a:p>
            <a:r>
              <a:rPr lang="en-US" sz="2400" dirty="0" smtClean="0"/>
              <a:t>Responses to misaligned emphasis on conceptual understanding.</a:t>
            </a:r>
            <a:br>
              <a:rPr lang="en-US" sz="2400" dirty="0" smtClean="0"/>
            </a:br>
            <a:endParaRPr lang="en-US" sz="2400" dirty="0" smtClean="0"/>
          </a:p>
          <a:p>
            <a:pPr lvl="1"/>
            <a:r>
              <a:rPr lang="en-US" sz="2000" dirty="0" smtClean="0"/>
              <a:t> One instructor prefers the OLI emphasis to his previous, more computational, emphasis, and he plans to adopt this more conceptual approach in his future teaching.</a:t>
            </a:r>
            <a:br>
              <a:rPr lang="en-US" sz="2000" dirty="0" smtClean="0"/>
            </a:br>
            <a:endParaRPr lang="en-US" sz="2000" dirty="0"/>
          </a:p>
          <a:p>
            <a:pPr lvl="1"/>
            <a:r>
              <a:rPr lang="en-US" sz="2000" dirty="0" smtClean="0"/>
              <a:t>Another instructor is also using the OLI course as is. He believes this is fine — perhaps advantageous — for some students, and a disadvantage for others. (Overall, his students’ performance seems consistent with what he is accustomed to.)</a:t>
            </a:r>
            <a:br>
              <a:rPr lang="en-US" sz="2000" dirty="0" smtClean="0"/>
            </a:br>
            <a:endParaRPr lang="en-US" sz="2000" dirty="0"/>
          </a:p>
          <a:p>
            <a:pPr lvl="1"/>
            <a:r>
              <a:rPr lang="en-US" sz="2000" dirty="0" smtClean="0"/>
              <a:t>Another instructor has added exercises for computational practice. This instructor reports that she is constrained by a set of learning outcomes that are prescribed by her department.</a:t>
            </a:r>
            <a:endParaRPr lang="en-US" sz="2000" dirty="0"/>
          </a:p>
        </p:txBody>
      </p:sp>
      <p:sp>
        <p:nvSpPr>
          <p:cNvPr id="4" name="Slide Number Placeholder 3"/>
          <p:cNvSpPr>
            <a:spLocks noGrp="1"/>
          </p:cNvSpPr>
          <p:nvPr>
            <p:ph type="sldNum" sz="quarter" idx="12"/>
          </p:nvPr>
        </p:nvSpPr>
        <p:spPr/>
        <p:txBody>
          <a:bodyPr/>
          <a:lstStyle/>
          <a:p>
            <a:fld id="{D0087122-4E37-F44B-8E19-33B054E3975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 Examples of Topics or Sequence Alignment</a:t>
            </a:r>
            <a:endParaRPr lang="en-US" sz="3600" dirty="0"/>
          </a:p>
        </p:txBody>
      </p:sp>
      <p:sp>
        <p:nvSpPr>
          <p:cNvPr id="3" name="Content Placeholder 2"/>
          <p:cNvSpPr>
            <a:spLocks noGrp="1"/>
          </p:cNvSpPr>
          <p:nvPr>
            <p:ph idx="1"/>
          </p:nvPr>
        </p:nvSpPr>
        <p:spPr/>
        <p:txBody>
          <a:bodyPr/>
          <a:lstStyle/>
          <a:p>
            <a:r>
              <a:rPr lang="en-US" sz="2000" dirty="0" smtClean="0"/>
              <a:t>The OLI syllabus matched one statistic instructor’s previous syllabus almost exactly. He taught the course as he had done previously, using sections of the OLI course to replace his usual homework assignments, with a simple change in the OLI-course sequence.</a:t>
            </a:r>
            <a:br>
              <a:rPr lang="en-US" sz="2000" dirty="0" smtClean="0"/>
            </a:br>
            <a:endParaRPr lang="en-US" sz="2000" dirty="0" smtClean="0"/>
          </a:p>
          <a:p>
            <a:r>
              <a:rPr lang="en-US" sz="2000" dirty="0" smtClean="0"/>
              <a:t>For another statistics instructor, the OLI course lacked a section that she needed to cover (it was included in published learning outcomes for the course). She added a section to the course, which was something of a technology project for her. (She embedded the OLI course in a shell to which she could add her needed additional section and the additional computational exercises mentioned in Slide 12.)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3. Examples Involving Instructor-Student Interaction</a:t>
            </a:r>
            <a:endParaRPr lang="en-US" sz="3600" dirty="0"/>
          </a:p>
        </p:txBody>
      </p:sp>
      <p:sp>
        <p:nvSpPr>
          <p:cNvPr id="3" name="Content Placeholder 2"/>
          <p:cNvSpPr>
            <a:spLocks noGrp="1"/>
          </p:cNvSpPr>
          <p:nvPr>
            <p:ph idx="1"/>
          </p:nvPr>
        </p:nvSpPr>
        <p:spPr/>
        <p:txBody>
          <a:bodyPr/>
          <a:lstStyle/>
          <a:p>
            <a:r>
              <a:rPr lang="en-US" sz="2000" dirty="0" smtClean="0"/>
              <a:t>Feedback on student progress is provided to the instructor via a Dashboard. </a:t>
            </a:r>
            <a:br>
              <a:rPr lang="en-US" sz="2000" dirty="0" smtClean="0"/>
            </a:br>
            <a:r>
              <a:rPr lang="en-US" sz="2000" dirty="0" smtClean="0"/>
              <a:t/>
            </a:r>
            <a:br>
              <a:rPr lang="en-US" sz="2000" dirty="0" smtClean="0"/>
            </a:br>
            <a:r>
              <a:rPr lang="en-US" sz="2000" dirty="0" smtClean="0"/>
              <a:t> — 	One statistics instructor used this to allocate less time in his face-to-face classes to topics that most students had completed successfully, and more time to topics they had not completed. </a:t>
            </a:r>
          </a:p>
          <a:p>
            <a:pPr>
              <a:buNone/>
            </a:pPr>
            <a:r>
              <a:rPr lang="en-US" sz="2000" dirty="0" smtClean="0"/>
              <a:t/>
            </a:r>
            <a:br>
              <a:rPr lang="en-US" sz="2000" dirty="0" smtClean="0"/>
            </a:br>
            <a:r>
              <a:rPr lang="en-US" sz="2000" dirty="0" smtClean="0"/>
              <a:t>— 	Another instructor determined a percentage of students’ grades by their completion of check points and activities in the OLI text, but encountered a problem because Dashboard only informed her of the percentage of activities completed — not which ones — and students weren’t able to tell which ones they still needed to complete.</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Preliminary Conclusions</a:t>
            </a:r>
            <a:endParaRPr lang="en-US" dirty="0"/>
          </a:p>
        </p:txBody>
      </p:sp>
      <p:sp>
        <p:nvSpPr>
          <p:cNvPr id="3" name="Content Placeholder 2"/>
          <p:cNvSpPr>
            <a:spLocks noGrp="1"/>
          </p:cNvSpPr>
          <p:nvPr>
            <p:ph idx="1"/>
          </p:nvPr>
        </p:nvSpPr>
        <p:spPr>
          <a:xfrm>
            <a:off x="457200" y="1676400"/>
            <a:ext cx="8229600" cy="4724400"/>
          </a:xfrm>
        </p:spPr>
        <p:txBody>
          <a:bodyPr>
            <a:normAutofit/>
          </a:bodyPr>
          <a:lstStyle/>
          <a:p>
            <a:r>
              <a:rPr lang="en-US" sz="2400" dirty="0" smtClean="0"/>
              <a:t>Designers can assume that the OER they distribute will be used differently by different instructors. </a:t>
            </a:r>
          </a:p>
          <a:p>
            <a:pPr lvl="1"/>
            <a:r>
              <a:rPr lang="en-US" sz="2000" dirty="0" smtClean="0"/>
              <a:t>(We are confident that the same can be said of individual learners.)</a:t>
            </a:r>
          </a:p>
          <a:p>
            <a:pPr lvl="1"/>
            <a:r>
              <a:rPr lang="en-US" sz="2000" dirty="0" smtClean="0"/>
              <a:t>Issues of use depend partly on the subject-matter domain of the OER, but there is not a simple mapping of domains to issues.</a:t>
            </a:r>
          </a:p>
          <a:p>
            <a:pPr lvl="1"/>
            <a:r>
              <a:rPr lang="en-US" sz="2000" dirty="0" smtClean="0"/>
              <a:t>For example, extensive conceptual explanations were a facilitating feature for one of the statistics instructors we interviewed, and a detracting feature for another statistics instructor. </a:t>
            </a:r>
            <a:br>
              <a:rPr lang="en-US" sz="2000" dirty="0" smtClean="0"/>
            </a:br>
            <a:r>
              <a:rPr lang="en-US" sz="2000" dirty="0" smtClean="0"/>
              <a:t/>
            </a:r>
            <a:br>
              <a:rPr lang="en-US" sz="2000" dirty="0" smtClean="0"/>
            </a:br>
            <a:endParaRPr lang="en-US" sz="20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D0087122-4E37-F44B-8E19-33B054E39755}"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Preliminary Conclusions (cont’d)</a:t>
            </a:r>
            <a:endParaRPr lang="en-US" sz="3200" dirty="0"/>
          </a:p>
        </p:txBody>
      </p:sp>
      <p:sp>
        <p:nvSpPr>
          <p:cNvPr id="3" name="Content Placeholder 2"/>
          <p:cNvSpPr>
            <a:spLocks noGrp="1"/>
          </p:cNvSpPr>
          <p:nvPr>
            <p:ph idx="1"/>
          </p:nvPr>
        </p:nvSpPr>
        <p:spPr>
          <a:xfrm>
            <a:off x="457200" y="1676400"/>
            <a:ext cx="8229600" cy="4572000"/>
          </a:xfrm>
        </p:spPr>
        <p:txBody>
          <a:bodyPr/>
          <a:lstStyle/>
          <a:p>
            <a:r>
              <a:rPr lang="en-US" sz="2400" dirty="0" smtClean="0"/>
              <a:t>Instead of designing for a single (perhaps optimal) use, designers might try to anticipate various uses, which respond differently to known issues that arise in relation to teaching and learning practices. </a:t>
            </a:r>
          </a:p>
          <a:p>
            <a:pPr lvl="1"/>
            <a:r>
              <a:rPr lang="en-US" sz="2000" dirty="0" smtClean="0"/>
              <a:t>Research can identify issues that arise in the use of a given OER.</a:t>
            </a:r>
          </a:p>
          <a:p>
            <a:endParaRPr lang="en-US" sz="2400" dirty="0" smtClean="0"/>
          </a:p>
          <a:p>
            <a:r>
              <a:rPr lang="en-US" sz="2400" dirty="0" smtClean="0"/>
              <a:t>When issues are identified, designers can provide options and resources for use that can support instructors (or individual learners, we expect) in using the OER productively </a:t>
            </a:r>
            <a:br>
              <a:rPr lang="en-US" sz="2400" dirty="0" smtClean="0"/>
            </a:br>
            <a:r>
              <a:rPr lang="en-US" sz="2400" dirty="0" smtClean="0"/>
              <a:t>    </a:t>
            </a:r>
            <a:r>
              <a:rPr lang="en-US" sz="2000" dirty="0" smtClean="0"/>
              <a:t>such as “pedagogical packages” mentioned by Tom Browne.</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2667000"/>
            <a:ext cx="9144000" cy="4449763"/>
          </a:xfrm>
        </p:spPr>
        <p:txBody>
          <a:bodyPr/>
          <a:lstStyle/>
          <a:p>
            <a:pPr>
              <a:buNone/>
            </a:pPr>
            <a:r>
              <a:rPr lang="en-US" dirty="0" smtClean="0"/>
              <a:t>Support a number of research projects designed to engage the OER community to both identify and explore fundamental questions of our emerging field.</a:t>
            </a:r>
          </a:p>
          <a:p>
            <a:pPr>
              <a:buNone/>
            </a:pPr>
            <a:endParaRPr lang="en-US" dirty="0" smtClean="0"/>
          </a:p>
          <a:p>
            <a:pPr>
              <a:buNone/>
            </a:pPr>
            <a:r>
              <a:rPr lang="en-US" dirty="0" smtClean="0"/>
              <a:t>Map, foster and strengthen a community of OER developers, adopters and researchers. </a:t>
            </a:r>
          </a:p>
        </p:txBody>
      </p:sp>
      <p:pic>
        <p:nvPicPr>
          <p:cNvPr id="7" name="Picture 6" descr="olnet-logo.png"/>
          <p:cNvPicPr>
            <a:picLocks noChangeAspect="1"/>
          </p:cNvPicPr>
          <p:nvPr/>
        </p:nvPicPr>
        <p:blipFill>
          <a:blip r:embed="rId2" cstate="print"/>
          <a:stretch>
            <a:fillRect/>
          </a:stretch>
        </p:blipFill>
        <p:spPr>
          <a:xfrm>
            <a:off x="2514600" y="581267"/>
            <a:ext cx="3628572" cy="193333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smtClean="0"/>
              <a:t>How do </a:t>
            </a:r>
            <a:r>
              <a:rPr lang="en-US" dirty="0" err="1" smtClean="0"/>
              <a:t>OERs</a:t>
            </a:r>
            <a:r>
              <a:rPr lang="en-US" dirty="0" smtClean="0"/>
              <a:t> affect Teaching and Learning?</a:t>
            </a:r>
            <a:endParaRPr lang="en-US" dirty="0"/>
          </a:p>
        </p:txBody>
      </p:sp>
      <p:sp>
        <p:nvSpPr>
          <p:cNvPr id="3" name="Content Placeholder 2"/>
          <p:cNvSpPr>
            <a:spLocks noGrp="1"/>
          </p:cNvSpPr>
          <p:nvPr>
            <p:ph idx="1"/>
          </p:nvPr>
        </p:nvSpPr>
        <p:spPr>
          <a:xfrm>
            <a:off x="304800" y="2286000"/>
            <a:ext cx="8839200" cy="3992563"/>
          </a:xfrm>
        </p:spPr>
        <p:txBody>
          <a:bodyPr/>
          <a:lstStyle/>
          <a:p>
            <a:r>
              <a:rPr lang="en-US" sz="2800" dirty="0" smtClean="0"/>
              <a:t>For those developing OERs</a:t>
            </a:r>
          </a:p>
          <a:p>
            <a:r>
              <a:rPr lang="en-US" sz="2800" dirty="0" smtClean="0"/>
              <a:t>For those adopting the OER into a new context</a:t>
            </a:r>
          </a:p>
          <a:p>
            <a:endParaRPr lang="en-US" sz="2800" dirty="0" smtClean="0"/>
          </a:p>
          <a:p>
            <a:pPr>
              <a:buNone/>
            </a:pPr>
            <a:r>
              <a:rPr lang="en-US" b="1" dirty="0" smtClean="0"/>
              <a:t>What can each do to support the process of OER transfer that will enhance teaching and learning across a variety of contexts?</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Plan</a:t>
            </a:r>
            <a:endParaRPr lang="en-US" dirty="0"/>
          </a:p>
        </p:txBody>
      </p:sp>
      <p:sp>
        <p:nvSpPr>
          <p:cNvPr id="3" name="Content Placeholder 2"/>
          <p:cNvSpPr>
            <a:spLocks noGrp="1"/>
          </p:cNvSpPr>
          <p:nvPr>
            <p:ph idx="1"/>
          </p:nvPr>
        </p:nvSpPr>
        <p:spPr/>
        <p:txBody>
          <a:bodyPr>
            <a:normAutofit/>
          </a:bodyPr>
          <a:lstStyle/>
          <a:p>
            <a:r>
              <a:rPr lang="en-US" sz="2800" dirty="0" smtClean="0"/>
              <a:t>To interview instructors while they are using </a:t>
            </a:r>
            <a:r>
              <a:rPr lang="en-US" sz="2800" dirty="0" err="1" smtClean="0"/>
              <a:t>OERs</a:t>
            </a:r>
            <a:r>
              <a:rPr lang="en-US" sz="2800" dirty="0" smtClean="0"/>
              <a:t> in their college teaching and, when possible, while they are preparing to use </a:t>
            </a:r>
            <a:r>
              <a:rPr lang="en-US" sz="2800" dirty="0" err="1" smtClean="0"/>
              <a:t>OERs</a:t>
            </a:r>
            <a:r>
              <a:rPr lang="en-US" sz="2800" dirty="0" smtClean="0"/>
              <a:t> in a course, to identify features of </a:t>
            </a:r>
            <a:r>
              <a:rPr lang="en-US" sz="2800" dirty="0" err="1" smtClean="0"/>
              <a:t>OERs</a:t>
            </a:r>
            <a:r>
              <a:rPr lang="en-US" sz="2800" dirty="0" smtClean="0"/>
              <a:t> that contribute to, or detract from, productive teaching and learning.</a:t>
            </a:r>
            <a:endParaRPr lang="en-US" sz="2800" dirty="0"/>
          </a:p>
        </p:txBody>
      </p:sp>
      <p:sp>
        <p:nvSpPr>
          <p:cNvPr id="4" name="Slide Number Placeholder 3"/>
          <p:cNvSpPr>
            <a:spLocks noGrp="1"/>
          </p:cNvSpPr>
          <p:nvPr>
            <p:ph type="sldNum" sz="quarter" idx="12"/>
          </p:nvPr>
        </p:nvSpPr>
        <p:spPr/>
        <p:txBody>
          <a:bodyPr/>
          <a:lstStyle/>
          <a:p>
            <a:fld id="{D0087122-4E37-F44B-8E19-33B054E3975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We Frame OER Use</a:t>
            </a:r>
            <a:endParaRPr lang="en-US" dirty="0"/>
          </a:p>
        </p:txBody>
      </p:sp>
      <p:sp>
        <p:nvSpPr>
          <p:cNvPr id="3" name="Content Placeholder 2"/>
          <p:cNvSpPr>
            <a:spLocks noGrp="1"/>
          </p:cNvSpPr>
          <p:nvPr>
            <p:ph idx="1"/>
          </p:nvPr>
        </p:nvSpPr>
        <p:spPr>
          <a:xfrm>
            <a:off x="533400" y="1828800"/>
            <a:ext cx="8229600" cy="4449763"/>
          </a:xfrm>
        </p:spPr>
        <p:txBody>
          <a:bodyPr>
            <a:normAutofit/>
          </a:bodyPr>
          <a:lstStyle/>
          <a:p>
            <a:r>
              <a:rPr lang="en-US" sz="2400" dirty="0" smtClean="0"/>
              <a:t>Use of an OER in a course (college or other) is part of a practice that is enacted by an instructor and students. It functions as a tool for practice, in the sense of activity theory (</a:t>
            </a:r>
            <a:r>
              <a:rPr lang="en-US" sz="2400" dirty="0" err="1" smtClean="0"/>
              <a:t>Engeström</a:t>
            </a:r>
            <a:r>
              <a:rPr lang="en-US" sz="2400" dirty="0" smtClean="0"/>
              <a:t>).</a:t>
            </a:r>
          </a:p>
          <a:p>
            <a:endParaRPr lang="en-US" sz="2400" dirty="0"/>
          </a:p>
          <a:p>
            <a:r>
              <a:rPr lang="en-US" sz="2400" dirty="0" smtClean="0"/>
              <a:t>The instructors we interviewed all had taught the course previously (some for a couple of decades), and so had a previously settled practice. Therefore, our cases all involve ways in which </a:t>
            </a:r>
            <a:r>
              <a:rPr lang="en-US" sz="2400" dirty="0" err="1" smtClean="0"/>
              <a:t>OERs</a:t>
            </a:r>
            <a:r>
              <a:rPr lang="en-US" sz="2400" dirty="0" smtClean="0"/>
              <a:t> provide affordances and constraints for changing previously settled practices. </a:t>
            </a:r>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D0087122-4E37-F44B-8E19-33B054E39755}"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Preliminary Conclusions</a:t>
            </a:r>
            <a:endParaRPr lang="en-US" dirty="0"/>
          </a:p>
        </p:txBody>
      </p:sp>
      <p:sp>
        <p:nvSpPr>
          <p:cNvPr id="3" name="Content Placeholder 2"/>
          <p:cNvSpPr>
            <a:spLocks noGrp="1"/>
          </p:cNvSpPr>
          <p:nvPr>
            <p:ph idx="1"/>
          </p:nvPr>
        </p:nvSpPr>
        <p:spPr>
          <a:xfrm>
            <a:off x="457200" y="1676400"/>
            <a:ext cx="8229600" cy="4724400"/>
          </a:xfrm>
        </p:spPr>
        <p:txBody>
          <a:bodyPr>
            <a:normAutofit fontScale="92500" lnSpcReduction="20000"/>
          </a:bodyPr>
          <a:lstStyle/>
          <a:p>
            <a:r>
              <a:rPr lang="en-US" sz="2400" dirty="0" smtClean="0"/>
              <a:t>Designers can assume that the OER they distribute will be used differently by different instructors. </a:t>
            </a:r>
          </a:p>
          <a:p>
            <a:pPr lvl="1"/>
            <a:r>
              <a:rPr lang="en-US" sz="2000" dirty="0" smtClean="0"/>
              <a:t>(We are confident that the same can be said of individual learners.)</a:t>
            </a:r>
          </a:p>
          <a:p>
            <a:pPr lvl="1"/>
            <a:r>
              <a:rPr lang="en-US" sz="2000" dirty="0" smtClean="0"/>
              <a:t>Issues of use depend partly on the subject-matter domain of the OER, but there is not a simple mapping of domains to issues. </a:t>
            </a:r>
          </a:p>
          <a:p>
            <a:endParaRPr lang="en-US" sz="2400" dirty="0" smtClean="0"/>
          </a:p>
          <a:p>
            <a:r>
              <a:rPr lang="en-US" sz="2400" dirty="0" smtClean="0"/>
              <a:t>Instead of designing for a single (perhaps optimal) use, designers might try to anticipate various uses, which respond differently to known issues that arise in relation to teaching and learning practices. </a:t>
            </a:r>
          </a:p>
          <a:p>
            <a:pPr lvl="1"/>
            <a:r>
              <a:rPr lang="en-US" sz="2000" dirty="0" smtClean="0"/>
              <a:t>Research can identify issues that arise in the use of a given OER.</a:t>
            </a:r>
          </a:p>
          <a:p>
            <a:endParaRPr lang="en-US" sz="2400" dirty="0" smtClean="0"/>
          </a:p>
          <a:p>
            <a:r>
              <a:rPr lang="en-US" sz="2400" dirty="0" smtClean="0"/>
              <a:t>When issues are identified, designers can provide options for use that can support instructors (or individual learners, we expect) in using the OER productively. </a:t>
            </a:r>
            <a:endParaRPr lang="en-US" sz="2400" dirty="0"/>
          </a:p>
        </p:txBody>
      </p:sp>
      <p:sp>
        <p:nvSpPr>
          <p:cNvPr id="4" name="Slide Number Placeholder 3"/>
          <p:cNvSpPr>
            <a:spLocks noGrp="1"/>
          </p:cNvSpPr>
          <p:nvPr>
            <p:ph type="sldNum" sz="quarter" idx="12"/>
          </p:nvPr>
        </p:nvSpPr>
        <p:spPr/>
        <p:txBody>
          <a:bodyPr/>
          <a:lstStyle/>
          <a:p>
            <a:fld id="{D0087122-4E37-F44B-8E19-33B054E39755}"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Study</a:t>
            </a:r>
            <a:endParaRPr lang="en-US" dirty="0"/>
          </a:p>
        </p:txBody>
      </p:sp>
      <p:sp>
        <p:nvSpPr>
          <p:cNvPr id="3" name="Content Placeholder 2"/>
          <p:cNvSpPr>
            <a:spLocks noGrp="1"/>
          </p:cNvSpPr>
          <p:nvPr>
            <p:ph idx="1"/>
          </p:nvPr>
        </p:nvSpPr>
        <p:spPr>
          <a:xfrm>
            <a:off x="457200" y="1828800"/>
            <a:ext cx="8229600" cy="4845207"/>
          </a:xfrm>
        </p:spPr>
        <p:txBody>
          <a:bodyPr>
            <a:normAutofit/>
          </a:bodyPr>
          <a:lstStyle/>
          <a:p>
            <a:r>
              <a:rPr lang="en-US" sz="2400" dirty="0" smtClean="0"/>
              <a:t>Interviewees were/are  </a:t>
            </a:r>
          </a:p>
          <a:p>
            <a:pPr lvl="1"/>
            <a:r>
              <a:rPr lang="en-US" sz="2000" dirty="0" smtClean="0"/>
              <a:t>4 elementary statistics instructors and </a:t>
            </a:r>
          </a:p>
          <a:p>
            <a:pPr lvl="1"/>
            <a:r>
              <a:rPr lang="en-US" sz="2000" dirty="0" smtClean="0"/>
              <a:t>2 instructors of elementary courses in web design/development.</a:t>
            </a:r>
          </a:p>
          <a:p>
            <a:endParaRPr lang="en-US" sz="2400" dirty="0"/>
          </a:p>
          <a:p>
            <a:r>
              <a:rPr lang="en-US" sz="2400" dirty="0" smtClean="0"/>
              <a:t>Interviews were/are conducted every 1-2 weeks during a term that the instructor is teaching the course. Most interviews are by phone, and last 30-45 minutes. At this time, we have conducted 40 interviews, 24 with statistics instructors, 16 with web design/development instructors. Moat of these (19 of the statistics interviews, 14 of the web </a:t>
            </a:r>
            <a:r>
              <a:rPr lang="en-US" sz="2400" dirty="0" err="1" smtClean="0"/>
              <a:t>d/d</a:t>
            </a:r>
            <a:r>
              <a:rPr lang="en-US" sz="2400" dirty="0" smtClean="0"/>
              <a:t> interviews) have taken place during terms when the instructors are/were teaching.</a:t>
            </a:r>
          </a:p>
        </p:txBody>
      </p:sp>
      <p:sp>
        <p:nvSpPr>
          <p:cNvPr id="4" name="Slide Number Placeholder 3"/>
          <p:cNvSpPr>
            <a:spLocks noGrp="1"/>
          </p:cNvSpPr>
          <p:nvPr>
            <p:ph type="sldNum" sz="quarter" idx="12"/>
          </p:nvPr>
        </p:nvSpPr>
        <p:spPr/>
        <p:txBody>
          <a:bodyPr/>
          <a:lstStyle/>
          <a:p>
            <a:fld id="{D0087122-4E37-F44B-8E19-33B054E3975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Study (Cont.)</a:t>
            </a:r>
            <a:endParaRPr lang="en-US" dirty="0"/>
          </a:p>
        </p:txBody>
      </p:sp>
      <p:sp>
        <p:nvSpPr>
          <p:cNvPr id="3" name="Content Placeholder 2"/>
          <p:cNvSpPr>
            <a:spLocks noGrp="1"/>
          </p:cNvSpPr>
          <p:nvPr>
            <p:ph idx="1"/>
          </p:nvPr>
        </p:nvSpPr>
        <p:spPr/>
        <p:txBody>
          <a:bodyPr/>
          <a:lstStyle/>
          <a:p>
            <a:r>
              <a:rPr lang="en-US" sz="2400" dirty="0" smtClean="0"/>
              <a:t>The statistics courses involve use of the Open Learning Initiative (OLI) elementary statistics course. </a:t>
            </a:r>
          </a:p>
          <a:p>
            <a:pPr lvl="1"/>
            <a:r>
              <a:rPr lang="en-US" sz="2000" dirty="0" smtClean="0"/>
              <a:t>Note: Our statistics interviewees all were/are using the OLI course for the first time. </a:t>
            </a:r>
          </a:p>
          <a:p>
            <a:pPr lvl="1"/>
            <a:endParaRPr lang="en-US" sz="2000" dirty="0" smtClean="0"/>
          </a:p>
          <a:p>
            <a:r>
              <a:rPr lang="en-US" sz="2400" dirty="0" smtClean="0"/>
              <a:t>The web-oriented courses introduce students to web-based tools that they need to learn to use.</a:t>
            </a:r>
          </a:p>
          <a:p>
            <a:pPr lvl="1"/>
            <a:r>
              <a:rPr lang="en-US" sz="2000" dirty="0" smtClean="0"/>
              <a:t>Note: Learning to interact on the web is the main curriculum — which differs from statistics, where interacting on the web is in service of learning the content of statistics.)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Three Issues of Productivity </a:t>
            </a:r>
            <a:br>
              <a:rPr lang="en-US" sz="4000" dirty="0" smtClean="0"/>
            </a:br>
            <a:r>
              <a:rPr lang="en-US" sz="4000" dirty="0" smtClean="0"/>
              <a:t>and Easy Usability</a:t>
            </a:r>
            <a:endParaRPr lang="en-US" sz="4000" dirty="0"/>
          </a:p>
        </p:txBody>
      </p:sp>
      <p:sp>
        <p:nvSpPr>
          <p:cNvPr id="3" name="Content Placeholder 2"/>
          <p:cNvSpPr>
            <a:spLocks noGrp="1"/>
          </p:cNvSpPr>
          <p:nvPr>
            <p:ph idx="1"/>
          </p:nvPr>
        </p:nvSpPr>
        <p:spPr>
          <a:xfrm>
            <a:off x="457200" y="1951037"/>
            <a:ext cx="8229600" cy="4449763"/>
          </a:xfrm>
        </p:spPr>
        <p:txBody>
          <a:bodyPr>
            <a:normAutofit/>
          </a:bodyPr>
          <a:lstStyle/>
          <a:p>
            <a:pPr marL="457200" indent="-457200">
              <a:buFont typeface="Arial"/>
              <a:buAutoNum type="arabicPeriod"/>
            </a:pPr>
            <a:r>
              <a:rPr lang="en-US" sz="2400" dirty="0" smtClean="0"/>
              <a:t>Alignment of the OER’s conceptual focus with the previous emphasis</a:t>
            </a:r>
          </a:p>
          <a:p>
            <a:pPr marL="457200" indent="-457200">
              <a:buFont typeface="Arial"/>
              <a:buAutoNum type="arabicPeriod"/>
            </a:pPr>
            <a:endParaRPr lang="en-US" sz="2400" dirty="0" smtClean="0"/>
          </a:p>
          <a:p>
            <a:pPr marL="457200" indent="-457200">
              <a:buAutoNum type="arabicPeriod"/>
            </a:pPr>
            <a:r>
              <a:rPr lang="en-US" sz="2400" dirty="0" smtClean="0"/>
              <a:t>The match between the OER’s topics and sequencing with the previous syllabus</a:t>
            </a:r>
          </a:p>
          <a:p>
            <a:pPr marL="457200" indent="-457200">
              <a:buAutoNum type="arabicPeriod"/>
            </a:pPr>
            <a:endParaRPr lang="en-US" sz="2400" dirty="0" smtClean="0"/>
          </a:p>
          <a:p>
            <a:pPr marL="457200" indent="-457200">
              <a:buFontTx/>
              <a:buAutoNum type="arabicPeriod"/>
            </a:pPr>
            <a:r>
              <a:rPr lang="en-US" sz="2400" dirty="0" smtClean="0"/>
              <a:t>Affordances and constraints for instructor-student interactions. (e.g., resources provided for feedback to students regarding their progress)</a:t>
            </a:r>
          </a:p>
          <a:p>
            <a:pPr marL="457200" indent="-457200">
              <a:buAutoNum type="arabicPeriod"/>
            </a:pPr>
            <a:endParaRPr lang="en-US" sz="2400" dirty="0" smtClean="0"/>
          </a:p>
          <a:p>
            <a:pPr marL="457200" indent="-457200">
              <a:buAutoNum type="arabicPeriod"/>
            </a:pPr>
            <a:endParaRPr lang="en-US" sz="2400" dirty="0" smtClean="0"/>
          </a:p>
        </p:txBody>
      </p:sp>
      <p:sp>
        <p:nvSpPr>
          <p:cNvPr id="4" name="Slide Number Placeholder 3"/>
          <p:cNvSpPr>
            <a:spLocks noGrp="1"/>
          </p:cNvSpPr>
          <p:nvPr>
            <p:ph type="sldNum" sz="quarter" idx="12"/>
          </p:nvPr>
        </p:nvSpPr>
        <p:spPr/>
        <p:txBody>
          <a:bodyPr/>
          <a:lstStyle/>
          <a:p>
            <a:fld id="{D0087122-4E37-F44B-8E19-33B054E39755}"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li09">
  <a:themeElements>
    <a:clrScheme name="oli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i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li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i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i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i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i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i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i0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i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i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i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i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i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oli09</Template>
  <TotalTime>1294</TotalTime>
  <Words>1496</Words>
  <Application>Microsoft Macintosh PowerPoint</Application>
  <PresentationFormat>On-screen Show (4:3)</PresentationFormat>
  <Paragraphs>93</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oli09</vt:lpstr>
      <vt:lpstr>Cases of OER Use</vt:lpstr>
      <vt:lpstr>Slide 2</vt:lpstr>
      <vt:lpstr>How do OERs affect Teaching and Learning?</vt:lpstr>
      <vt:lpstr>Our Plan</vt:lpstr>
      <vt:lpstr>How We Frame OER Use</vt:lpstr>
      <vt:lpstr>Preliminary Conclusions</vt:lpstr>
      <vt:lpstr>Our Study</vt:lpstr>
      <vt:lpstr>Our Study (Cont.)</vt:lpstr>
      <vt:lpstr>Three Issues of Productivity  and Easy Usability</vt:lpstr>
      <vt:lpstr>1. Examples of Conceptual Focus</vt:lpstr>
      <vt:lpstr>1. Examples of Conceptual Focus (Cont’d)</vt:lpstr>
      <vt:lpstr>1. Examples of Conceptual Focus (cont’d)</vt:lpstr>
      <vt:lpstr>2. Examples of Topics or Sequence Alignment</vt:lpstr>
      <vt:lpstr>3. Examples Involving Instructor-Student Interaction</vt:lpstr>
      <vt:lpstr>Preliminary Conclusions</vt:lpstr>
      <vt:lpstr>Preliminary Conclusions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reneep</dc:creator>
  <cp:lastModifiedBy>James Greeno</cp:lastModifiedBy>
  <cp:revision>19</cp:revision>
  <dcterms:created xsi:type="dcterms:W3CDTF">2011-05-12T09:32:34Z</dcterms:created>
  <dcterms:modified xsi:type="dcterms:W3CDTF">2011-05-12T11:16:45Z</dcterms:modified>
</cp:coreProperties>
</file>