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54E44-E46D-3B4E-B8F9-A9F34AC77E5A}" type="datetimeFigureOut">
              <a:rPr lang="en-US" smtClean="0"/>
              <a:pPr/>
              <a:t>5/19/11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26D65-22CD-C54F-A3FC-0CEF6404F67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0283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5" name="Rectangle 1"/>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146" name="Rectangle 2"/>
          <p:cNvSpPr>
            <a:spLocks noGrp="1" noChangeArrowheads="1"/>
          </p:cNvSpPr>
          <p:nvPr>
            <p:ph type="body" idx="1"/>
          </p:nvPr>
        </p:nvSpPr>
        <p:spPr bwMode="auto">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txBody>
          <a:bodyPr/>
          <a:lstStyle/>
          <a:p>
            <a:pPr marL="39688">
              <a:defRPr/>
            </a:pPr>
            <a:r>
              <a:rPr lang="en-US" sz="2200">
                <a:solidFill>
                  <a:srgbClr val="000000"/>
                </a:solidFill>
                <a:latin typeface="Lucida Grande" charset="0"/>
                <a:cs typeface="Lucida Grande" charset="0"/>
                <a:sym typeface="Lucida Grande" charset="0"/>
              </a:rPr>
              <a:t>Authentication, data security, interoperability, quality assurance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89" name="Rectangle 1"/>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1266" name="Rectangle 2"/>
          <p:cNvSpPr>
            <a:spLocks noGrp="1" noChangeArrowheads="1"/>
          </p:cNvSpPr>
          <p:nvPr>
            <p:ph type="body" idx="1"/>
          </p:nvPr>
        </p:nvSpPr>
        <p:spPr bwMode="auto">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txBody>
          <a:bodyPr/>
          <a:lstStyle/>
          <a:p>
            <a:pPr marL="422275" indent="-342900">
              <a:spcBef>
                <a:spcPts val="750"/>
              </a:spcBef>
              <a:buClr>
                <a:srgbClr val="000000"/>
              </a:buClr>
              <a:buFont typeface="Lucida Grande" charset="0"/>
              <a:buChar char="•"/>
              <a:defRPr/>
            </a:pPr>
            <a:r>
              <a:rPr lang="en-US">
                <a:solidFill>
                  <a:srgbClr val="000000"/>
                </a:solidFill>
                <a:latin typeface="Lucida Grande" charset="0"/>
                <a:cs typeface="Lucida Grande" charset="0"/>
                <a:sym typeface="Lucida Grande" charset="0"/>
              </a:rPr>
              <a:t>What are the barriers to OER adoption</a:t>
            </a:r>
          </a:p>
          <a:p>
            <a:pPr marL="422275" indent="-342900">
              <a:spcBef>
                <a:spcPts val="750"/>
              </a:spcBef>
              <a:buClr>
                <a:srgbClr val="000000"/>
              </a:buClr>
              <a:buFont typeface="Lucida Grande" charset="0"/>
              <a:buChar char="•"/>
              <a:defRPr/>
            </a:pPr>
            <a:r>
              <a:rPr lang="en-US">
                <a:solidFill>
                  <a:srgbClr val="000000"/>
                </a:solidFill>
                <a:latin typeface="Lucida Grande" charset="0"/>
                <a:cs typeface="Lucida Grande" charset="0"/>
                <a:sym typeface="Lucida Grande" charset="0"/>
              </a:rPr>
              <a:t>What are the solutions - now and in the future</a:t>
            </a:r>
          </a:p>
          <a:p>
            <a:pPr marL="422275" indent="-342900">
              <a:spcBef>
                <a:spcPts val="750"/>
              </a:spcBef>
              <a:buClr>
                <a:srgbClr val="000000"/>
              </a:buClr>
              <a:buFont typeface="Lucida Grande" charset="0"/>
              <a:buChar char="•"/>
              <a:defRPr/>
            </a:pPr>
            <a:r>
              <a:rPr lang="en-US">
                <a:solidFill>
                  <a:srgbClr val="000000"/>
                </a:solidFill>
                <a:latin typeface="Lucida Grande" charset="0"/>
                <a:cs typeface="Lucida Grande" charset="0"/>
                <a:sym typeface="Lucida Grande" charset="0"/>
              </a:rPr>
              <a:t>how might we customise and promote these processes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3" name="Rectangle 1"/>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5362" name="Rectangle 2"/>
          <p:cNvSpPr>
            <a:spLocks noGrp="1" noChangeArrowheads="1"/>
          </p:cNvSpPr>
          <p:nvPr>
            <p:ph type="body" idx="1"/>
          </p:nvPr>
        </p:nvSpPr>
        <p:spPr bwMode="auto">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txBody>
          <a:bodyPr/>
          <a:lstStyle/>
          <a:p>
            <a:pPr marL="79375">
              <a:spcBef>
                <a:spcPts val="413"/>
              </a:spcBef>
              <a:defRPr/>
            </a:pPr>
            <a:r>
              <a:rPr lang="en-US">
                <a:solidFill>
                  <a:srgbClr val="000000"/>
                </a:solidFill>
                <a:latin typeface="Lucida Grande" charset="0"/>
                <a:cs typeface="Lucida Grande" charset="0"/>
                <a:sym typeface="Lucida Grande" charset="0"/>
              </a:rPr>
              <a:t>On the website you can find reports, the toolkit – version 3 will be significantly better in terms of the single interface, and available in November 2010. You can find information about OER2, PORSCHE and ACTOR projects, and find an increasing number of case studies – about 10 so far, though we have done about 60.</a:t>
            </a:r>
          </a:p>
          <a:p>
            <a:pPr marL="79375">
              <a:spcBef>
                <a:spcPts val="413"/>
              </a:spcBef>
              <a:defRPr/>
            </a:pPr>
            <a:endParaRPr lang="en-US">
              <a:solidFill>
                <a:srgbClr val="000000"/>
              </a:solidFill>
              <a:latin typeface="Lucida Grande" charset="0"/>
              <a:cs typeface="Lucida Grande" charset="0"/>
              <a:sym typeface="Lucida Grande" charset="0"/>
            </a:endParaRPr>
          </a:p>
          <a:p>
            <a:pPr marL="79375">
              <a:spcBef>
                <a:spcPts val="413"/>
              </a:spcBef>
              <a:defRPr/>
            </a:pPr>
            <a:r>
              <a:rPr lang="en-US">
                <a:solidFill>
                  <a:srgbClr val="000000"/>
                </a:solidFill>
                <a:latin typeface="Lucida Grande" charset="0"/>
                <a:cs typeface="Lucida Grande" charset="0"/>
                <a:sym typeface="Lucida Grande" charset="0"/>
              </a:rPr>
              <a:t>Do get in touch with us and follow us on Twitter…..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E945E7B-59D9-8342-8081-E6D547EC1A1A}" type="datetimeFigureOut">
              <a:rPr lang="en-US" smtClean="0"/>
              <a:pPr/>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206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945E7B-59D9-8342-8081-E6D547EC1A1A}" type="datetimeFigureOut">
              <a:rPr lang="en-US" smtClean="0"/>
              <a:pPr/>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91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945E7B-59D9-8342-8081-E6D547EC1A1A}" type="datetimeFigureOut">
              <a:rPr lang="en-US" smtClean="0"/>
              <a:pPr/>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298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945E7B-59D9-8342-8081-E6D547EC1A1A}" type="datetimeFigureOut">
              <a:rPr lang="en-US" smtClean="0"/>
              <a:pPr/>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129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E945E7B-59D9-8342-8081-E6D547EC1A1A}" type="datetimeFigureOut">
              <a:rPr lang="en-US" smtClean="0"/>
              <a:pPr/>
              <a:t>5/19/11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968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E945E7B-59D9-8342-8081-E6D547EC1A1A}" type="datetimeFigureOut">
              <a:rPr lang="en-US" smtClean="0"/>
              <a:pPr/>
              <a:t>5/19/11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761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E945E7B-59D9-8342-8081-E6D547EC1A1A}" type="datetimeFigureOut">
              <a:rPr lang="en-US" smtClean="0"/>
              <a:pPr/>
              <a:t>5/19/11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629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E945E7B-59D9-8342-8081-E6D547EC1A1A}" type="datetimeFigureOut">
              <a:rPr lang="en-US" smtClean="0"/>
              <a:pPr/>
              <a:t>5/19/11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611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5E7B-59D9-8342-8081-E6D547EC1A1A}" type="datetimeFigureOut">
              <a:rPr lang="en-US" smtClean="0"/>
              <a:pPr/>
              <a:t>5/19/11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800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E945E7B-59D9-8342-8081-E6D547EC1A1A}" type="datetimeFigureOut">
              <a:rPr lang="en-US" smtClean="0"/>
              <a:pPr/>
              <a:t>5/19/11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68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E945E7B-59D9-8342-8081-E6D547EC1A1A}" type="datetimeFigureOut">
              <a:rPr lang="en-US" smtClean="0"/>
              <a:pPr/>
              <a:t>5/19/11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1228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5E7B-59D9-8342-8081-E6D547EC1A1A}" type="datetimeFigureOut">
              <a:rPr lang="en-US" smtClean="0"/>
              <a:pPr/>
              <a:t>5/19/11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04EB7-A33E-6348-897D-98E03CBF0BE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98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creativecommons.org/licenses/by-nc-nd/2.0/"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medev.ac.uk/oer/register/"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jpe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2273" name="Picture 1"/>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5727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050" name="Rectangle 2"/>
          <p:cNvSpPr>
            <a:spLocks noGrp="1" noChangeArrowheads="1"/>
          </p:cNvSpPr>
          <p:nvPr>
            <p:ph type="title"/>
          </p:nvPr>
        </p:nvSpPr>
        <p:spPr>
          <a:xfrm>
            <a:off x="301625" y="0"/>
            <a:ext cx="8424863" cy="3568700"/>
          </a:xfrm>
        </p:spPr>
        <p:txBody>
          <a:bodyPr rIns="81279"/>
          <a:lstStyle/>
          <a:p>
            <a:pPr indent="0" algn="l" eaLnBrk="1" hangingPunct="1">
              <a:defRPr/>
            </a:pPr>
            <a:r>
              <a:rPr lang="en-US" sz="3200"/>
              <a:t>Pathways for Open Resource Sharing through Convergence in Healthcare Education (PORSCHE)</a:t>
            </a:r>
            <a:br>
              <a:rPr lang="en-US" sz="3200"/>
            </a:br>
            <a:r>
              <a:rPr lang="en-US" sz="2400"/>
              <a:t>Kate Lomax</a:t>
            </a:r>
            <a:br>
              <a:rPr lang="en-US" sz="2400"/>
            </a:br>
            <a:r>
              <a:rPr lang="en-US" sz="2400"/>
              <a:t>eLearning Repository, The London Deanery</a:t>
            </a:r>
            <a:br>
              <a:rPr lang="en-US" sz="2400"/>
            </a:br>
            <a:r>
              <a:rPr lang="en-US" sz="2400"/>
              <a:t>Lindsay Wood</a:t>
            </a:r>
            <a:br>
              <a:rPr lang="en-US" sz="2400"/>
            </a:br>
            <a:r>
              <a:rPr lang="en-US" sz="2400"/>
              <a:t>Higher Education Academy Subject Centre for Medicine Dentistry and Veterinary Medicine, Newcastle University</a:t>
            </a:r>
          </a:p>
        </p:txBody>
      </p:sp>
      <p:sp>
        <p:nvSpPr>
          <p:cNvPr id="2051" name="Rectangle 3"/>
          <p:cNvSpPr>
            <a:spLocks noGrp="1" noChangeArrowheads="1"/>
          </p:cNvSpPr>
          <p:nvPr>
            <p:ph type="body" idx="1"/>
          </p:nvPr>
        </p:nvSpPr>
        <p:spPr>
          <a:xfrm>
            <a:off x="1855788" y="4237038"/>
            <a:ext cx="7100887" cy="2620962"/>
          </a:xfrm>
        </p:spPr>
        <p:txBody>
          <a:bodyPr rIns="132080"/>
          <a:lstStyle/>
          <a:p>
            <a:pPr indent="0" eaLnBrk="1" hangingPunct="1">
              <a:spcBef>
                <a:spcPct val="0"/>
              </a:spcBef>
              <a:buFont typeface="Arial" charset="0"/>
              <a:buNone/>
              <a:defRPr/>
            </a:pPr>
            <a:r>
              <a:rPr lang="en-US" sz="2400"/>
              <a:t>Sharing resources and best practice across the NHS/HE divide</a:t>
            </a:r>
            <a:br>
              <a:rPr lang="en-US" sz="2400"/>
            </a:br>
            <a:endParaRPr lang="en-US" sz="2400"/>
          </a:p>
        </p:txBody>
      </p:sp>
      <p:sp>
        <p:nvSpPr>
          <p:cNvPr id="182276" name="Rectangle 4"/>
          <p:cNvSpPr>
            <a:spLocks/>
          </p:cNvSpPr>
          <p:nvPr/>
        </p:nvSpPr>
        <p:spPr bwMode="auto">
          <a:xfrm>
            <a:off x="250825" y="5819775"/>
            <a:ext cx="3873500" cy="723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40639" bIns="0"/>
          <a:lstStyle/>
          <a:p>
            <a:pPr marL="39688" defTabSz="914400"/>
            <a:r>
              <a:rPr lang="en-US" sz="1600" b="1">
                <a:solidFill>
                  <a:srgbClr val="0D0D0D"/>
                </a:solidFill>
                <a:latin typeface="Tahoma" charset="0"/>
                <a:cs typeface="Tahoma" charset="0"/>
                <a:sym typeface="Tahoma" charset="0"/>
              </a:rPr>
              <a:t>contact: lindsay@medev.ac.uk   </a:t>
            </a:r>
          </a:p>
          <a:p>
            <a:pPr marL="39688" defTabSz="914400"/>
            <a:r>
              <a:rPr lang="en-US" sz="1600" b="1">
                <a:solidFill>
                  <a:srgbClr val="0D0D0D"/>
                </a:solidFill>
                <a:latin typeface="Tahoma" charset="0"/>
                <a:cs typeface="Tahoma" charset="0"/>
                <a:sym typeface="Tahoma" charset="0"/>
              </a:rPr>
              <a:t>www.medev.ac.uk/ourwork/oer/  </a:t>
            </a:r>
          </a:p>
          <a:p>
            <a:pPr marL="39688" defTabSz="914400"/>
            <a:r>
              <a:rPr lang="en-US" sz="1600" b="1">
                <a:solidFill>
                  <a:srgbClr val="0D0D0D"/>
                </a:solidFill>
                <a:latin typeface="Tahoma" charset="0"/>
                <a:cs typeface="Tahoma" charset="0"/>
                <a:sym typeface="Tahoma" charset="0"/>
              </a:rPr>
              <a:t>#porscheoer #ukoer #medev</a:t>
            </a:r>
          </a:p>
        </p:txBody>
      </p:sp>
      <p:sp>
        <p:nvSpPr>
          <p:cNvPr id="182277" name="Rectangle 5"/>
          <p:cNvSpPr>
            <a:spLocks/>
          </p:cNvSpPr>
          <p:nvPr/>
        </p:nvSpPr>
        <p:spPr bwMode="auto">
          <a:xfrm>
            <a:off x="5283200" y="5332413"/>
            <a:ext cx="3740150" cy="30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40639" bIns="0">
            <a:spAutoFit/>
          </a:bodyPr>
          <a:lstStyle/>
          <a:p>
            <a:pPr marL="39688" algn="r" defTabSz="914400"/>
            <a:r>
              <a:rPr lang="en-US" sz="1000">
                <a:solidFill>
                  <a:srgbClr val="000000"/>
                </a:solidFill>
                <a:latin typeface="Lucida Grande" charset="0"/>
                <a:cs typeface="Lucida Grande" charset="0"/>
                <a:sym typeface="Lucida Grande" charset="0"/>
              </a:rPr>
              <a:t>cc: by Tony the Misfit</a:t>
            </a:r>
          </a:p>
          <a:p>
            <a:pPr marL="39688" algn="r" defTabSz="914400"/>
            <a:r>
              <a:rPr lang="en-US" sz="1000">
                <a:solidFill>
                  <a:srgbClr val="000000"/>
                </a:solidFill>
                <a:latin typeface="Lucida Grande" charset="0"/>
                <a:cs typeface="Lucida Grande" charset="0"/>
                <a:sym typeface="Lucida Grande" charset="0"/>
              </a:rPr>
              <a:t>http://www.flickr.com/photos/tonythemisfit/2580913560/</a:t>
            </a:r>
          </a:p>
        </p:txBody>
      </p:sp>
      <p:pic>
        <p:nvPicPr>
          <p:cNvPr id="182278" name="Picture 6"/>
          <p:cNvPicPr>
            <a:picLocks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388" y="6096000"/>
            <a:ext cx="1131887" cy="592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82279" name="Picture 7"/>
          <p:cNvPicPr>
            <a:picLocks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8350" y="6040438"/>
            <a:ext cx="609600" cy="609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82280" name="Picture 8"/>
          <p:cNvPicPr>
            <a:picLocks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94425" y="6483350"/>
            <a:ext cx="5842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59949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33B75790-E8B5-574F-92EB-FA014D9E2B2D}" type="slidenum">
              <a:rPr lang="en-US"/>
              <a:pPr>
                <a:defRPr/>
              </a:pPr>
              <a:t>2</a:t>
            </a:fld>
            <a:endParaRPr lang="en-US"/>
          </a:p>
        </p:txBody>
      </p:sp>
      <p:sp>
        <p:nvSpPr>
          <p:cNvPr id="3073" name="Rectangle 1"/>
          <p:cNvSpPr>
            <a:spLocks noGrp="1" noChangeArrowheads="1"/>
          </p:cNvSpPr>
          <p:nvPr>
            <p:ph type="title"/>
          </p:nvPr>
        </p:nvSpPr>
        <p:spPr/>
        <p:txBody>
          <a:bodyPr rIns="81279"/>
          <a:lstStyle/>
          <a:p>
            <a:pPr indent="0" eaLnBrk="1" hangingPunct="1">
              <a:defRPr/>
            </a:pPr>
            <a:r>
              <a:rPr lang="en-US" sz="3200"/>
              <a:t>eLearning in the NHS</a:t>
            </a:r>
          </a:p>
        </p:txBody>
      </p:sp>
      <p:sp>
        <p:nvSpPr>
          <p:cNvPr id="3074" name="Rectangle 2"/>
          <p:cNvSpPr>
            <a:spLocks noGrp="1" noChangeArrowheads="1"/>
          </p:cNvSpPr>
          <p:nvPr>
            <p:ph type="body" idx="1"/>
          </p:nvPr>
        </p:nvSpPr>
        <p:spPr/>
        <p:txBody>
          <a:bodyPr rIns="81279"/>
          <a:lstStyle/>
          <a:p>
            <a:pPr eaLnBrk="1" hangingPunct="1">
              <a:defRPr/>
            </a:pPr>
            <a:r>
              <a:rPr lang="en-US"/>
              <a:t>established, albeit limited use</a:t>
            </a:r>
          </a:p>
          <a:p>
            <a:pPr eaLnBrk="1" hangingPunct="1">
              <a:defRPr/>
            </a:pPr>
            <a:r>
              <a:rPr lang="en-US"/>
              <a:t>access is complex - many different systems, security, ownership</a:t>
            </a:r>
          </a:p>
          <a:p>
            <a:pPr eaLnBrk="1" hangingPunct="1">
              <a:defRPr/>
            </a:pPr>
            <a:r>
              <a:rPr lang="en-US"/>
              <a:t>local and national content, local and national infrastructure</a:t>
            </a:r>
          </a:p>
        </p:txBody>
      </p:sp>
      <p:sp>
        <p:nvSpPr>
          <p:cNvPr id="183300" name="Rectangle 3"/>
          <p:cNvSpPr>
            <a:spLocks/>
          </p:cNvSpPr>
          <p:nvPr/>
        </p:nvSpPr>
        <p:spPr bwMode="auto">
          <a:xfrm>
            <a:off x="7499350" y="6392863"/>
            <a:ext cx="250825"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40639" bIns="0" anchor="ctr">
            <a:spAutoFit/>
          </a:bodyPr>
          <a:lstStyle/>
          <a:p>
            <a:pPr marL="39688" algn="ctr" defTabSz="914400"/>
            <a:r>
              <a:rPr lang="en-US" sz="1200">
                <a:solidFill>
                  <a:srgbClr val="898989"/>
                </a:solidFill>
                <a:latin typeface="Lucida Grande" charset="0"/>
                <a:cs typeface="Lucida Grande" charset="0"/>
                <a:sym typeface="Lucida Grande" charset="0"/>
              </a:rPr>
              <a:t>2</a:t>
            </a:r>
          </a:p>
        </p:txBody>
      </p:sp>
      <p:pic>
        <p:nvPicPr>
          <p:cNvPr id="183301" name="Picture 4"/>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6300" y="546100"/>
            <a:ext cx="609600" cy="609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2723645"/>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695F8CEC-A0B1-6647-AB0A-659ED0D3F7A8}" type="slidenum">
              <a:rPr lang="en-US"/>
              <a:pPr>
                <a:defRPr/>
              </a:pPr>
              <a:t>3</a:t>
            </a:fld>
            <a:endParaRPr lang="en-US"/>
          </a:p>
        </p:txBody>
      </p:sp>
      <p:sp>
        <p:nvSpPr>
          <p:cNvPr id="4097" name="Rectangle 1"/>
          <p:cNvSpPr>
            <a:spLocks noGrp="1" noChangeArrowheads="1"/>
          </p:cNvSpPr>
          <p:nvPr>
            <p:ph type="title"/>
          </p:nvPr>
        </p:nvSpPr>
        <p:spPr>
          <a:xfrm>
            <a:off x="457200" y="-292100"/>
            <a:ext cx="8229600" cy="1690688"/>
          </a:xfrm>
        </p:spPr>
        <p:txBody>
          <a:bodyPr rIns="81279"/>
          <a:lstStyle/>
          <a:p>
            <a:pPr indent="0" eaLnBrk="1" hangingPunct="1">
              <a:defRPr/>
            </a:pPr>
            <a:r>
              <a:rPr lang="en-US"/>
              <a:t>NHS infrastructure</a:t>
            </a:r>
          </a:p>
        </p:txBody>
      </p:sp>
      <p:pic>
        <p:nvPicPr>
          <p:cNvPr id="184323" name="Picture 2"/>
          <p:cNvPicPr>
            <a:picLocks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7500" y="1371600"/>
            <a:ext cx="8509000" cy="4978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
        <p:nvSpPr>
          <p:cNvPr id="184324" name="Rectangle 3"/>
          <p:cNvSpPr>
            <a:spLocks/>
          </p:cNvSpPr>
          <p:nvPr/>
        </p:nvSpPr>
        <p:spPr bwMode="auto">
          <a:xfrm>
            <a:off x="4394200" y="850900"/>
            <a:ext cx="3571875" cy="469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40639" bIns="0">
            <a:spAutoFit/>
          </a:bodyPr>
          <a:lstStyle/>
          <a:p>
            <a:pPr marL="39688" defTabSz="914400"/>
            <a:r>
              <a:rPr lang="en-US" sz="2500">
                <a:solidFill>
                  <a:srgbClr val="000000"/>
                </a:solidFill>
                <a:latin typeface="Lucida Grande" charset="0"/>
                <a:cs typeface="Lucida Grande" charset="0"/>
                <a:sym typeface="Lucida Grande" charset="0"/>
              </a:rPr>
              <a:t>now and in the future</a:t>
            </a:r>
            <a:br>
              <a:rPr lang="en-US" sz="2500">
                <a:solidFill>
                  <a:srgbClr val="000000"/>
                </a:solidFill>
                <a:latin typeface="Lucida Grande" charset="0"/>
                <a:cs typeface="Lucida Grande" charset="0"/>
                <a:sym typeface="Lucida Grande" charset="0"/>
              </a:rPr>
            </a:br>
            <a:endParaRPr lang="en-US" sz="2500">
              <a:solidFill>
                <a:srgbClr val="000000"/>
              </a:solidFill>
              <a:latin typeface="Lucida Grande" charset="0"/>
              <a:cs typeface="Lucida Grande" charset="0"/>
              <a:sym typeface="Lucida Grand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207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p>
            <a:pPr>
              <a:defRPr/>
            </a:pPr>
            <a:fld id="{453E0FE0-31E7-7A43-B0DD-823B7C462EB1}" type="slidenum">
              <a:rPr lang="en-US"/>
              <a:pPr>
                <a:defRPr/>
              </a:pPr>
              <a:t>4</a:t>
            </a:fld>
            <a:endParaRPr lang="en-US"/>
          </a:p>
        </p:txBody>
      </p:sp>
      <p:pic>
        <p:nvPicPr>
          <p:cNvPr id="185346"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 y="762000"/>
            <a:ext cx="8140700" cy="5334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5347" name="TextBox 3"/>
          <p:cNvSpPr txBox="1">
            <a:spLocks noChangeArrowheads="1"/>
          </p:cNvSpPr>
          <p:nvPr/>
        </p:nvSpPr>
        <p:spPr bwMode="auto">
          <a:xfrm>
            <a:off x="5076825" y="620713"/>
            <a:ext cx="3635375" cy="954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800">
                <a:solidFill>
                  <a:srgbClr val="000000"/>
                </a:solidFill>
                <a:ea typeface="ヒラギノ角ゴ ProN W3" charset="0"/>
                <a:cs typeface="ヒラギノ角ゴ ProN W3" charset="0"/>
                <a:sym typeface="Arial" charset="0"/>
              </a:rPr>
              <a:t>Lightweight technical solutions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32300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p>
            <a:pPr>
              <a:defRPr/>
            </a:pPr>
            <a:fld id="{D1C3D9F4-F840-774B-AC87-EA936CA9C175}" type="slidenum">
              <a:rPr lang="en-US"/>
              <a:pPr>
                <a:defRPr/>
              </a:pPr>
              <a:t>5</a:t>
            </a:fld>
            <a:endParaRPr lang="en-US"/>
          </a:p>
        </p:txBody>
      </p:sp>
      <p:pic>
        <p:nvPicPr>
          <p:cNvPr id="186370"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33500" y="1651000"/>
            <a:ext cx="6477000" cy="3556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6371" name="TextBox 3"/>
          <p:cNvSpPr txBox="1">
            <a:spLocks noChangeArrowheads="1"/>
          </p:cNvSpPr>
          <p:nvPr/>
        </p:nvSpPr>
        <p:spPr bwMode="auto">
          <a:xfrm>
            <a:off x="755650" y="620713"/>
            <a:ext cx="3671888" cy="10779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3200">
                <a:solidFill>
                  <a:srgbClr val="000000"/>
                </a:solidFill>
                <a:ea typeface="ヒラギノ角ゴ ProN W3" charset="0"/>
                <a:cs typeface="ヒラギノ角ゴ ProN W3" charset="0"/>
                <a:sym typeface="Arial" charset="0"/>
              </a:rPr>
              <a:t>Good practice in a complex world</a:t>
            </a:r>
          </a:p>
        </p:txBody>
      </p:sp>
      <p:sp>
        <p:nvSpPr>
          <p:cNvPr id="186372" name="TextBox 4"/>
          <p:cNvSpPr txBox="1">
            <a:spLocks noChangeArrowheads="1"/>
          </p:cNvSpPr>
          <p:nvPr/>
        </p:nvSpPr>
        <p:spPr bwMode="auto">
          <a:xfrm>
            <a:off x="755650" y="5300663"/>
            <a:ext cx="7993063" cy="954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800">
                <a:solidFill>
                  <a:srgbClr val="000000"/>
                </a:solidFill>
                <a:ea typeface="ヒラギノ角ゴ ProN W3" charset="0"/>
                <a:cs typeface="ヒラギノ角ゴ ProN W3" charset="0"/>
                <a:sym typeface="Arial" charset="0"/>
              </a:rPr>
              <a:t>Sharing resources and best practice across HE/NHS divide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33209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45824047-7D21-6D4C-BEDF-5F37448A98F1}" type="slidenum">
              <a:rPr lang="en-US"/>
              <a:pPr>
                <a:defRPr/>
              </a:pPr>
              <a:t>6</a:t>
            </a:fld>
            <a:endParaRPr lang="en-US"/>
          </a:p>
        </p:txBody>
      </p:sp>
      <p:sp>
        <p:nvSpPr>
          <p:cNvPr id="10241" name="Rectangle 1"/>
          <p:cNvSpPr>
            <a:spLocks noGrp="1" noChangeArrowheads="1"/>
          </p:cNvSpPr>
          <p:nvPr>
            <p:ph type="body" idx="1"/>
          </p:nvPr>
        </p:nvSpPr>
        <p:spPr>
          <a:xfrm>
            <a:off x="457200" y="2197100"/>
            <a:ext cx="5130800" cy="4530725"/>
          </a:xfrm>
        </p:spPr>
        <p:txBody>
          <a:bodyPr rIns="81279"/>
          <a:lstStyle/>
          <a:p>
            <a:pPr marL="420688" indent="-381000" eaLnBrk="1" hangingPunct="1">
              <a:buSzPct val="114000"/>
              <a:buFont typeface="Lucida Grande" charset="0"/>
              <a:buChar char="•"/>
              <a:defRPr/>
            </a:pPr>
            <a:r>
              <a:rPr lang="en-US" sz="2200"/>
              <a:t>identify and overcome barriers to OER creation and use</a:t>
            </a:r>
          </a:p>
          <a:p>
            <a:pPr marL="420688" indent="-381000" eaLnBrk="1" hangingPunct="1">
              <a:buSzPct val="114000"/>
              <a:buFont typeface="Lucida Grande" charset="0"/>
              <a:buChar char="•"/>
              <a:defRPr/>
            </a:pPr>
            <a:r>
              <a:rPr lang="en-US" sz="2200"/>
              <a:t>promote sustainable best practices in a changing NHS</a:t>
            </a:r>
          </a:p>
          <a:p>
            <a:pPr marL="420688" indent="-381000" eaLnBrk="1" hangingPunct="1">
              <a:spcBef>
                <a:spcPct val="0"/>
              </a:spcBef>
              <a:buSzPct val="114000"/>
              <a:defRPr/>
            </a:pPr>
            <a:r>
              <a:rPr lang="en-US" sz="2200"/>
              <a:t>document issues and raise awareness of mutually useful resources and tools</a:t>
            </a:r>
          </a:p>
        </p:txBody>
      </p:sp>
      <p:pic>
        <p:nvPicPr>
          <p:cNvPr id="187395" name="Picture 2"/>
          <p:cNvPicPr>
            <a:picLocks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56300" y="668338"/>
            <a:ext cx="2946400" cy="4406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
        <p:nvSpPr>
          <p:cNvPr id="187396" name="Rectangle 3"/>
          <p:cNvSpPr>
            <a:spLocks/>
          </p:cNvSpPr>
          <p:nvPr/>
        </p:nvSpPr>
        <p:spPr bwMode="auto">
          <a:xfrm>
            <a:off x="6591300" y="5105400"/>
            <a:ext cx="1682750"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defTabSz="914400">
              <a:lnSpc>
                <a:spcPts val="1800"/>
              </a:lnSpc>
            </a:pPr>
            <a:r>
              <a:rPr lang="en-US" sz="900">
                <a:solidFill>
                  <a:srgbClr val="000000"/>
                </a:solidFill>
                <a:cs typeface="Arial" charset="0"/>
                <a:sym typeface="Arial" charset="0"/>
              </a:rPr>
              <a:t> </a:t>
            </a:r>
            <a:r>
              <a:rPr lang="en-US" sz="900" u="sng">
                <a:solidFill>
                  <a:srgbClr val="009999"/>
                </a:solidFill>
                <a:cs typeface="Arial" charset="0"/>
                <a:sym typeface="Arial" charset="0"/>
                <a:hlinkClick r:id="rId4"/>
              </a:rPr>
              <a:t>Some rights reserved</a:t>
            </a:r>
            <a:r>
              <a:rPr lang="en-US" sz="900">
                <a:solidFill>
                  <a:srgbClr val="000000"/>
                </a:solidFill>
                <a:cs typeface="Arial" charset="0"/>
                <a:sym typeface="Arial" charset="0"/>
              </a:rPr>
              <a:t> by </a:t>
            </a:r>
            <a:r>
              <a:rPr lang="en-US" sz="900" u="sng">
                <a:solidFill>
                  <a:srgbClr val="0E44DD"/>
                </a:solidFill>
                <a:cs typeface="Arial" charset="0"/>
                <a:sym typeface="Arial" charset="0"/>
              </a:rPr>
              <a:t>te.esce</a:t>
            </a:r>
          </a:p>
        </p:txBody>
      </p:sp>
      <p:sp>
        <p:nvSpPr>
          <p:cNvPr id="187397" name="Rectangle 4"/>
          <p:cNvSpPr>
            <a:spLocks/>
          </p:cNvSpPr>
          <p:nvPr/>
        </p:nvSpPr>
        <p:spPr bwMode="auto">
          <a:xfrm>
            <a:off x="611188" y="692150"/>
            <a:ext cx="2173287"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0" tIns="0" rIns="40639" bIns="0"/>
          <a:lstStyle/>
          <a:p>
            <a:pPr marL="39688" defTabSz="914400">
              <a:spcBef>
                <a:spcPts val="800"/>
              </a:spcBef>
            </a:pPr>
            <a:r>
              <a:rPr lang="en-US" sz="2400">
                <a:solidFill>
                  <a:srgbClr val="000000"/>
                </a:solidFill>
                <a:latin typeface="Lucida Grande" charset="0"/>
                <a:cs typeface="Lucida Grande" charset="0"/>
                <a:sym typeface="Lucida Grande" charset="0"/>
              </a:rPr>
              <a:t>PORSCHE :</a:t>
            </a:r>
          </a:p>
        </p:txBody>
      </p:sp>
      <p:sp>
        <p:nvSpPr>
          <p:cNvPr id="187398" name="Rectangle 5"/>
          <p:cNvSpPr>
            <a:spLocks/>
          </p:cNvSpPr>
          <p:nvPr/>
        </p:nvSpPr>
        <p:spPr bwMode="auto">
          <a:xfrm>
            <a:off x="971550" y="1484313"/>
            <a:ext cx="3706813" cy="444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40639" bIns="0">
            <a:spAutoFit/>
          </a:bodyPr>
          <a:lstStyle/>
          <a:p>
            <a:pPr marL="39688" defTabSz="914400"/>
            <a:r>
              <a:rPr lang="en-US" sz="2400">
                <a:solidFill>
                  <a:srgbClr val="000000"/>
                </a:solidFill>
                <a:cs typeface="Arial" charset="0"/>
                <a:sym typeface="Arial" charset="0"/>
              </a:rPr>
              <a:t>Working in partnership to: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988470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FCB6D1E1-4E67-264E-897C-BE9903FA1F95}" type="slidenum">
              <a:rPr lang="en-US"/>
              <a:pPr>
                <a:defRPr/>
              </a:pPr>
              <a:t>7</a:t>
            </a:fld>
            <a:endParaRPr lang="en-US"/>
          </a:p>
        </p:txBody>
      </p:sp>
      <p:pic>
        <p:nvPicPr>
          <p:cNvPr id="188418" name="Picture 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965200"/>
            <a:ext cx="9144000" cy="4927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
        <p:nvSpPr>
          <p:cNvPr id="188419" name="Rectangle 2"/>
          <p:cNvSpPr>
            <a:spLocks/>
          </p:cNvSpPr>
          <p:nvPr/>
        </p:nvSpPr>
        <p:spPr bwMode="auto">
          <a:xfrm>
            <a:off x="3479800" y="6134100"/>
            <a:ext cx="218598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defTabSz="914400"/>
            <a:r>
              <a:rPr lang="en-US" sz="1200">
                <a:solidFill>
                  <a:srgbClr val="000000"/>
                </a:solidFill>
                <a:cs typeface="Arial" charset="0"/>
                <a:sym typeface="Arial" charset="0"/>
              </a:rPr>
              <a:t>www.medev.ac.uk/oer/register/</a:t>
            </a:r>
          </a:p>
          <a:p>
            <a:pPr defTabSz="914400"/>
            <a:endParaRPr lang="en-US" sz="1200">
              <a:solidFill>
                <a:srgbClr val="000000"/>
              </a:solidFill>
              <a:cs typeface="Arial" charset="0"/>
              <a:sym typeface="Arial" charset="0"/>
            </a:endParaRPr>
          </a:p>
        </p:txBody>
      </p:sp>
      <p:pic>
        <p:nvPicPr>
          <p:cNvPr id="188420"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 y="6426200"/>
            <a:ext cx="596900"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4039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F67B20E4-C0D3-DA46-AFDD-2B7BB50BAE61}" type="slidenum">
              <a:rPr lang="en-US"/>
              <a:pPr>
                <a:defRPr/>
              </a:pPr>
              <a:t>8</a:t>
            </a:fld>
            <a:endParaRPr lang="en-US"/>
          </a:p>
        </p:txBody>
      </p:sp>
      <p:pic>
        <p:nvPicPr>
          <p:cNvPr id="189442" name="Picture 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57200"/>
            <a:ext cx="9144000" cy="594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
        <p:nvSpPr>
          <p:cNvPr id="189443" name="Rectangle 2"/>
          <p:cNvSpPr>
            <a:spLocks/>
          </p:cNvSpPr>
          <p:nvPr/>
        </p:nvSpPr>
        <p:spPr bwMode="auto">
          <a:xfrm>
            <a:off x="3479800" y="6388100"/>
            <a:ext cx="2185988"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0" bIns="0">
            <a:spAutoFit/>
          </a:bodyPr>
          <a:lstStyle/>
          <a:p>
            <a:pPr defTabSz="914400"/>
            <a:r>
              <a:rPr lang="en-US" sz="1200" u="sng">
                <a:solidFill>
                  <a:srgbClr val="000000"/>
                </a:solidFill>
                <a:cs typeface="Arial" charset="0"/>
                <a:sym typeface="Arial" charset="0"/>
                <a:hlinkClick r:id="rId3"/>
              </a:rPr>
              <a:t>www.medev.ac.uk/oer/register/</a:t>
            </a:r>
            <a:endParaRPr lang="en-US" sz="1200">
              <a:solidFill>
                <a:srgbClr val="000000"/>
              </a:solidFill>
              <a:cs typeface="Lucida Grande" charset="0"/>
              <a:sym typeface="Arial" charset="0"/>
            </a:endParaRPr>
          </a:p>
          <a:p>
            <a:pPr defTabSz="914400"/>
            <a:endParaRPr lang="en-US" sz="1200">
              <a:solidFill>
                <a:srgbClr val="000000"/>
              </a:solidFill>
              <a:cs typeface="Arial" charset="0"/>
              <a:sym typeface="Arial" charset="0"/>
            </a:endParaRPr>
          </a:p>
        </p:txBody>
      </p:sp>
      <p:pic>
        <p:nvPicPr>
          <p:cNvPr id="189444"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 y="6426200"/>
            <a:ext cx="596900" cy="21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789684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0465" name="Picture 1"/>
          <p:cNvPicPr>
            <a:picLocks noChangeArrowheads="1"/>
          </p:cNvPicPr>
          <p:nvPr/>
        </p:nvPicPr>
        <p:blipFill>
          <a:blip r:embed="rId3">
            <a:alphaModFix amt="8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34038" y="2854325"/>
            <a:ext cx="2959100" cy="1282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alpha val="83920"/>
                  </a:srgbClr>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alpha val="70587"/>
                  </a:schemeClr>
                </a:solidFill>
                <a:miter lim="800000"/>
                <a:headEnd/>
                <a:tailEnd/>
              </a14:hiddenLine>
            </a:ext>
          </a:extLst>
        </p:spPr>
      </p:pic>
      <p:sp>
        <p:nvSpPr>
          <p:cNvPr id="190466" name="Rectangle 2"/>
          <p:cNvSpPr>
            <a:spLocks/>
          </p:cNvSpPr>
          <p:nvPr/>
        </p:nvSpPr>
        <p:spPr bwMode="auto">
          <a:xfrm>
            <a:off x="5699125" y="4065588"/>
            <a:ext cx="3013075" cy="149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38100" tIns="38100" rIns="64291" bIns="38100">
            <a:spAutoFit/>
          </a:bodyPr>
          <a:lstStyle/>
          <a:p>
            <a:pPr algn="r" defTabSz="914400"/>
            <a:r>
              <a:rPr lang="en-US" sz="2400">
                <a:solidFill>
                  <a:srgbClr val="2A5268"/>
                </a:solidFill>
                <a:latin typeface="Gill Sans" charset="0"/>
                <a:cs typeface="Gill Sans" charset="0"/>
                <a:sym typeface="Gill Sans" charset="0"/>
              </a:rPr>
              <a:t>www.medev.ac.uk/oer/</a:t>
            </a:r>
          </a:p>
          <a:p>
            <a:pPr algn="r" defTabSz="914400"/>
            <a:r>
              <a:rPr lang="en-US" sz="2400">
                <a:solidFill>
                  <a:srgbClr val="2A5268"/>
                </a:solidFill>
                <a:latin typeface="Gill Sans" charset="0"/>
                <a:cs typeface="Gill Sans" charset="0"/>
                <a:sym typeface="Gill Sans" charset="0"/>
              </a:rPr>
              <a:t>suzanne@medev.ac.uk</a:t>
            </a:r>
          </a:p>
          <a:p>
            <a:pPr algn="r" defTabSz="914400"/>
            <a:r>
              <a:rPr lang="en-US" sz="2400">
                <a:solidFill>
                  <a:srgbClr val="2A5268"/>
                </a:solidFill>
                <a:latin typeface="Gill Sans" charset="0"/>
                <a:cs typeface="Gill Sans" charset="0"/>
                <a:sym typeface="Gill Sans" charset="0"/>
              </a:rPr>
              <a:t>lindsay@medev.ac.uk</a:t>
            </a:r>
          </a:p>
          <a:p>
            <a:pPr algn="r" defTabSz="914400"/>
            <a:r>
              <a:rPr lang="en-US" sz="2400">
                <a:solidFill>
                  <a:srgbClr val="2A5268"/>
                </a:solidFill>
                <a:latin typeface="Gill Sans" charset="0"/>
                <a:cs typeface="Gill Sans" charset="0"/>
                <a:sym typeface="Gill Sans" charset="0"/>
              </a:rPr>
              <a:t>twitter.com/hea_medev</a:t>
            </a:r>
          </a:p>
        </p:txBody>
      </p:sp>
      <p:pic>
        <p:nvPicPr>
          <p:cNvPr id="190467" name="Picture 3"/>
          <p:cNvPicPr>
            <a:picLocks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5750" y="6375400"/>
            <a:ext cx="584200" cy="20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chemeClr val="tx1"/>
                </a:solidFill>
                <a:miter lim="800000"/>
                <a:headEnd/>
                <a:tailEnd/>
              </a14:hiddenLine>
            </a:ext>
          </a:extLst>
        </p:spPr>
      </p:pic>
      <p:sp>
        <p:nvSpPr>
          <p:cNvPr id="190468" name="Rectangle 4"/>
          <p:cNvSpPr>
            <a:spLocks/>
          </p:cNvSpPr>
          <p:nvPr/>
        </p:nvSpPr>
        <p:spPr bwMode="auto">
          <a:xfrm>
            <a:off x="1049338" y="6059488"/>
            <a:ext cx="7624762" cy="520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wrap="none" lIns="0" tIns="0" rIns="40639" bIns="0">
            <a:spAutoFit/>
          </a:bodyPr>
          <a:lstStyle/>
          <a:p>
            <a:pPr marL="39688" defTabSz="914400"/>
            <a:r>
              <a:rPr lang="en-US" sz="3600">
                <a:solidFill>
                  <a:srgbClr val="2A5268"/>
                </a:solidFill>
                <a:latin typeface="Gill Sans" charset="0"/>
                <a:cs typeface="Gill Sans" charset="0"/>
                <a:sym typeface="Gill Sans" charset="0"/>
              </a:rPr>
              <a:t>www.medev.ac.uk/blog/oer-phase-2-blog/</a:t>
            </a:r>
          </a:p>
        </p:txBody>
      </p:sp>
      <p:pic>
        <p:nvPicPr>
          <p:cNvPr id="190469" name="Picture 5"/>
          <p:cNvPicPr>
            <a:picLocks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54138" y="1093788"/>
            <a:ext cx="4021137" cy="876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90470" name="Rectangle 6"/>
          <p:cNvSpPr>
            <a:spLocks/>
          </p:cNvSpPr>
          <p:nvPr/>
        </p:nvSpPr>
        <p:spPr bwMode="auto">
          <a:xfrm>
            <a:off x="1298575" y="1878013"/>
            <a:ext cx="4851400" cy="1498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chemeClr val="tx1"/>
                </a:solidFill>
                <a:miter lim="800000"/>
                <a:headEnd/>
                <a:tailEnd/>
              </a14:hiddenLine>
            </a:ext>
          </a:extLst>
        </p:spPr>
        <p:txBody>
          <a:bodyPr lIns="38100" tIns="38100" rIns="64291" bIns="38100"/>
          <a:lstStyle/>
          <a:p>
            <a:pPr defTabSz="914400"/>
            <a:r>
              <a:rPr lang="en-US" sz="2400">
                <a:solidFill>
                  <a:srgbClr val="2A5268"/>
                </a:solidFill>
                <a:latin typeface="Gill Sans" charset="0"/>
                <a:cs typeface="Gill Sans" charset="0"/>
                <a:sym typeface="Gill Sans" charset="0"/>
              </a:rPr>
              <a:t>www.elearningrepository.nhs.uk/</a:t>
            </a:r>
          </a:p>
          <a:p>
            <a:pPr defTabSz="914400"/>
            <a:r>
              <a:rPr lang="en-US" sz="2400">
                <a:solidFill>
                  <a:srgbClr val="2A5268"/>
                </a:solidFill>
                <a:latin typeface="Gill Sans" charset="0"/>
                <a:cs typeface="Gill Sans" charset="0"/>
                <a:sym typeface="Gill Sans" charset="0"/>
              </a:rPr>
              <a:t>richard.osborn@londondeanery.ac.uk</a:t>
            </a:r>
          </a:p>
          <a:p>
            <a:pPr defTabSz="914400"/>
            <a:r>
              <a:rPr lang="en-US" sz="2400">
                <a:solidFill>
                  <a:srgbClr val="2A5268"/>
                </a:solidFill>
                <a:latin typeface="Gill Sans" charset="0"/>
                <a:cs typeface="Gill Sans" charset="0"/>
                <a:sym typeface="Gill Sans" charset="0"/>
              </a:rPr>
              <a:t>kate.lomax@londondeanery.ac.uk</a:t>
            </a:r>
          </a:p>
          <a:p>
            <a:pPr defTabSz="914400"/>
            <a:r>
              <a:rPr lang="en-US" sz="2400">
                <a:solidFill>
                  <a:srgbClr val="2A5268"/>
                </a:solidFill>
                <a:latin typeface="Gill Sans" charset="0"/>
                <a:cs typeface="Gill Sans" charset="0"/>
                <a:sym typeface="Gill Sans" charset="0"/>
              </a:rPr>
              <a:t>twitter.com/nhselearning</a:t>
            </a:r>
          </a:p>
        </p:txBody>
      </p:sp>
      <p:pic>
        <p:nvPicPr>
          <p:cNvPr id="190471" name="Picture 7"/>
          <p:cNvPicPr>
            <a:picLocks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5125" y="285750"/>
            <a:ext cx="1676400" cy="6057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01453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352</Words>
  <Application>Microsoft Macintosh PowerPoint</Application>
  <PresentationFormat>On-screen Show (4:3)</PresentationFormat>
  <Paragraphs>48</Paragraphs>
  <Slides>9</Slides>
  <Notes>3</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Pathways for Open Resource Sharing through Convergence in Healthcare Education (PORSCHE) Kate Lomax eLearning Repository, The London Deanery Lindsay Wood Higher Education Academy Subject Centre for Medicine Dentistry and Veterinary Medicine, Newcastle University</vt:lpstr>
      <vt:lpstr>eLearning in the NHS</vt:lpstr>
      <vt:lpstr>NHS infrastructure</vt:lpstr>
      <vt:lpstr>Slide 4</vt:lpstr>
      <vt:lpstr>Slide 5</vt:lpstr>
      <vt:lpstr>Slide 6</vt:lpstr>
      <vt:lpstr>Slide 7</vt:lpstr>
      <vt:lpstr>Slide 8</vt:lpstr>
      <vt:lpstr>Slide 9</vt:lpstr>
    </vt:vector>
  </TitlesOfParts>
  <Company>Subject Centre for Medicine, Dentistry and Veterinary Medicine</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for Open Resource Sharing through Convergence in Healthcare Education (PORSCHE) Kate Lomax eLearning Repository, The London Deanery Lindsay Wood Higher Education Academy Subject Centre for Medicine Dentistry and Veterinary Medicine, Newcastle University</dc:title>
  <dc:creator>Suzanne Hardy</dc:creator>
  <cp:lastModifiedBy>Dawn Leeder</cp:lastModifiedBy>
  <cp:revision>1</cp:revision>
  <dcterms:created xsi:type="dcterms:W3CDTF">2011-05-19T06:20:32Z</dcterms:created>
  <dcterms:modified xsi:type="dcterms:W3CDTF">2011-05-19T06:21:01Z</dcterms:modified>
</cp:coreProperties>
</file>