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16.xml" ContentType="application/vnd.openxmlformats-officedocument.presentationml.notes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Masters/slideMaster2.xml" ContentType="application/vnd.openxmlformats-officedocument.presentationml.slideMaster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notesSlides/notesSlide12.xml" ContentType="application/vnd.openxmlformats-officedocument.presentationml.notesSlide+xml"/>
  <Override PartName="/ppt/slides/slide22.xml" ContentType="application/vnd.openxmlformats-officedocument.presentationml.slide+xml"/>
  <Override PartName="/docProps/app.xml" ContentType="application/vnd.openxmlformats-officedocument.extended-properties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20.xml" ContentType="application/vnd.openxmlformats-officedocument.presentationml.notesSlide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charts/chart1.xml" ContentType="application/vnd.openxmlformats-officedocument.drawingml.chart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s/slide27.xml" ContentType="application/vnd.openxmlformats-officedocument.presentationml.slide+xml"/>
  <Override PartName="/ppt/slides/slide2.xml" ContentType="application/vnd.openxmlformats-officedocument.presentationml.slide+xml"/>
  <Override PartName="/ppt/theme/theme3.xml" ContentType="application/vnd.openxmlformats-officedocument.theme+xml"/>
  <Override PartName="/ppt/slideLayouts/slideLayout2.xml" ContentType="application/vnd.openxmlformats-officedocument.presentationml.slideLayout+xml"/>
  <Default Extension="png" ContentType="image/png"/>
  <Override PartName="/ppt/slides/slide23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21.xml" ContentType="application/vnd.openxmlformats-officedocument.presentationml.notesSlide+xml"/>
  <Default Extension="gif" ContentType="image/gif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8.xml" ContentType="application/vnd.openxmlformats-officedocument.presentationml.notesSlide+xml"/>
  <Override PartName="/ppt/slides/slide7.xml" ContentType="application/vnd.openxmlformats-officedocument.presentationml.slide+xml"/>
  <Override PartName="/ppt/charts/chart2.xml" ContentType="application/vnd.openxmlformats-officedocument.drawingml.chart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notesSlides/notesSlide22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19.xml" ContentType="application/vnd.openxmlformats-officedocument.presentationml.notes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  <p:sldMasterId id="2147483660" r:id="rId2"/>
  </p:sldMasterIdLst>
  <p:notesMasterIdLst>
    <p:notesMasterId r:id="rId30"/>
  </p:notesMasterIdLst>
  <p:sldIdLst>
    <p:sldId id="278" r:id="rId3"/>
    <p:sldId id="276" r:id="rId4"/>
    <p:sldId id="263" r:id="rId5"/>
    <p:sldId id="292" r:id="rId6"/>
    <p:sldId id="293" r:id="rId7"/>
    <p:sldId id="295" r:id="rId8"/>
    <p:sldId id="303" r:id="rId9"/>
    <p:sldId id="297" r:id="rId10"/>
    <p:sldId id="298" r:id="rId11"/>
    <p:sldId id="299" r:id="rId12"/>
    <p:sldId id="300" r:id="rId13"/>
    <p:sldId id="301" r:id="rId14"/>
    <p:sldId id="302" r:id="rId15"/>
    <p:sldId id="290" r:id="rId16"/>
    <p:sldId id="306" r:id="rId17"/>
    <p:sldId id="314" r:id="rId18"/>
    <p:sldId id="309" r:id="rId19"/>
    <p:sldId id="275" r:id="rId20"/>
    <p:sldId id="262" r:id="rId21"/>
    <p:sldId id="283" r:id="rId22"/>
    <p:sldId id="311" r:id="rId23"/>
    <p:sldId id="312" r:id="rId24"/>
    <p:sldId id="313" r:id="rId25"/>
    <p:sldId id="288" r:id="rId26"/>
    <p:sldId id="287" r:id="rId27"/>
    <p:sldId id="257" r:id="rId28"/>
    <p:sldId id="289" r:id="rId29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08357F"/>
    <a:srgbClr val="40404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5620"/>
    <p:restoredTop sz="92083" autoAdjust="0"/>
  </p:normalViewPr>
  <p:slideViewPr>
    <p:cSldViewPr snapToObjects="1">
      <p:cViewPr>
        <p:scale>
          <a:sx n="100" d="100"/>
          <a:sy n="100" d="100"/>
        </p:scale>
        <p:origin x="-1936" y="-9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125" d="100"/>
          <a:sy n="125" d="100"/>
        </p:scale>
        <p:origin x="-3960" y="-11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lddmsaev:Documents:LDSE:WPs:WP2:D2.2%20Time%20Modellier:CompModules%20v5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lddmsaev:Documents:LDSE:WPs:WP2:D2.2%20Time%20Modellier:CompModules%20v5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hart>
    <c:plotArea>
      <c:layout/>
      <c:barChart>
        <c:barDir val="bar"/>
        <c:grouping val="stacked"/>
        <c:ser>
          <c:idx val="0"/>
          <c:order val="0"/>
          <c:tx>
            <c:strRef>
              <c:f>'Define TM learning activities'!$H$29</c:f>
              <c:strCache>
                <c:ptCount val="1"/>
                <c:pt idx="0">
                  <c:v>Personalised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 w="25400">
              <a:noFill/>
            </a:ln>
            <a:effectLst>
              <a:outerShdw dist="35921" dir="2700000" algn="br">
                <a:srgbClr val="000000"/>
              </a:outerShdw>
            </a:effectLst>
          </c:spPr>
          <c:val>
            <c:numRef>
              <c:f>'Define TM learning activities'!$I$29</c:f>
              <c:numCache>
                <c:formatCode>General</c:formatCode>
                <c:ptCount val="1"/>
                <c:pt idx="0">
                  <c:v>0.333333333333333</c:v>
                </c:pt>
              </c:numCache>
            </c:numRef>
          </c:val>
        </c:ser>
        <c:ser>
          <c:idx val="1"/>
          <c:order val="1"/>
          <c:tx>
            <c:strRef>
              <c:f>'Define TM learning activities'!$H$30</c:f>
              <c:strCache>
                <c:ptCount val="1"/>
                <c:pt idx="0">
                  <c:v>Social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 w="25400">
              <a:noFill/>
            </a:ln>
            <a:effectLst>
              <a:outerShdw dist="35921" dir="2700000" algn="br">
                <a:srgbClr val="000000"/>
              </a:outerShdw>
            </a:effectLst>
          </c:spPr>
          <c:val>
            <c:numRef>
              <c:f>'Define TM learning activities'!$I$30</c:f>
              <c:numCache>
                <c:formatCode>General</c:formatCode>
                <c:ptCount val="1"/>
                <c:pt idx="0">
                  <c:v>0.404761904761905</c:v>
                </c:pt>
              </c:numCache>
            </c:numRef>
          </c:val>
        </c:ser>
        <c:ser>
          <c:idx val="2"/>
          <c:order val="2"/>
          <c:tx>
            <c:strRef>
              <c:f>'Define TM learning activities'!$H$31</c:f>
              <c:strCache>
                <c:ptCount val="1"/>
                <c:pt idx="0">
                  <c:v>Standard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 w="25400">
              <a:noFill/>
            </a:ln>
            <a:effectLst>
              <a:outerShdw dist="35921" dir="2700000" algn="br">
                <a:srgbClr val="000000"/>
              </a:outerShdw>
            </a:effectLst>
          </c:spPr>
          <c:val>
            <c:numRef>
              <c:f>'Define TM learning activities'!$I$31</c:f>
              <c:numCache>
                <c:formatCode>General</c:formatCode>
                <c:ptCount val="1"/>
                <c:pt idx="0">
                  <c:v>0.261904761904762</c:v>
                </c:pt>
              </c:numCache>
            </c:numRef>
          </c:val>
        </c:ser>
        <c:overlap val="100"/>
        <c:axId val="69983128"/>
        <c:axId val="69898424"/>
      </c:barChart>
      <c:catAx>
        <c:axId val="69983128"/>
        <c:scaling>
          <c:orientation val="minMax"/>
        </c:scaling>
        <c:delete val="1"/>
        <c:axPos val="l"/>
        <c:tickLblPos val="nextTo"/>
        <c:crossAx val="69898424"/>
        <c:crosses val="autoZero"/>
        <c:auto val="1"/>
        <c:lblAlgn val="ctr"/>
        <c:lblOffset val="100"/>
      </c:catAx>
      <c:valAx>
        <c:axId val="69898424"/>
        <c:scaling>
          <c:orientation val="minMax"/>
        </c:scaling>
        <c:delete val="1"/>
        <c:axPos val="b"/>
        <c:numFmt formatCode="General" sourceLinked="1"/>
        <c:tickLblPos val="nextTo"/>
        <c:crossAx val="69983128"/>
        <c:crosses val="autoZero"/>
        <c:crossBetween val="between"/>
      </c:valAx>
      <c:spPr>
        <a:solidFill>
          <a:srgbClr val="FFFFFF"/>
        </a:solidFill>
        <a:ln w="25400">
          <a:noFill/>
        </a:ln>
      </c:spPr>
    </c:plotArea>
    <c:legend>
      <c:legendPos val="r"/>
      <c:layout>
        <c:manualLayout>
          <c:xMode val="edge"/>
          <c:yMode val="edge"/>
          <c:x val="0.668180413685667"/>
          <c:y val="0.161615170264908"/>
          <c:w val="0.32774162845029"/>
          <c:h val="0.716067913385827"/>
        </c:manualLayout>
      </c:layout>
      <c:spPr>
        <a:noFill/>
        <a:ln w="25400">
          <a:noFill/>
        </a:ln>
      </c:spPr>
      <c:txPr>
        <a:bodyPr/>
        <a:lstStyle/>
        <a:p>
          <a:pPr>
            <a:defRPr sz="1050">
              <a:latin typeface="Arial"/>
              <a:cs typeface="Arial"/>
            </a:defRPr>
          </a:pPr>
          <a:endParaRPr lang="en-US"/>
        </a:p>
      </c:txPr>
    </c:legend>
    <c:plotVisOnly val="1"/>
    <c:dispBlanksAs val="gap"/>
  </c:chart>
  <c:spPr>
    <a:solidFill>
      <a:srgbClr val="FFFFFF"/>
    </a:solidFill>
    <a:ln w="3175">
      <a:solidFill>
        <a:srgbClr val="4F81BD"/>
      </a:solidFill>
      <a:prstDash val="solid"/>
    </a:ln>
  </c:sp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hart>
    <c:plotArea>
      <c:layout/>
      <c:pieChart>
        <c:varyColors val="1"/>
        <c:ser>
          <c:idx val="0"/>
          <c:order val="0"/>
          <c:spPr>
            <a:gradFill rotWithShape="0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25400">
              <a:noFill/>
            </a:ln>
            <a:effectLst>
              <a:outerShdw dist="35921" dir="2700000" algn="br">
                <a:srgbClr val="000000"/>
              </a:outerShdw>
            </a:effectLst>
          </c:spPr>
          <c:dPt>
            <c:idx val="0"/>
            <c:spPr/>
          </c:dPt>
          <c:dPt>
            <c:idx val="1"/>
            <c:spPr/>
          </c:dPt>
          <c:dPt>
            <c:idx val="2"/>
            <c:spPr/>
          </c:dPt>
          <c:dPt>
            <c:idx val="3"/>
            <c:spPr/>
          </c:dPt>
          <c:dPt>
            <c:idx val="4"/>
            <c:spPr/>
          </c:dPt>
          <c:cat>
            <c:strRef>
              <c:f>'Define TM learning activities'!$A$22:$A$26</c:f>
              <c:strCache>
                <c:ptCount val="5"/>
                <c:pt idx="0">
                  <c:v>Acquisition</c:v>
                </c:pt>
                <c:pt idx="1">
                  <c:v>Inquiry</c:v>
                </c:pt>
                <c:pt idx="2">
                  <c:v>Discussion</c:v>
                </c:pt>
                <c:pt idx="3">
                  <c:v>Practice</c:v>
                </c:pt>
                <c:pt idx="4">
                  <c:v>Production</c:v>
                </c:pt>
              </c:strCache>
            </c:strRef>
          </c:cat>
          <c:val>
            <c:numRef>
              <c:f>'Define TM learning activities'!$B$22:$B$26</c:f>
              <c:numCache>
                <c:formatCode>0</c:formatCode>
                <c:ptCount val="5"/>
                <c:pt idx="0">
                  <c:v>50.0</c:v>
                </c:pt>
                <c:pt idx="1">
                  <c:v>9.200000000000001</c:v>
                </c:pt>
                <c:pt idx="2">
                  <c:v>0.0</c:v>
                </c:pt>
                <c:pt idx="3">
                  <c:v>11.5</c:v>
                </c:pt>
                <c:pt idx="4">
                  <c:v>13.3</c:v>
                </c:pt>
              </c:numCache>
            </c:numRef>
          </c:val>
        </c:ser>
        <c:firstSliceAng val="0"/>
      </c:pie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22053535651227"/>
          <c:y val="0.112652800410065"/>
          <c:w val="0.255511624750515"/>
          <c:h val="0.884657011891547"/>
        </c:manualLayout>
      </c:layout>
      <c:spPr>
        <a:noFill/>
        <a:ln w="25400">
          <a:noFill/>
        </a:ln>
      </c:spPr>
      <c:txPr>
        <a:bodyPr/>
        <a:lstStyle/>
        <a:p>
          <a:pPr>
            <a:defRPr sz="1050">
              <a:latin typeface="Arial"/>
              <a:cs typeface="Arial"/>
            </a:defRPr>
          </a:pPr>
          <a:endParaRPr lang="en-US"/>
        </a:p>
      </c:txPr>
    </c:legend>
    <c:plotVisOnly val="1"/>
    <c:dispBlanksAs val="zero"/>
  </c:chart>
  <c:spPr>
    <a:solidFill>
      <a:srgbClr val="FFFFFF"/>
    </a:solidFill>
    <a:ln w="3175">
      <a:solidFill>
        <a:srgbClr val="808080"/>
      </a:solidFill>
      <a:prstDash val="solid"/>
    </a:ln>
  </c:sp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2DE121F-B263-0041-8297-8276D83C9233}" type="datetime1">
              <a:rPr lang="en-US"/>
              <a:pPr>
                <a:defRPr/>
              </a:pPr>
              <a:t>5/20/11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27A54BA-CD53-0746-A5A3-E7CD20230F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9" charset="-128"/>
        <a:cs typeface="ＭＳ Ｐゴシック" pitchFamily="-109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9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9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9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9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Relationship Id="rId3" Type="http://schemas.openxmlformats.org/officeDocument/2006/relationships/hyperlink" Target="https://sites.google.com/a/lkl.ac.uk/ldse/publications/TeacherasactionresearcherFinalcopy.pdf?attredirects=0" TargetMode="Externa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-sap.bha,.ac.uk/oer/" TargetMode="External"/><Relationship Id="rId4" Type="http://schemas.openxmlformats.org/officeDocument/2006/relationships/hyperlink" Target="mailto:bleeds@uclan.ac.uk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Relationship Id="rId3" Type="http://schemas.openxmlformats.org/officeDocument/2006/relationships/hyperlink" Target="https://sites.google.com/a/lkl.ac.uk/ldse/publications/TeacherasactionresearcherFinalcopy.pdf?attredirects=0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AB3A19-6D1C-2F46-B9FE-18442417B844}" type="slidenum">
              <a:rPr lang="en-US" smtClean="0">
                <a:ea typeface="ＭＳ Ｐゴシック" pitchFamily="-109" charset="-128"/>
                <a:cs typeface="ＭＳ Ｐゴシック" pitchFamily="-109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smtClean="0">
              <a:ea typeface="ＭＳ Ｐゴシック" pitchFamily="-109" charset="-128"/>
              <a:cs typeface="ＭＳ Ｐゴシック" pitchFamily="-109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More challenging</a:t>
            </a:r>
            <a:r>
              <a:rPr lang="en-US" baseline="0" dirty="0" smtClean="0"/>
              <a:t> activity has been inserted by second teacher and the improved pattern is returned to the Patterns Repository for the original teacher to download and use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7A54BA-CD53-0746-A5A3-E7CD20230F8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1490E3-2BB5-3C43-A024-3AF5D3D18A5D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ea typeface="ＭＳ Ｐゴシック" charset="-128"/>
                <a:cs typeface="ＭＳ Ｐゴシック" charset="-128"/>
              </a:rPr>
              <a:t>Laurillard, D. (2008) ‘</a:t>
            </a:r>
            <a:r>
              <a:rPr lang="en-US" dirty="0" smtClean="0">
                <a:ea typeface="ＭＳ Ｐゴシック" charset="-128"/>
                <a:cs typeface="ＭＳ Ｐゴシック" charset="-128"/>
                <a:hlinkClick r:id="rId3"/>
              </a:rPr>
              <a:t>The teacher as action researcher: Using technology to capture pedagogic form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’, </a:t>
            </a:r>
            <a:r>
              <a:rPr lang="en-US" i="1" dirty="0" smtClean="0">
                <a:ea typeface="ＭＳ Ｐゴシック" charset="-128"/>
                <a:cs typeface="ＭＳ Ｐゴシック" charset="-128"/>
              </a:rPr>
              <a:t>Studies in Higher Education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, 33(2), 139-154</a:t>
            </a:r>
          </a:p>
          <a:p>
            <a:pPr eaLnBrk="1" hangingPunct="1"/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832FCD-A300-A64E-8E0D-555BED2557A8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1200" dirty="0" smtClean="0">
                <a:sym typeface="Wingdings"/>
              </a:rPr>
              <a:t>C-SAP OER Project toolkit-  </a:t>
            </a:r>
            <a:r>
              <a:rPr lang="en-US" sz="1200" dirty="0" smtClean="0">
                <a:sym typeface="Wingdings"/>
                <a:hlinkClick r:id="rId3"/>
              </a:rPr>
              <a:t>http://www.c-sap.bham.ac.uk/oer/</a:t>
            </a:r>
            <a:r>
              <a:rPr lang="en-US" sz="1200" dirty="0" smtClean="0">
                <a:sym typeface="Wingdings"/>
              </a:rPr>
              <a:t> Anna </a:t>
            </a:r>
            <a:r>
              <a:rPr lang="en-US" sz="1200" dirty="0" err="1" smtClean="0">
                <a:sym typeface="Wingdings"/>
              </a:rPr>
              <a:t>Gruszczynka</a:t>
            </a:r>
            <a:endParaRPr lang="en-US" sz="1200" dirty="0" smtClean="0">
              <a:sym typeface="Wingdings"/>
            </a:endParaRPr>
          </a:p>
          <a:p>
            <a:pPr>
              <a:buNone/>
            </a:pPr>
            <a:r>
              <a:rPr lang="en-US" sz="1200" dirty="0" smtClean="0">
                <a:sym typeface="Wingdings"/>
                <a:hlinkClick r:id="rId4"/>
              </a:rPr>
              <a:t>bleeds@uclan.ac.uk</a:t>
            </a:r>
            <a:r>
              <a:rPr lang="en-US" sz="1200" dirty="0" smtClean="0">
                <a:sym typeface="Wingdings"/>
              </a:rPr>
              <a:t> </a:t>
            </a:r>
            <a:r>
              <a:rPr lang="en-US" sz="1200" dirty="0" err="1" smtClean="0">
                <a:sym typeface="Wingdings"/>
              </a:rPr>
              <a:t>employability.org.uk</a:t>
            </a:r>
            <a:r>
              <a:rPr lang="en-US" sz="1200" dirty="0" smtClean="0">
                <a:sym typeface="Wingdings"/>
              </a:rPr>
              <a:t> </a:t>
            </a:r>
          </a:p>
          <a:p>
            <a:pPr>
              <a:buNone/>
            </a:pPr>
            <a:r>
              <a:rPr lang="en-US" sz="1200" dirty="0" smtClean="0">
                <a:sym typeface="Wingdings"/>
              </a:rPr>
              <a:t>The categories of learning types (read, investigate, discuss, etc) are derived from the Conversational Framework</a:t>
            </a:r>
            <a:r>
              <a:rPr lang="en-US" sz="1200" baseline="0" dirty="0" smtClean="0">
                <a:sym typeface="Wingdings"/>
              </a:rPr>
              <a:t> – see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rPr>
              <a:t>Laurillard, D. (2002). 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rPr>
              <a:t>Rethinking University Teaching: A Conversational Framework for the Effective Use of Learning Technologies (2nd ed.). London: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rPr>
              <a:t>RoutledgeFalmer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rPr>
              <a:t>. </a:t>
            </a:r>
            <a:endParaRPr lang="en-US" sz="1200" dirty="0" smtClean="0">
              <a:sym typeface="Wingding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7A54BA-CD53-0746-A5A3-E7CD20230F87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rPr>
              <a:t>Benedet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rPr>
              <a:t>, M. J. (2010). 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rPr>
              <a:t>Unmasking the Spanish University: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rPr>
              <a:t>Cultivalibros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rPr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7A54BA-CD53-0746-A5A3-E7CD20230F87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90D60D-BC5E-7041-B589-BA5B23B1E4C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>
                <a:ea typeface="ＭＳ Ｐゴシック" charset="-128"/>
                <a:cs typeface="ＭＳ Ｐゴシック" charset="-128"/>
              </a:rPr>
              <a:t>Laurillard, D. (2006). Modelling benefits-oriented costs for technology enhanced learning. </a:t>
            </a:r>
            <a:r>
              <a:rPr lang="en-US" i="1" smtClean="0">
                <a:ea typeface="ＭＳ Ｐゴシック" charset="-128"/>
                <a:cs typeface="ＭＳ Ｐゴシック" charset="-128"/>
              </a:rPr>
              <a:t>Higher Education, 54, 21-39.</a:t>
            </a:r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76D907-4067-6749-AF2C-BBD763FE9A4F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Original pattern derived from </a:t>
            </a:r>
            <a:r>
              <a:rPr lang="en-US" dirty="0" err="1" smtClean="0"/>
              <a:t>hapTEL</a:t>
            </a:r>
            <a:r>
              <a:rPr lang="en-US" baseline="0" dirty="0" smtClean="0"/>
              <a:t> project presentations.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7A54BA-CD53-0746-A5A3-E7CD20230F87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7A54BA-CD53-0746-A5A3-E7CD20230F87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 charset="-128"/>
                <a:cs typeface="ＭＳ Ｐゴシック" charset="-128"/>
              </a:rPr>
              <a:t>Gibbs, G. (2010). </a:t>
            </a:r>
            <a:r>
              <a:rPr lang="en-US" i="1" smtClean="0">
                <a:ea typeface="ＭＳ Ｐゴシック" charset="-128"/>
                <a:cs typeface="ＭＳ Ｐゴシック" charset="-128"/>
              </a:rPr>
              <a:t>Dimensions of Quality. York, UK: The Higher Education Academy</a:t>
            </a:r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59E5A83-1C55-8447-A005-5F28246B087B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rPr>
              <a:t>HEFCE. (2011). 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rPr>
              <a:t>Collaborate to compete: Seizing the opportunity of online learning for UK higher education: Higher Education Funding Council for England</a:t>
            </a:r>
          </a:p>
          <a:p>
            <a:pPr eaLnBrk="1" hangingPunct="1">
              <a:spcBef>
                <a:spcPct val="0"/>
              </a:spcBef>
            </a:pP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rPr>
              <a:t>DfES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rPr>
              <a:t>. (2005). 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rPr>
              <a:t>Harnessing Technology: Transforming Learning and Children's Services.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rPr>
              <a:t>The Stationery Office</a:t>
            </a:r>
            <a:endParaRPr lang="en-US" dirty="0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31D65A-8B79-5C4B-A4FF-B13FAEA5D735}" type="slidenum">
              <a:rPr lang="en-US" smtClean="0">
                <a:ea typeface="ＭＳ Ｐゴシック" pitchFamily="-109" charset="-128"/>
                <a:cs typeface="ＭＳ Ｐゴシック" pitchFamily="-109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smtClean="0">
              <a:ea typeface="ＭＳ Ｐゴシック" pitchFamily="-109" charset="-128"/>
              <a:cs typeface="ＭＳ Ｐゴシック" pitchFamily="-109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207B6E-2734-9140-BAA1-F94F08D722D2}" type="slidenum">
              <a:rPr lang="en-US"/>
              <a:pPr>
                <a:defRPr/>
              </a:pPr>
              <a:t>25</a:t>
            </a:fld>
            <a:endParaRPr lang="en-US"/>
          </a:p>
        </p:txBody>
      </p:sp>
      <p:sp>
        <p:nvSpPr>
          <p:cNvPr id="41987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DFCD7CE-EBF4-6F4D-8B30-4B40C9E5CB52}" type="slidenum">
              <a:rPr lang="en-US" smtClean="0">
                <a:ea typeface="ＭＳ Ｐゴシック" pitchFamily="-109" charset="-128"/>
                <a:cs typeface="ＭＳ Ｐゴシック" pitchFamily="-109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 smtClean="0">
              <a:ea typeface="ＭＳ Ｐゴシック" pitchFamily="-109" charset="-128"/>
              <a:cs typeface="ＭＳ Ｐゴシック" pitchFamily="-109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89F7B9-50FD-2640-A7CB-25ADBDF5906B}" type="slidenum">
              <a:rPr lang="en-US" smtClean="0">
                <a:ea typeface="ＭＳ Ｐゴシック" pitchFamily="-109" charset="-128"/>
                <a:cs typeface="ＭＳ Ｐゴシック" pitchFamily="-109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n-US" smtClean="0">
              <a:ea typeface="ＭＳ Ｐゴシック" pitchFamily="-109" charset="-128"/>
              <a:cs typeface="ＭＳ Ｐゴシック" pitchFamily="-109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rPr>
              <a:t>http://www2.napier.ac.uk/transform/transformation_pc.htm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rPr>
              <a:t>White, D., Warren, N.,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rPr>
              <a:t>Faughnan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rPr>
              <a:t>, S., &amp; Manton, M. (2011). Study of UK Online Learning. 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rPr>
              <a:t>Report to HEFCE.</a:t>
            </a:r>
            <a:endParaRPr lang="en-US" dirty="0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31D65A-8B79-5C4B-A4FF-B13FAEA5D735}" type="slidenum">
              <a:rPr lang="en-US" smtClean="0">
                <a:ea typeface="ＭＳ Ｐゴシック" pitchFamily="-109" charset="-128"/>
                <a:cs typeface="ＭＳ Ｐゴシック" pitchFamily="-109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smtClean="0">
              <a:ea typeface="ＭＳ Ｐゴシック" pitchFamily="-109" charset="-128"/>
              <a:cs typeface="ＭＳ Ｐゴシック" pitchFamily="-109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sz="1200" kern="1200" dirty="0" err="1" smtClean="0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rPr>
              <a:t>Dowker</a:t>
            </a:r>
            <a:r>
              <a:rPr lang="en-GB" sz="1200" kern="1200" dirty="0" smtClean="0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rPr>
              <a:t>, A. D. (2009). </a:t>
            </a:r>
            <a:r>
              <a:rPr lang="en-GB" sz="1200" i="1" kern="1200" dirty="0" smtClean="0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rPr>
              <a:t>What works for children with mathematical difficulties? The effectiveness of intervention schemes</a:t>
            </a:r>
            <a:r>
              <a:rPr lang="en-GB" sz="1200" kern="1200" dirty="0" smtClean="0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rPr>
              <a:t>: Department for Children, Schools and Families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rPr>
              <a:t>Dobbins, K. (2008). Enhancing the Scholarship of Teaching and Learning: A Study of the Factors Identified as Promoting and Hindering  the Scholarly Activities of Academics in One Faculty. 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rPr>
              <a:t>International Journal for the Scholarship of Teaching and Learning, 2(2).</a:t>
            </a:r>
          </a:p>
          <a:p>
            <a:endParaRPr lang="en-GB" sz="1200" kern="1200" dirty="0" smtClean="0">
              <a:solidFill>
                <a:schemeClr val="tx1"/>
              </a:solidFill>
              <a:latin typeface="+mn-lt"/>
              <a:ea typeface="ＭＳ Ｐゴシック" pitchFamily="-109" charset="-128"/>
              <a:cs typeface="ＭＳ Ｐゴシック" pitchFamily="-109" charset="-128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rPr>
              <a:t>Gibbs, G. (2010). </a:t>
            </a:r>
            <a:r>
              <a:rPr lang="en-GB" sz="1200" i="1" kern="1200" dirty="0" smtClean="0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rPr>
              <a:t>Dimensions of Quality</a:t>
            </a:r>
            <a:r>
              <a:rPr lang="en-GB" sz="1200" kern="1200" dirty="0" smtClean="0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rPr>
              <a:t>. York, UK: The Higher Education </a:t>
            </a:r>
            <a:r>
              <a:rPr lang="en-GB" sz="1200" kern="1200" dirty="0" err="1" smtClean="0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rPr>
              <a:t>Academyo</a:t>
            </a:r>
            <a:r>
              <a:rPr lang="en-GB" sz="1200" kern="1200" dirty="0" smtClean="0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rPr>
              <a:t>. Document Number)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rPr>
              <a:t>Griffin, S. (2004). Building number sense with Number Worlds: a mathematics program for young children. </a:t>
            </a:r>
            <a:r>
              <a:rPr lang="en-GB" sz="1200" i="1" kern="1200" dirty="0" smtClean="0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rPr>
              <a:t>Early Childhood Research Quarterly, 19</a:t>
            </a:r>
            <a:r>
              <a:rPr lang="en-GB" sz="1200" kern="1200" dirty="0" smtClean="0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rPr>
              <a:t>(2), 173–180. Knight, P., </a:t>
            </a:r>
            <a:r>
              <a:rPr lang="en-GB" sz="1200" kern="1200" dirty="0" err="1" smtClean="0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rPr>
              <a:t>Tait</a:t>
            </a:r>
            <a:r>
              <a:rPr lang="en-GB" sz="1200" kern="1200" dirty="0" smtClean="0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rPr>
              <a:t>, J., &amp; </a:t>
            </a:r>
            <a:r>
              <a:rPr lang="en-GB" sz="1200" kern="1200" dirty="0" err="1" smtClean="0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rPr>
              <a:t>Yorke</a:t>
            </a:r>
            <a:r>
              <a:rPr lang="en-GB" sz="1200" kern="1200" dirty="0" smtClean="0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rPr>
              <a:t>, M. (2006). The professional learning of teachers in higher education. </a:t>
            </a:r>
            <a:r>
              <a:rPr lang="en-GB" sz="1200" i="1" kern="1200" dirty="0" smtClean="0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rPr>
              <a:t>Studies in Higher Education, 31</a:t>
            </a:r>
            <a:r>
              <a:rPr lang="en-GB" sz="1200" kern="1200" dirty="0" smtClean="0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rPr>
              <a:t>(3), 319-339.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31D65A-8B79-5C4B-A4FF-B13FAEA5D735}" type="slidenum">
              <a:rPr lang="en-US" smtClean="0">
                <a:ea typeface="ＭＳ Ｐゴシック" pitchFamily="-109" charset="-128"/>
                <a:cs typeface="ＭＳ Ｐゴシック" pitchFamily="-109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smtClean="0">
              <a:ea typeface="ＭＳ Ｐゴシック" pitchFamily="-109" charset="-128"/>
              <a:cs typeface="ＭＳ Ｐゴシック" pitchFamily="-109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rPr>
              <a:t>HEFCE. (2011). 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rPr>
              <a:t>Collaborate to compete: Seizing the opportunity of online learning for UK higher education: Higher Education Funding Council for England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7A54BA-CD53-0746-A5A3-E7CD20230F8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Isa formal articulation</a:t>
            </a:r>
            <a:r>
              <a:rPr lang="en-US" baseline="0" dirty="0" smtClean="0"/>
              <a:t> of pedagogy similar to </a:t>
            </a:r>
            <a:r>
              <a:rPr lang="en-US" dirty="0" smtClean="0"/>
              <a:t>guitar tablature (David </a:t>
            </a:r>
            <a:r>
              <a:rPr lang="en-US" dirty="0" err="1" smtClean="0"/>
              <a:t>Kernohan</a:t>
            </a:r>
            <a:r>
              <a:rPr lang="en-US" dirty="0" smtClean="0"/>
              <a:t>)?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7A54BA-CD53-0746-A5A3-E7CD20230F8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rPr>
              <a:t>Laurillard, D., Charlton, P., Craft, B.,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rPr>
              <a:t>Dimakopoulos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rPr>
              <a:t>, D., Ljubojevic, D., Magoulas, G., et al. (Forthcoming). A constructionist learning environment for teachers to model learning designs 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rPr>
              <a:t>Journal of Computer Assisted Learning, (Accepted).</a:t>
            </a:r>
            <a:endParaRPr lang="en-US" dirty="0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31D65A-8B79-5C4B-A4FF-B13FAEA5D735}" type="slidenum">
              <a:rPr lang="en-US" smtClean="0">
                <a:ea typeface="ＭＳ Ｐゴシック" pitchFamily="-109" charset="-128"/>
                <a:cs typeface="ＭＳ Ｐゴシック" pitchFamily="-109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smtClean="0">
              <a:ea typeface="ＭＳ Ｐゴシック" pitchFamily="-109" charset="-128"/>
              <a:cs typeface="ＭＳ Ｐゴシック" pitchFamily="-109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Laurillard, D., and, Ljubojevic, D. (2011). Evaluating learning designs through the formal representation of pedagogical patterns, </a:t>
            </a:r>
            <a:r>
              <a:rPr lang="en-US" i="1" dirty="0" smtClean="0">
                <a:ea typeface="ＭＳ Ｐゴシック" charset="-128"/>
                <a:cs typeface="ＭＳ Ｐゴシック" charset="-128"/>
              </a:rPr>
              <a:t>Investigations of E-Learning Patterns: Context Factors, Problems and Solutions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, (86-105), Eds. </a:t>
            </a:r>
            <a:r>
              <a:rPr lang="en-US" dirty="0" err="1" smtClean="0">
                <a:ea typeface="ＭＳ Ｐゴシック" charset="-128"/>
                <a:cs typeface="ＭＳ Ｐゴシック" charset="-128"/>
              </a:rPr>
              <a:t>Kohls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, C. and </a:t>
            </a:r>
            <a:r>
              <a:rPr lang="en-US" dirty="0" err="1" smtClean="0">
                <a:ea typeface="ＭＳ Ｐゴシック" charset="-128"/>
                <a:cs typeface="ＭＳ Ｐゴシック" charset="-128"/>
              </a:rPr>
              <a:t>Wedekind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, J. IGI Global.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96C9BBC-77DF-D84B-BBA0-CD72835922C9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 charset="-128"/>
                <a:cs typeface="ＭＳ Ｐゴシック" charset="-128"/>
              </a:rPr>
              <a:t>Laurillard, D. (2008) ‘</a:t>
            </a:r>
            <a:r>
              <a:rPr lang="en-US" smtClean="0">
                <a:ea typeface="ＭＳ Ｐゴシック" charset="-128"/>
                <a:cs typeface="ＭＳ Ｐゴシック" charset="-128"/>
                <a:hlinkClick r:id="rId3"/>
              </a:rPr>
              <a:t>The teacher as action researcher: Using technology to capture pedagogic form</a:t>
            </a:r>
            <a:r>
              <a:rPr lang="en-US" smtClean="0">
                <a:ea typeface="ＭＳ Ｐゴシック" charset="-128"/>
                <a:cs typeface="ＭＳ Ｐゴシック" charset="-128"/>
              </a:rPr>
              <a:t>’, </a:t>
            </a:r>
            <a:r>
              <a:rPr lang="en-US" i="1" smtClean="0">
                <a:ea typeface="ＭＳ Ｐゴシック" charset="-128"/>
                <a:cs typeface="ＭＳ Ｐゴシック" charset="-128"/>
              </a:rPr>
              <a:t>Studies in Higher Education</a:t>
            </a:r>
            <a:r>
              <a:rPr lang="en-US" smtClean="0">
                <a:ea typeface="ＭＳ Ｐゴシック" charset="-128"/>
                <a:cs typeface="ＭＳ Ｐゴシック" charset="-128"/>
              </a:rPr>
              <a:t>, 33(2), 139-154</a:t>
            </a:r>
          </a:p>
          <a:p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C98C3A-CC41-F745-8563-E83AE953C39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00BB51-2541-1444-A173-562B9D795F9F}" type="datetime1">
              <a:rPr lang="en-US"/>
              <a:pPr>
                <a:defRPr/>
              </a:pPr>
              <a:t>5/20/11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174F5-59E1-494F-9B04-007CE81461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5AC45-D2F5-F04A-A99B-472BB9A4BB82}" type="datetime1">
              <a:rPr lang="en-US"/>
              <a:pPr>
                <a:defRPr/>
              </a:pPr>
              <a:t>5/20/11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71B871-2E29-E843-8278-48E028B8DD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758B6-6950-C644-BEC6-68EF116B5670}" type="datetime1">
              <a:rPr lang="en-US"/>
              <a:pPr>
                <a:defRPr/>
              </a:pPr>
              <a:t>5/20/11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5FCDE6-3A02-1246-8098-CAD86B28CD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0" y="1582738"/>
            <a:ext cx="6694488" cy="5275262"/>
          </a:xfrm>
          <a:prstGeom prst="rect">
            <a:avLst/>
          </a:prstGeom>
          <a:solidFill>
            <a:srgbClr val="0D316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GB">
              <a:solidFill>
                <a:srgbClr val="000000"/>
              </a:solidFill>
              <a:ea typeface="Arial" pitchFamily="-109" charset="0"/>
              <a:cs typeface="Arial" pitchFamily="-109" charset="0"/>
            </a:endParaRPr>
          </a:p>
        </p:txBody>
      </p:sp>
      <p:sp>
        <p:nvSpPr>
          <p:cNvPr id="6" name="Rectangle 13"/>
          <p:cNvSpPr>
            <a:spLocks noChangeArrowheads="1"/>
          </p:cNvSpPr>
          <p:nvPr/>
        </p:nvSpPr>
        <p:spPr bwMode="auto">
          <a:xfrm>
            <a:off x="6732588" y="5684838"/>
            <a:ext cx="2411412" cy="1173162"/>
          </a:xfrm>
          <a:prstGeom prst="rect">
            <a:avLst/>
          </a:prstGeom>
          <a:solidFill>
            <a:srgbClr val="2EC8D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GB">
              <a:solidFill>
                <a:srgbClr val="000000"/>
              </a:solidFill>
              <a:ea typeface="Arial" pitchFamily="-109" charset="0"/>
              <a:cs typeface="Arial" pitchFamily="-109" charset="0"/>
            </a:endParaRPr>
          </a:p>
        </p:txBody>
      </p:sp>
      <p:pic>
        <p:nvPicPr>
          <p:cNvPr id="7" name="Picture 9" descr="PMS_C_A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32588" y="358775"/>
            <a:ext cx="2025650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 descr="www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3D7E"/>
              </a:clrFrom>
              <a:clrTo>
                <a:srgbClr val="003D7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8313" y="5684838"/>
            <a:ext cx="1576387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6725" y="1870075"/>
            <a:ext cx="6049963" cy="2711450"/>
          </a:xfrm>
        </p:spPr>
        <p:txBody>
          <a:bodyPr/>
          <a:lstStyle>
            <a:lvl1pPr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6725" y="5110163"/>
            <a:ext cx="6049963" cy="766762"/>
          </a:xfrm>
        </p:spPr>
        <p:txBody>
          <a:bodyPr/>
          <a:lstStyle>
            <a:lvl1pPr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44743C-99B8-D348-8A1D-DB39D250A82D}" type="datetime1">
              <a:rPr lang="en-US"/>
              <a:pPr>
                <a:defRPr/>
              </a:pPr>
              <a:t>5/20/11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8480F2-4FDE-7C4E-8C2D-A4FB512435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78B7D-C825-CC40-A0F9-C9FFDEE1E459}" type="datetime1">
              <a:rPr lang="en-US"/>
              <a:pPr>
                <a:defRPr/>
              </a:pPr>
              <a:t>5/20/11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1A89AE-DC80-2B48-828E-C10CFFE031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47A00-EE4C-5C48-8407-9689EE14650D}" type="datetime1">
              <a:rPr lang="en-US"/>
              <a:pPr>
                <a:defRPr/>
              </a:pPr>
              <a:t>5/20/11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0B96C1-56D7-E04A-9869-2600809257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1F59F7-9B0F-E546-8910-C4353A77F989}" type="datetime1">
              <a:rPr lang="en-US"/>
              <a:pPr>
                <a:defRPr/>
              </a:pPr>
              <a:t>5/20/11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7C654-9344-AD46-A851-E9FE3508C8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256456-4118-604A-BFA7-64901297E7A6}" type="datetime1">
              <a:rPr lang="en-US"/>
              <a:pPr>
                <a:defRPr/>
              </a:pPr>
              <a:t>5/20/11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0C093B-6E2B-BE41-A368-C6B572CE98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8ECEE4-7F4D-0F4B-8588-D1ECC5C5D4A7}" type="datetime1">
              <a:rPr lang="en-US"/>
              <a:pPr>
                <a:defRPr/>
              </a:pPr>
              <a:t>5/20/11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0689B-B5BF-FD45-8AEA-181C6A665F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82661-6A9C-5F46-8A56-6089385D9C6F}" type="datetime1">
              <a:rPr lang="en-US"/>
              <a:pPr>
                <a:defRPr/>
              </a:pPr>
              <a:t>5/20/11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1758DB-D0B4-CA4E-80D8-009033D73D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949C39-D7D4-7A43-A36F-07E78C718FF4}" type="datetime1">
              <a:rPr lang="en-US"/>
              <a:pPr>
                <a:defRPr/>
              </a:pPr>
              <a:t>5/20/11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589E2-7C13-754C-8B31-9E64AF1B33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2.xml"/><Relationship Id="rId3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E499D3A-CC48-6B46-B918-CF4F3879B6CF}" type="datetime1">
              <a:rPr lang="en-US"/>
              <a:pPr>
                <a:defRPr/>
              </a:pPr>
              <a:t>5/20/11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F02B628-EC48-C248-A1BF-013BEBD9EF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 bwMode="auto">
          <a:xfrm>
            <a:off x="0" y="6553200"/>
            <a:ext cx="2590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1400" b="1" dirty="0" smtClean="0">
                <a:solidFill>
                  <a:srgbClr val="595959"/>
                </a:solidFill>
              </a:rPr>
              <a:t>May 2011 cc</a:t>
            </a:r>
            <a:r>
              <a:rPr lang="en-US" sz="1400" b="1" dirty="0">
                <a:solidFill>
                  <a:srgbClr val="595959"/>
                </a:solidFill>
              </a:rPr>
              <a:t>: by-</a:t>
            </a:r>
            <a:r>
              <a:rPr lang="en-US" sz="1400" b="1" dirty="0" err="1">
                <a:solidFill>
                  <a:srgbClr val="595959"/>
                </a:solidFill>
              </a:rPr>
              <a:t>nc-sa</a:t>
            </a:r>
            <a:endParaRPr lang="en-US" sz="1400" b="1" dirty="0">
              <a:solidFill>
                <a:srgbClr val="595959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9" charset="-128"/>
          <a:cs typeface="ＭＳ Ｐゴシック" pitchFamily="-109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09" charset="-128"/>
          <a:cs typeface="ＭＳ Ｐゴシック" pitchFamily="-109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6725" y="1870075"/>
            <a:ext cx="8353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6725" y="3068638"/>
            <a:ext cx="8353425" cy="322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66725" y="6440488"/>
            <a:ext cx="296863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rgbClr val="000000"/>
                </a:solidFill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fld id="{55A19C26-E697-0B47-B9A7-5DE0A0881B7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13317" name="Picture 9" descr="PMS_C_A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67600" y="6153150"/>
            <a:ext cx="167640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>
          <a:solidFill>
            <a:srgbClr val="9E2487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>
          <a:solidFill>
            <a:srgbClr val="9E2487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>
          <a:solidFill>
            <a:srgbClr val="9E2487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>
          <a:solidFill>
            <a:srgbClr val="9E2487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>
          <a:solidFill>
            <a:srgbClr val="9E2487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900">
          <a:solidFill>
            <a:srgbClr val="9E2487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>
          <a:solidFill>
            <a:srgbClr val="9E2487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>
          <a:solidFill>
            <a:srgbClr val="9E2487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>
          <a:solidFill>
            <a:srgbClr val="9E2487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1900" b="1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225425" indent="-223838" algn="l" rtl="0" eaLnBrk="0" fontAlgn="base" hangingPunct="0">
        <a:spcBef>
          <a:spcPct val="20000"/>
        </a:spcBef>
        <a:spcAft>
          <a:spcPct val="0"/>
        </a:spcAft>
        <a:buChar char="•"/>
        <a:defRPr sz="1900">
          <a:solidFill>
            <a:schemeClr val="tx1"/>
          </a:solidFill>
          <a:latin typeface="+mn-lt"/>
          <a:ea typeface="ＭＳ Ｐゴシック" pitchFamily="30" charset="-128"/>
        </a:defRPr>
      </a:lvl2pPr>
      <a:lvl3pPr marL="485775" indent="-25876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900">
          <a:solidFill>
            <a:schemeClr val="tx1"/>
          </a:solidFill>
          <a:latin typeface="+mn-lt"/>
          <a:ea typeface="ＭＳ Ｐゴシック" pitchFamily="30" charset="-128"/>
        </a:defRPr>
      </a:lvl3pPr>
      <a:lvl4pPr marL="746125" indent="-258763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§"/>
        <a:defRPr sz="1900">
          <a:solidFill>
            <a:schemeClr val="tx1"/>
          </a:solidFill>
          <a:latin typeface="+mn-lt"/>
          <a:ea typeface="ＭＳ Ｐゴシック" pitchFamily="30" charset="-128"/>
        </a:defRPr>
      </a:lvl4pPr>
      <a:lvl5pPr marL="958850" indent="-211138" algn="l" rtl="0" eaLnBrk="0" fontAlgn="base" hangingPunct="0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  <a:ea typeface="ＭＳ Ｐゴシック" pitchFamily="30" charset="-128"/>
        </a:defRPr>
      </a:lvl5pPr>
      <a:lvl6pPr marL="1416050" indent="-211138" algn="l" rtl="0" fontAlgn="base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</a:defRPr>
      </a:lvl6pPr>
      <a:lvl7pPr marL="1873250" indent="-211138" algn="l" rtl="0" fontAlgn="base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</a:defRPr>
      </a:lvl7pPr>
      <a:lvl8pPr marL="2330450" indent="-211138" algn="l" rtl="0" fontAlgn="base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</a:defRPr>
      </a:lvl8pPr>
      <a:lvl9pPr marL="2787650" indent="-211138" algn="l" rtl="0" fontAlgn="base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4.jpeg"/><Relationship Id="rId5" Type="http://schemas.openxmlformats.org/officeDocument/2006/relationships/image" Target="../media/image13.jpeg"/><Relationship Id="rId6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6" Type="http://schemas.openxmlformats.org/officeDocument/2006/relationships/image" Target="../media/image20.jpeg"/><Relationship Id="rId7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hyperlink" Target="http://www.lkl.ac.uk" TargetMode="External"/><Relationship Id="rId11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chart" Target="../charts/chart1.xml"/><Relationship Id="rId5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6" Type="http://schemas.openxmlformats.org/officeDocument/2006/relationships/image" Target="../media/image28.jpeg"/><Relationship Id="rId7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hyperlink" Target="https://sites.google.com/a/lkl.ac.uk/ldse/Home" TargetMode="External"/><Relationship Id="rId5" Type="http://schemas.openxmlformats.org/officeDocument/2006/relationships/hyperlink" Target="http://tinyurl.com/ldsepatterns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468313" y="2514600"/>
            <a:ext cx="5303837" cy="3286125"/>
          </a:xfrm>
        </p:spPr>
        <p:txBody>
          <a:bodyPr/>
          <a:lstStyle/>
          <a:p>
            <a:pPr eaLnBrk="1" hangingPunct="1"/>
            <a:r>
              <a:rPr lang="en-US" sz="4000" dirty="0" smtClean="0"/>
              <a:t>Supporting the teacher as learner</a:t>
            </a:r>
            <a:r>
              <a:rPr lang="en-GB" sz="2800" dirty="0" smtClean="0"/>
              <a:t/>
            </a:r>
            <a:br>
              <a:rPr lang="en-GB" sz="2800" dirty="0" smtClean="0"/>
            </a:br>
            <a:r>
              <a:rPr lang="en-GB" sz="2800" dirty="0" smtClean="0">
                <a:ea typeface="ＭＳ Ｐゴシック" charset="-128"/>
                <a:cs typeface="ＭＳ Ｐゴシック" charset="-128"/>
              </a:rPr>
              <a:t/>
            </a:r>
            <a:br>
              <a:rPr lang="en-GB" sz="2800" dirty="0" smtClean="0">
                <a:ea typeface="ＭＳ Ｐゴシック" charset="-128"/>
                <a:cs typeface="ＭＳ Ｐゴシック" charset="-128"/>
              </a:rPr>
            </a:br>
            <a:r>
              <a:rPr lang="en-GB" sz="2800" dirty="0" smtClean="0">
                <a:ea typeface="ＭＳ Ｐゴシック" charset="-128"/>
                <a:cs typeface="ＭＳ Ｐゴシック" charset="-128"/>
              </a:rPr>
              <a:t/>
            </a:r>
            <a:br>
              <a:rPr lang="en-GB" sz="2800" dirty="0" smtClean="0">
                <a:ea typeface="ＭＳ Ｐゴシック" charset="-128"/>
                <a:cs typeface="ＭＳ Ｐゴシック" charset="-128"/>
              </a:rPr>
            </a:br>
            <a:r>
              <a:rPr lang="en-GB" sz="2400" dirty="0" smtClean="0">
                <a:ea typeface="ＭＳ Ｐゴシック" charset="-128"/>
                <a:cs typeface="ＭＳ Ｐゴシック" charset="-128"/>
              </a:rPr>
              <a:t>Diana Laurillard</a:t>
            </a:r>
            <a:br>
              <a:rPr lang="en-GB" sz="2400" dirty="0" smtClean="0">
                <a:ea typeface="ＭＳ Ｐゴシック" charset="-128"/>
                <a:cs typeface="ＭＳ Ｐゴシック" charset="-128"/>
              </a:rPr>
            </a:br>
            <a:r>
              <a:rPr lang="en-GB" sz="2000" dirty="0" smtClean="0">
                <a:ea typeface="ＭＳ Ｐゴシック" charset="-128"/>
                <a:cs typeface="ＭＳ Ｐゴシック" charset="-128"/>
              </a:rPr>
              <a:t>London Knowledge Lab</a:t>
            </a:r>
            <a:br>
              <a:rPr lang="en-GB" sz="2000" dirty="0" smtClean="0">
                <a:ea typeface="ＭＳ Ｐゴシック" charset="-128"/>
                <a:cs typeface="ＭＳ Ｐゴシック" charset="-128"/>
              </a:rPr>
            </a:br>
            <a:r>
              <a:rPr lang="en-GB" sz="2000" dirty="0" smtClean="0">
                <a:ea typeface="ＭＳ Ｐゴシック" charset="-128"/>
                <a:cs typeface="ＭＳ Ｐゴシック" charset="-128"/>
              </a:rPr>
              <a:t>Institute of Education</a:t>
            </a:r>
            <a:r>
              <a:rPr lang="en-GB" sz="2800" dirty="0" smtClean="0">
                <a:ea typeface="ＭＳ Ｐゴシック" charset="-128"/>
                <a:cs typeface="ＭＳ Ｐゴシック" charset="-128"/>
              </a:rPr>
              <a:t/>
            </a:r>
            <a:br>
              <a:rPr lang="en-GB" sz="2800" dirty="0" smtClean="0">
                <a:ea typeface="ＭＳ Ｐゴシック" charset="-128"/>
                <a:cs typeface="ＭＳ Ｐゴシック" charset="-128"/>
              </a:rPr>
            </a:br>
            <a:r>
              <a:rPr lang="en-GB" sz="2800" dirty="0" smtClean="0">
                <a:ea typeface="ＭＳ Ｐゴシック" charset="-128"/>
                <a:cs typeface="ＭＳ Ｐゴシック" charset="-128"/>
              </a:rPr>
              <a:t/>
            </a:r>
            <a:br>
              <a:rPr lang="en-GB" sz="2800" dirty="0" smtClean="0">
                <a:ea typeface="ＭＳ Ｐゴシック" charset="-128"/>
                <a:cs typeface="ＭＳ Ｐゴシック" charset="-128"/>
              </a:rPr>
            </a:br>
            <a:endParaRPr lang="en-GB" sz="2000" dirty="0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387" name="Rectangle 8"/>
          <p:cNvSpPr>
            <a:spLocks noChangeArrowheads="1"/>
          </p:cNvSpPr>
          <p:nvPr/>
        </p:nvSpPr>
        <p:spPr bwMode="auto">
          <a:xfrm>
            <a:off x="6732588" y="5684838"/>
            <a:ext cx="2411412" cy="1173162"/>
          </a:xfrm>
          <a:prstGeom prst="rect">
            <a:avLst/>
          </a:prstGeom>
          <a:solidFill>
            <a:srgbClr val="2EC8D5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/>
            <a:endParaRPr lang="en-US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16388" name="TextBox 4"/>
          <p:cNvSpPr txBox="1">
            <a:spLocks noChangeArrowheads="1"/>
          </p:cNvSpPr>
          <p:nvPr/>
        </p:nvSpPr>
        <p:spPr bwMode="auto">
          <a:xfrm>
            <a:off x="373063" y="1806575"/>
            <a:ext cx="53990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11-13 May 2011, Manchester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6" name="Picture 5" descr="oer11_logo_small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2819400" cy="1547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ontent Placeholder 2"/>
          <p:cNvSpPr txBox="1">
            <a:spLocks/>
          </p:cNvSpPr>
          <p:nvPr/>
        </p:nvSpPr>
        <p:spPr bwMode="auto">
          <a:xfrm>
            <a:off x="914400" y="1447800"/>
            <a:ext cx="7391400" cy="51355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r>
              <a:rPr lang="en-US" sz="2800" dirty="0">
                <a:latin typeface="Calibri" charset="0"/>
              </a:rPr>
              <a:t>Tutorial: The water cycle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800" dirty="0">
                <a:latin typeface="Calibri" charset="0"/>
              </a:rPr>
              <a:t>Learning Outcome: A clear understanding of the role of the critical factors in the system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r>
              <a:rPr lang="en-US" sz="2800" dirty="0">
                <a:latin typeface="Calibri" charset="0"/>
              </a:rPr>
              <a:t>Summary: through preparing their own animation of the water cycle, to demonstrate the role of the critical factors, using their lecture notes; presenting it to their group; defending it against questions and comments; and revising their account in the light of the tutor’s summary of the discussion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914400" y="1447800"/>
            <a:ext cx="7391400" cy="51355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r>
              <a:rPr lang="en-US" sz="2800" dirty="0">
                <a:latin typeface="Calibri" charset="0"/>
              </a:rPr>
              <a:t>Tutorial: </a:t>
            </a:r>
            <a:r>
              <a:rPr lang="en-US" sz="2800" dirty="0">
                <a:solidFill>
                  <a:schemeClr val="bg1"/>
                </a:solidFill>
                <a:latin typeface="Calibri" charset="0"/>
              </a:rPr>
              <a:t>Using a search engine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r>
              <a:rPr lang="en-US" sz="2800" dirty="0">
                <a:latin typeface="Calibri" charset="0"/>
              </a:rPr>
              <a:t>Learning Outcome: A clear understanding of the role of the critical factors in the system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800" dirty="0">
                <a:latin typeface="Calibri" charset="0"/>
              </a:rPr>
              <a:t>Summary: through preparing their own </a:t>
            </a:r>
            <a:r>
              <a:rPr lang="en-US" sz="2800" dirty="0">
                <a:solidFill>
                  <a:srgbClr val="FFFFFF"/>
                </a:solidFill>
                <a:latin typeface="Calibri" charset="0"/>
              </a:rPr>
              <a:t>account</a:t>
            </a:r>
            <a:r>
              <a:rPr lang="en-US" sz="2800" dirty="0">
                <a:solidFill>
                  <a:srgbClr val="0000FF"/>
                </a:solidFill>
                <a:latin typeface="Calibri" charset="0"/>
              </a:rPr>
              <a:t> </a:t>
            </a:r>
            <a:r>
              <a:rPr lang="en-US" sz="2800" dirty="0">
                <a:latin typeface="Calibri" charset="0"/>
              </a:rPr>
              <a:t>of</a:t>
            </a:r>
            <a:r>
              <a:rPr lang="en-US" sz="2800" dirty="0">
                <a:solidFill>
                  <a:srgbClr val="0000FF"/>
                </a:solidFill>
                <a:latin typeface="Calibri" charset="0"/>
              </a:rPr>
              <a:t> </a:t>
            </a:r>
            <a:r>
              <a:rPr lang="en-US" sz="2800" dirty="0">
                <a:solidFill>
                  <a:srgbClr val="FFFFFF"/>
                </a:solidFill>
                <a:latin typeface="Calibri" charset="0"/>
              </a:rPr>
              <a:t>using a search engine, </a:t>
            </a:r>
            <a:r>
              <a:rPr lang="en-US" sz="2800" dirty="0">
                <a:solidFill>
                  <a:srgbClr val="000000"/>
                </a:solidFill>
                <a:latin typeface="Calibri" charset="0"/>
              </a:rPr>
              <a:t>to demonstrate the role of the critical factors, </a:t>
            </a:r>
            <a:r>
              <a:rPr lang="en-US" sz="2800" dirty="0">
                <a:latin typeface="Calibri" charset="0"/>
              </a:rPr>
              <a:t>using </a:t>
            </a:r>
            <a:r>
              <a:rPr lang="en-US" sz="2800" dirty="0">
                <a:solidFill>
                  <a:srgbClr val="FFFFFF"/>
                </a:solidFill>
                <a:latin typeface="Calibri" charset="0"/>
              </a:rPr>
              <a:t>the Library guidelines</a:t>
            </a:r>
            <a:r>
              <a:rPr lang="en-US" sz="2800" dirty="0">
                <a:latin typeface="Calibri" charset="0"/>
              </a:rPr>
              <a:t>; presenting it to their group; defending it against questions and comments; and revising their </a:t>
            </a:r>
            <a:r>
              <a:rPr lang="en-US" sz="2800" dirty="0">
                <a:solidFill>
                  <a:schemeClr val="bg1"/>
                </a:solidFill>
                <a:latin typeface="Calibri" charset="0"/>
              </a:rPr>
              <a:t>account</a:t>
            </a:r>
            <a:r>
              <a:rPr lang="en-US" sz="2800" dirty="0">
                <a:latin typeface="Calibri" charset="0"/>
              </a:rPr>
              <a:t> in the light of the tutor’s summary of the discussion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914400" y="1447800"/>
            <a:ext cx="7391400" cy="51355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r>
              <a:rPr lang="en-US" sz="2800" dirty="0">
                <a:latin typeface="Calibri" charset="0"/>
              </a:rPr>
              <a:t>Tutorial: </a:t>
            </a:r>
            <a:r>
              <a:rPr lang="en-US" sz="2800" dirty="0">
                <a:solidFill>
                  <a:srgbClr val="FF0000"/>
                </a:solidFill>
                <a:latin typeface="Calibri" charset="0"/>
              </a:rPr>
              <a:t>The water cycle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800" dirty="0">
                <a:latin typeface="Calibri" charset="0"/>
              </a:rPr>
              <a:t>Learning Outcome: A clear understanding of the role of the critical factors in the system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r>
              <a:rPr lang="en-US" sz="2800" dirty="0">
                <a:latin typeface="Calibri" charset="0"/>
              </a:rPr>
              <a:t>Summary: through preparing their own </a:t>
            </a:r>
            <a:r>
              <a:rPr lang="en-US" sz="2800" dirty="0">
                <a:solidFill>
                  <a:srgbClr val="0000FF"/>
                </a:solidFill>
                <a:latin typeface="Calibri" charset="0"/>
              </a:rPr>
              <a:t>animation </a:t>
            </a:r>
            <a:r>
              <a:rPr lang="en-US" sz="2800" dirty="0">
                <a:latin typeface="Calibri" charset="0"/>
              </a:rPr>
              <a:t>of</a:t>
            </a:r>
            <a:r>
              <a:rPr lang="en-US" sz="2800" dirty="0">
                <a:solidFill>
                  <a:srgbClr val="0000FF"/>
                </a:solidFill>
                <a:latin typeface="Calibri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Calibri" charset="0"/>
              </a:rPr>
              <a:t>the water cycle, </a:t>
            </a:r>
            <a:r>
              <a:rPr lang="en-US" sz="2800" dirty="0">
                <a:solidFill>
                  <a:srgbClr val="000000"/>
                </a:solidFill>
                <a:latin typeface="Calibri" charset="0"/>
              </a:rPr>
              <a:t>to demonstrate the role of the critical factors,</a:t>
            </a:r>
            <a:r>
              <a:rPr lang="en-US" sz="2800" dirty="0">
                <a:solidFill>
                  <a:srgbClr val="FF0000"/>
                </a:solidFill>
                <a:latin typeface="Calibri" charset="0"/>
              </a:rPr>
              <a:t> </a:t>
            </a:r>
            <a:r>
              <a:rPr lang="en-US" sz="2800" dirty="0">
                <a:latin typeface="Calibri" charset="0"/>
              </a:rPr>
              <a:t>using </a:t>
            </a:r>
            <a:r>
              <a:rPr lang="en-US" sz="2800" dirty="0">
                <a:solidFill>
                  <a:srgbClr val="008000"/>
                </a:solidFill>
                <a:latin typeface="Calibri" charset="0"/>
              </a:rPr>
              <a:t>their lecture </a:t>
            </a:r>
            <a:r>
              <a:rPr lang="en-US" sz="2800" dirty="0" smtClean="0">
                <a:solidFill>
                  <a:srgbClr val="008000"/>
                </a:solidFill>
                <a:latin typeface="Calibri" charset="0"/>
              </a:rPr>
              <a:t>notes and book</a:t>
            </a:r>
            <a:r>
              <a:rPr lang="en-US" sz="2800" dirty="0" smtClean="0">
                <a:latin typeface="Calibri" charset="0"/>
              </a:rPr>
              <a:t>; </a:t>
            </a:r>
            <a:r>
              <a:rPr lang="en-US" sz="2800" dirty="0">
                <a:latin typeface="Calibri" charset="0"/>
              </a:rPr>
              <a:t>presenting it to their group; defending it against questions and comments; and revising their</a:t>
            </a:r>
            <a:r>
              <a:rPr lang="en-US" sz="2800" dirty="0" smtClean="0">
                <a:latin typeface="Calibri" charset="0"/>
              </a:rPr>
              <a:t> </a:t>
            </a:r>
            <a:r>
              <a:rPr lang="en-US" sz="2800" dirty="0" smtClean="0">
                <a:solidFill>
                  <a:srgbClr val="0000FF"/>
                </a:solidFill>
                <a:latin typeface="Calibri" charset="0"/>
              </a:rPr>
              <a:t>animation</a:t>
            </a:r>
            <a:r>
              <a:rPr lang="en-US" sz="2800" dirty="0" smtClean="0">
                <a:latin typeface="Calibri" charset="0"/>
              </a:rPr>
              <a:t> </a:t>
            </a:r>
            <a:r>
              <a:rPr lang="en-US" sz="2800" dirty="0">
                <a:latin typeface="Calibri" charset="0"/>
              </a:rPr>
              <a:t>in the light of the tutor’s summary of the discussion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914400" y="1447800"/>
            <a:ext cx="7391400" cy="51355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r>
              <a:rPr lang="en-US" sz="2800" dirty="0">
                <a:latin typeface="Calibri" charset="0"/>
              </a:rPr>
              <a:t>Tutorial: </a:t>
            </a:r>
            <a:r>
              <a:rPr lang="en-US" sz="2800" dirty="0">
                <a:solidFill>
                  <a:srgbClr val="FF0000"/>
                </a:solidFill>
                <a:latin typeface="Calibri" charset="0"/>
              </a:rPr>
              <a:t>Using a search engine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r>
              <a:rPr lang="en-US" sz="2800" dirty="0">
                <a:latin typeface="Calibri" charset="0"/>
              </a:rPr>
              <a:t>Learning Outcome: A clear understanding of the role of the critical factors in the system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800" dirty="0">
                <a:latin typeface="Calibri" charset="0"/>
              </a:rPr>
              <a:t>Summary: through preparing their own </a:t>
            </a:r>
            <a:r>
              <a:rPr lang="en-US" sz="2800" dirty="0">
                <a:solidFill>
                  <a:srgbClr val="0000FF"/>
                </a:solidFill>
                <a:latin typeface="Calibri" charset="0"/>
              </a:rPr>
              <a:t>account </a:t>
            </a:r>
            <a:r>
              <a:rPr lang="en-US" sz="2800" dirty="0">
                <a:latin typeface="Calibri" charset="0"/>
              </a:rPr>
              <a:t>of</a:t>
            </a:r>
            <a:r>
              <a:rPr lang="en-US" sz="2800" dirty="0">
                <a:solidFill>
                  <a:srgbClr val="0000FF"/>
                </a:solidFill>
                <a:latin typeface="Calibri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Calibri" charset="0"/>
              </a:rPr>
              <a:t>using a search engine, </a:t>
            </a:r>
            <a:r>
              <a:rPr lang="en-US" sz="2800" dirty="0">
                <a:solidFill>
                  <a:srgbClr val="000000"/>
                </a:solidFill>
                <a:latin typeface="Calibri" charset="0"/>
              </a:rPr>
              <a:t>to demonstrate the role of the critical factors, </a:t>
            </a:r>
            <a:r>
              <a:rPr lang="en-US" sz="2800" dirty="0">
                <a:latin typeface="Calibri" charset="0"/>
              </a:rPr>
              <a:t>using </a:t>
            </a:r>
            <a:r>
              <a:rPr lang="en-US" sz="2800" dirty="0">
                <a:solidFill>
                  <a:srgbClr val="008000"/>
                </a:solidFill>
                <a:latin typeface="Calibri" charset="0"/>
              </a:rPr>
              <a:t>the Library guidelines</a:t>
            </a:r>
            <a:r>
              <a:rPr lang="en-US" sz="2800" dirty="0">
                <a:latin typeface="Calibri" charset="0"/>
              </a:rPr>
              <a:t>; presenting it to their group; defending it against questions and comments; and revising their </a:t>
            </a:r>
            <a:r>
              <a:rPr lang="en-US" sz="2800" dirty="0">
                <a:solidFill>
                  <a:srgbClr val="0000FF"/>
                </a:solidFill>
                <a:latin typeface="Calibri" charset="0"/>
              </a:rPr>
              <a:t>account</a:t>
            </a:r>
            <a:r>
              <a:rPr lang="en-US" sz="2800" dirty="0">
                <a:latin typeface="Calibri" charset="0"/>
              </a:rPr>
              <a:t> in the light of the tutor’s summary of the discussion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914400" y="1447800"/>
            <a:ext cx="7391400" cy="51355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r>
              <a:rPr lang="en-US" sz="2800" dirty="0">
                <a:latin typeface="Calibri" charset="0"/>
              </a:rPr>
              <a:t>Tutorial: </a:t>
            </a:r>
            <a:r>
              <a:rPr lang="en-US" sz="2800" dirty="0">
                <a:solidFill>
                  <a:schemeClr val="bg1"/>
                </a:solidFill>
                <a:latin typeface="Calibri" charset="0"/>
              </a:rPr>
              <a:t>Using a search engine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r>
              <a:rPr lang="en-US" sz="2800" dirty="0">
                <a:latin typeface="Calibri" charset="0"/>
              </a:rPr>
              <a:t>Learning Outcome: A clear understanding of the role of the critical factors in the system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800" dirty="0">
                <a:latin typeface="Calibri" charset="0"/>
              </a:rPr>
              <a:t>Summary: through preparing their own </a:t>
            </a:r>
            <a:r>
              <a:rPr lang="en-US" sz="2800" dirty="0">
                <a:solidFill>
                  <a:srgbClr val="FFFFFF"/>
                </a:solidFill>
                <a:latin typeface="Calibri" charset="0"/>
              </a:rPr>
              <a:t>account</a:t>
            </a:r>
            <a:r>
              <a:rPr lang="en-US" sz="2800" dirty="0">
                <a:solidFill>
                  <a:srgbClr val="0000FF"/>
                </a:solidFill>
                <a:latin typeface="Calibri" charset="0"/>
              </a:rPr>
              <a:t> </a:t>
            </a:r>
            <a:r>
              <a:rPr lang="en-US" sz="2800" dirty="0">
                <a:latin typeface="Calibri" charset="0"/>
              </a:rPr>
              <a:t>of</a:t>
            </a:r>
            <a:r>
              <a:rPr lang="en-US" sz="2800" dirty="0">
                <a:solidFill>
                  <a:srgbClr val="0000FF"/>
                </a:solidFill>
                <a:latin typeface="Calibri" charset="0"/>
              </a:rPr>
              <a:t> </a:t>
            </a:r>
            <a:r>
              <a:rPr lang="en-US" sz="2800" dirty="0">
                <a:solidFill>
                  <a:srgbClr val="FFFFFF"/>
                </a:solidFill>
                <a:latin typeface="Calibri" charset="0"/>
              </a:rPr>
              <a:t>using a search engine, </a:t>
            </a:r>
            <a:r>
              <a:rPr lang="en-US" sz="2800" dirty="0">
                <a:solidFill>
                  <a:srgbClr val="000000"/>
                </a:solidFill>
                <a:latin typeface="Calibri" charset="0"/>
              </a:rPr>
              <a:t>to demonstrate the role of the critical factors, </a:t>
            </a:r>
            <a:r>
              <a:rPr lang="en-US" sz="2800" dirty="0">
                <a:latin typeface="Calibri" charset="0"/>
              </a:rPr>
              <a:t>using </a:t>
            </a:r>
            <a:r>
              <a:rPr lang="en-US" sz="2800" dirty="0">
                <a:solidFill>
                  <a:srgbClr val="FFFFFF"/>
                </a:solidFill>
                <a:latin typeface="Calibri" charset="0"/>
              </a:rPr>
              <a:t>the Library guidelines</a:t>
            </a:r>
            <a:r>
              <a:rPr lang="en-US" sz="2800" dirty="0">
                <a:latin typeface="Calibri" charset="0"/>
              </a:rPr>
              <a:t>;</a:t>
            </a:r>
            <a:r>
              <a:rPr lang="en-US" sz="2800" dirty="0" smtClean="0">
                <a:latin typeface="Calibri" charset="0"/>
              </a:rPr>
              <a:t> presenting </a:t>
            </a:r>
            <a:r>
              <a:rPr lang="en-US" sz="2800" dirty="0">
                <a:latin typeface="Calibri" charset="0"/>
              </a:rPr>
              <a:t>it to their group;</a:t>
            </a:r>
            <a:r>
              <a:rPr lang="en-US" sz="2800" dirty="0" smtClean="0">
                <a:latin typeface="Calibri" charset="0"/>
              </a:rPr>
              <a:t> defending </a:t>
            </a:r>
            <a:r>
              <a:rPr lang="en-US" sz="2800" dirty="0">
                <a:latin typeface="Calibri" charset="0"/>
              </a:rPr>
              <a:t>it against questions and comments</a:t>
            </a:r>
            <a:r>
              <a:rPr lang="en-US" sz="2800" dirty="0" smtClean="0">
                <a:latin typeface="Calibri" charset="0"/>
              </a:rPr>
              <a:t>; and </a:t>
            </a:r>
            <a:r>
              <a:rPr lang="en-US" sz="2800" dirty="0">
                <a:latin typeface="Calibri" charset="0"/>
              </a:rPr>
              <a:t>revising their </a:t>
            </a:r>
            <a:r>
              <a:rPr lang="en-US" sz="2800" dirty="0">
                <a:solidFill>
                  <a:srgbClr val="FFFFFF"/>
                </a:solidFill>
                <a:latin typeface="Calibri" charset="0"/>
              </a:rPr>
              <a:t>account</a:t>
            </a:r>
            <a:r>
              <a:rPr lang="en-US" sz="2800" dirty="0">
                <a:latin typeface="Calibri" charset="0"/>
              </a:rPr>
              <a:t> in the light of the tutor’s summary of the discussion</a:t>
            </a:r>
          </a:p>
        </p:txBody>
      </p:sp>
      <p:sp>
        <p:nvSpPr>
          <p:cNvPr id="26630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458200" cy="792162"/>
          </a:xfrm>
        </p:spPr>
        <p:txBody>
          <a:bodyPr/>
          <a:lstStyle/>
          <a:p>
            <a:r>
              <a:rPr lang="en-US" sz="3600" dirty="0" smtClean="0">
                <a:solidFill>
                  <a:srgbClr val="800000"/>
                </a:solidFill>
                <a:ea typeface="ＭＳ Ｐゴシック" charset="-128"/>
                <a:cs typeface="ＭＳ Ｐゴシック" charset="-128"/>
              </a:rPr>
              <a:t>Pedagogical patterns: Form and Content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6718300" y="355600"/>
            <a:ext cx="1752600" cy="6381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n-US" sz="3600" dirty="0">
                <a:solidFill>
                  <a:srgbClr val="008000"/>
                </a:solidFill>
                <a:latin typeface="+mj-lt"/>
                <a:ea typeface="ＭＳ Ｐゴシック" pitchFamily="-109" charset="-128"/>
                <a:cs typeface="ＭＳ Ｐゴシック" pitchFamily="-109" charset="-128"/>
              </a:rPr>
              <a:t>Co</a:t>
            </a:r>
            <a:r>
              <a:rPr lang="en-US" sz="3600" dirty="0">
                <a:solidFill>
                  <a:srgbClr val="FF0000"/>
                </a:solidFill>
                <a:latin typeface="+mj-lt"/>
                <a:ea typeface="ＭＳ Ｐゴシック" pitchFamily="-109" charset="-128"/>
                <a:cs typeface="ＭＳ Ｐゴシック" pitchFamily="-109" charset="-128"/>
              </a:rPr>
              <a:t>nte</a:t>
            </a:r>
            <a:r>
              <a:rPr lang="en-US" sz="3600" dirty="0">
                <a:solidFill>
                  <a:srgbClr val="0000FF"/>
                </a:solidFill>
                <a:latin typeface="+mj-lt"/>
                <a:ea typeface="ＭＳ Ｐゴシック" pitchFamily="-109" charset="-128"/>
                <a:cs typeface="ＭＳ Ｐゴシック" pitchFamily="-109" charset="-128"/>
              </a:rPr>
              <a:t>nt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943350" y="6170613"/>
            <a:ext cx="48799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i="1" dirty="0"/>
              <a:t>‘capturing pedagogy’ </a:t>
            </a:r>
            <a:r>
              <a:rPr lang="en-US" dirty="0"/>
              <a:t>(Laurillard, 2008)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5328463" y="990600"/>
            <a:ext cx="3510737" cy="646331"/>
          </a:xfrm>
          <a:prstGeom prst="rect">
            <a:avLst/>
          </a:prstGeom>
          <a:solidFill>
            <a:schemeClr val="bg1"/>
          </a:solidFill>
          <a:ln>
            <a:solidFill>
              <a:srgbClr val="A6A6A6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i="1" dirty="0" smtClean="0"/>
              <a:t>Black text is pedagogy</a:t>
            </a:r>
          </a:p>
          <a:p>
            <a:r>
              <a:rPr lang="en-US" i="1" dirty="0" err="1" smtClean="0">
                <a:solidFill>
                  <a:srgbClr val="008000"/>
                </a:solidFill>
              </a:rPr>
              <a:t>Coloured</a:t>
            </a:r>
            <a:r>
              <a:rPr lang="en-US" i="1" dirty="0" smtClean="0">
                <a:solidFill>
                  <a:srgbClr val="008000"/>
                </a:solidFill>
              </a:rPr>
              <a:t> </a:t>
            </a:r>
            <a:r>
              <a:rPr lang="en-US" i="1" dirty="0" smtClean="0">
                <a:solidFill>
                  <a:srgbClr val="FF0000"/>
                </a:solidFill>
              </a:rPr>
              <a:t>text is </a:t>
            </a:r>
            <a:r>
              <a:rPr lang="en-US" i="1" dirty="0" smtClean="0">
                <a:solidFill>
                  <a:srgbClr val="0000FF"/>
                </a:solidFill>
              </a:rPr>
              <a:t>content-specific</a:t>
            </a:r>
            <a:endParaRPr lang="en-US" i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0" grpId="0" animBg="1"/>
      <p:bldP spid="11" grpId="0" animBg="1"/>
      <p:bldP spid="16" grpId="0" animBg="1"/>
      <p:bldP spid="5" grpId="0" animBg="1"/>
      <p:bldP spid="9" grpId="0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acher woma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219200"/>
            <a:ext cx="2613245" cy="1543812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1143000" y="2103438"/>
            <a:ext cx="3733800" cy="2620962"/>
          </a:xfrm>
          <a:prstGeom prst="rect">
            <a:avLst/>
          </a:prstGeom>
          <a:solidFill>
            <a:schemeClr val="bg1"/>
          </a:solidFill>
          <a:ln w="9525">
            <a:solidFill>
              <a:srgbClr val="A6A6A6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r>
              <a:rPr lang="en-US" sz="1400" dirty="0">
                <a:latin typeface="Calibri" charset="0"/>
              </a:rPr>
              <a:t>Tutorial: </a:t>
            </a:r>
            <a:r>
              <a:rPr lang="en-US" sz="1400" dirty="0">
                <a:solidFill>
                  <a:srgbClr val="FF0000"/>
                </a:solidFill>
                <a:latin typeface="Calibri" charset="0"/>
              </a:rPr>
              <a:t>Using a search engine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r>
              <a:rPr lang="en-US" sz="1400" dirty="0">
                <a:latin typeface="Calibri" charset="0"/>
              </a:rPr>
              <a:t>Learning Outcome: A clear understanding of the role of the critical factors in the system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1400" dirty="0">
                <a:latin typeface="Calibri" charset="0"/>
              </a:rPr>
              <a:t>Summary: through preparing their own </a:t>
            </a:r>
            <a:r>
              <a:rPr lang="en-US" sz="1400" dirty="0">
                <a:solidFill>
                  <a:srgbClr val="0000FF"/>
                </a:solidFill>
                <a:latin typeface="Calibri" charset="0"/>
              </a:rPr>
              <a:t>account </a:t>
            </a:r>
            <a:r>
              <a:rPr lang="en-US" sz="1400" dirty="0">
                <a:latin typeface="Calibri" charset="0"/>
              </a:rPr>
              <a:t>of</a:t>
            </a:r>
            <a:r>
              <a:rPr lang="en-US" sz="1400" dirty="0">
                <a:solidFill>
                  <a:srgbClr val="0000FF"/>
                </a:solidFill>
                <a:latin typeface="Calibri" charset="0"/>
              </a:rPr>
              <a:t> </a:t>
            </a:r>
            <a:r>
              <a:rPr lang="en-US" sz="1400" dirty="0">
                <a:solidFill>
                  <a:srgbClr val="FF0000"/>
                </a:solidFill>
                <a:latin typeface="Calibri" charset="0"/>
              </a:rPr>
              <a:t>using a search engine, </a:t>
            </a:r>
            <a:r>
              <a:rPr lang="en-US" sz="1400" dirty="0">
                <a:solidFill>
                  <a:srgbClr val="000000"/>
                </a:solidFill>
                <a:latin typeface="Calibri" charset="0"/>
              </a:rPr>
              <a:t>to demonstrate the role of the critical factors, </a:t>
            </a:r>
            <a:r>
              <a:rPr lang="en-US" sz="1400" dirty="0">
                <a:latin typeface="Calibri" charset="0"/>
              </a:rPr>
              <a:t>using </a:t>
            </a:r>
            <a:r>
              <a:rPr lang="en-US" sz="1400" dirty="0">
                <a:solidFill>
                  <a:srgbClr val="008000"/>
                </a:solidFill>
                <a:latin typeface="Calibri" charset="0"/>
              </a:rPr>
              <a:t>the Library guidelines</a:t>
            </a:r>
            <a:r>
              <a:rPr lang="en-US" sz="1400" dirty="0">
                <a:latin typeface="Calibri" charset="0"/>
              </a:rPr>
              <a:t>; presenting it to their group; defending it against questions and comments; and revising their </a:t>
            </a:r>
            <a:r>
              <a:rPr lang="en-US" sz="1400" dirty="0">
                <a:solidFill>
                  <a:srgbClr val="0000FF"/>
                </a:solidFill>
                <a:latin typeface="Calibri" charset="0"/>
              </a:rPr>
              <a:t>account</a:t>
            </a:r>
            <a:r>
              <a:rPr lang="en-US" sz="1400" dirty="0">
                <a:latin typeface="Calibri" charset="0"/>
              </a:rPr>
              <a:t> in the light of the tutor’s summary of the discussion</a:t>
            </a:r>
          </a:p>
        </p:txBody>
      </p:sp>
      <p:pic>
        <p:nvPicPr>
          <p:cNvPr id="13" name="Picture 12" descr="IITE O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1467" y="4107796"/>
            <a:ext cx="1974337" cy="2369204"/>
          </a:xfrm>
          <a:prstGeom prst="rect">
            <a:avLst/>
          </a:prstGeom>
          <a:ln>
            <a:solidFill>
              <a:srgbClr val="800000"/>
            </a:solidFill>
          </a:ln>
        </p:spPr>
      </p:pic>
      <p:pic>
        <p:nvPicPr>
          <p:cNvPr id="6" name="Picture 5" descr="Teacher ma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2424" y="4495800"/>
            <a:ext cx="1484376" cy="2133600"/>
          </a:xfrm>
          <a:prstGeom prst="rect">
            <a:avLst/>
          </a:prstGeom>
        </p:spPr>
      </p:pic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3810000" y="3962400"/>
            <a:ext cx="3657600" cy="2544762"/>
          </a:xfrm>
          <a:prstGeom prst="rect">
            <a:avLst/>
          </a:prstGeom>
          <a:solidFill>
            <a:schemeClr val="bg1"/>
          </a:solidFill>
          <a:ln w="9525">
            <a:solidFill>
              <a:srgbClr val="A6A6A6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r>
              <a:rPr lang="en-US" sz="1400" dirty="0">
                <a:latin typeface="Calibri" charset="0"/>
              </a:rPr>
              <a:t>Tutorial:</a:t>
            </a:r>
            <a:r>
              <a:rPr lang="en-US" sz="1400" dirty="0" smtClean="0">
                <a:latin typeface="Calibri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Calibri" charset="0"/>
              </a:rPr>
              <a:t>On a system or process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r>
              <a:rPr lang="en-US" sz="1400" dirty="0">
                <a:latin typeface="Calibri" charset="0"/>
              </a:rPr>
              <a:t>Learning Outcome: A clear understanding of the role of the critical factors in the system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1400" dirty="0">
                <a:latin typeface="Calibri" charset="0"/>
              </a:rPr>
              <a:t>Summary: through preparing their own </a:t>
            </a:r>
            <a:r>
              <a:rPr lang="en-US" sz="1400" dirty="0">
                <a:solidFill>
                  <a:srgbClr val="FFFFFF"/>
                </a:solidFill>
                <a:latin typeface="Calibri" charset="0"/>
              </a:rPr>
              <a:t>account</a:t>
            </a:r>
            <a:r>
              <a:rPr lang="en-US" sz="1400" dirty="0">
                <a:solidFill>
                  <a:srgbClr val="0000FF"/>
                </a:solidFill>
                <a:latin typeface="Calibri" charset="0"/>
              </a:rPr>
              <a:t> </a:t>
            </a:r>
            <a:r>
              <a:rPr lang="en-US" sz="1400" dirty="0">
                <a:latin typeface="Calibri" charset="0"/>
              </a:rPr>
              <a:t>of</a:t>
            </a:r>
            <a:r>
              <a:rPr lang="en-US" sz="1400" dirty="0" smtClean="0">
                <a:solidFill>
                  <a:srgbClr val="0000FF"/>
                </a:solidFill>
                <a:latin typeface="Calibri" charset="0"/>
              </a:rPr>
              <a:t> </a:t>
            </a:r>
            <a:r>
              <a:rPr lang="en-US" sz="1400" dirty="0" smtClean="0">
                <a:solidFill>
                  <a:srgbClr val="FFFFFF"/>
                </a:solidFill>
                <a:latin typeface="Calibri" charset="0"/>
              </a:rPr>
              <a:t>the system/process, </a:t>
            </a:r>
            <a:r>
              <a:rPr lang="en-US" sz="1400" dirty="0">
                <a:solidFill>
                  <a:srgbClr val="000000"/>
                </a:solidFill>
                <a:latin typeface="Calibri" charset="0"/>
              </a:rPr>
              <a:t>to demonstrate the role of the critical factors, </a:t>
            </a:r>
            <a:r>
              <a:rPr lang="en-US" sz="1400" dirty="0">
                <a:latin typeface="Calibri" charset="0"/>
              </a:rPr>
              <a:t>using</a:t>
            </a:r>
            <a:r>
              <a:rPr lang="en-US" sz="1400" dirty="0" smtClean="0">
                <a:latin typeface="Calibri" charset="0"/>
              </a:rPr>
              <a:t> </a:t>
            </a:r>
            <a:r>
              <a:rPr lang="en-US" sz="1400" dirty="0" smtClean="0">
                <a:solidFill>
                  <a:srgbClr val="FFFFFF"/>
                </a:solidFill>
                <a:latin typeface="Calibri" charset="0"/>
              </a:rPr>
              <a:t>the resources provided</a:t>
            </a:r>
            <a:r>
              <a:rPr lang="en-US" sz="1400" dirty="0" smtClean="0">
                <a:latin typeface="Calibri" charset="0"/>
              </a:rPr>
              <a:t>; </a:t>
            </a:r>
            <a:r>
              <a:rPr lang="en-US" sz="1400" dirty="0">
                <a:latin typeface="Calibri" charset="0"/>
              </a:rPr>
              <a:t>presenting it to their group; defending it against questions and comments; and revising their</a:t>
            </a:r>
            <a:r>
              <a:rPr lang="en-US" sz="1400" dirty="0" smtClean="0">
                <a:solidFill>
                  <a:schemeClr val="bg1"/>
                </a:solidFill>
                <a:latin typeface="Calibri" charset="0"/>
              </a:rPr>
              <a:t> animation</a:t>
            </a:r>
            <a:r>
              <a:rPr lang="en-US" sz="1400" dirty="0" smtClean="0">
                <a:latin typeface="Calibri" charset="0"/>
              </a:rPr>
              <a:t> </a:t>
            </a:r>
            <a:r>
              <a:rPr lang="en-US" sz="1400" dirty="0">
                <a:latin typeface="Calibri" charset="0"/>
              </a:rPr>
              <a:t>in the light of the tutor’s summary of the discussion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810000" y="3962400"/>
            <a:ext cx="3657600" cy="2544762"/>
          </a:xfrm>
          <a:prstGeom prst="rect">
            <a:avLst/>
          </a:prstGeom>
          <a:solidFill>
            <a:schemeClr val="bg1"/>
          </a:solidFill>
          <a:ln w="9525">
            <a:solidFill>
              <a:srgbClr val="A6A6A6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r>
              <a:rPr lang="en-US" sz="1400" dirty="0">
                <a:latin typeface="Calibri" charset="0"/>
              </a:rPr>
              <a:t>Tutorial: </a:t>
            </a:r>
            <a:r>
              <a:rPr lang="en-US" sz="1400" dirty="0">
                <a:solidFill>
                  <a:srgbClr val="FF0000"/>
                </a:solidFill>
                <a:latin typeface="Calibri" charset="0"/>
              </a:rPr>
              <a:t>The water cycle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1400" dirty="0">
                <a:latin typeface="Calibri" charset="0"/>
              </a:rPr>
              <a:t>Learning Outcome: A clear understanding of the role of the critical factors in the system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r>
              <a:rPr lang="en-US" sz="1400" dirty="0">
                <a:latin typeface="Calibri" charset="0"/>
              </a:rPr>
              <a:t>Summary: through preparing their own </a:t>
            </a:r>
            <a:r>
              <a:rPr lang="en-US" sz="1400" dirty="0">
                <a:solidFill>
                  <a:srgbClr val="0000FF"/>
                </a:solidFill>
                <a:latin typeface="Calibri" charset="0"/>
              </a:rPr>
              <a:t>animation </a:t>
            </a:r>
            <a:r>
              <a:rPr lang="en-US" sz="1400" dirty="0">
                <a:latin typeface="Calibri" charset="0"/>
              </a:rPr>
              <a:t>of</a:t>
            </a:r>
            <a:r>
              <a:rPr lang="en-US" sz="1400" dirty="0">
                <a:solidFill>
                  <a:srgbClr val="0000FF"/>
                </a:solidFill>
                <a:latin typeface="Calibri" charset="0"/>
              </a:rPr>
              <a:t> </a:t>
            </a:r>
            <a:r>
              <a:rPr lang="en-US" sz="1400" dirty="0">
                <a:solidFill>
                  <a:srgbClr val="FF0000"/>
                </a:solidFill>
                <a:latin typeface="Calibri" charset="0"/>
              </a:rPr>
              <a:t>the water cycle, </a:t>
            </a:r>
            <a:r>
              <a:rPr lang="en-US" sz="1400" dirty="0">
                <a:solidFill>
                  <a:srgbClr val="000000"/>
                </a:solidFill>
                <a:latin typeface="Calibri" charset="0"/>
              </a:rPr>
              <a:t>to demonstrate the role of the critical factors,</a:t>
            </a:r>
            <a:r>
              <a:rPr lang="en-US" sz="1400" dirty="0">
                <a:solidFill>
                  <a:srgbClr val="FF0000"/>
                </a:solidFill>
                <a:latin typeface="Calibri" charset="0"/>
              </a:rPr>
              <a:t> </a:t>
            </a:r>
            <a:r>
              <a:rPr lang="en-US" sz="1400" dirty="0">
                <a:latin typeface="Calibri" charset="0"/>
              </a:rPr>
              <a:t>using</a:t>
            </a:r>
            <a:r>
              <a:rPr lang="en-US" sz="1400" dirty="0" smtClean="0">
                <a:latin typeface="Calibri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Calibri" charset="0"/>
              </a:rPr>
              <a:t>the OER cycle</a:t>
            </a:r>
            <a:r>
              <a:rPr lang="en-US" sz="1400" dirty="0" smtClean="0">
                <a:latin typeface="Calibri" charset="0"/>
              </a:rPr>
              <a:t>; </a:t>
            </a:r>
            <a:r>
              <a:rPr lang="en-US" sz="1400" dirty="0">
                <a:latin typeface="Calibri" charset="0"/>
              </a:rPr>
              <a:t>presenting it to their group; defending it against questions and comments; and revising their</a:t>
            </a:r>
            <a:r>
              <a:rPr lang="en-US" sz="1400" dirty="0" smtClean="0">
                <a:latin typeface="Calibri" charset="0"/>
              </a:rPr>
              <a:t> </a:t>
            </a:r>
            <a:r>
              <a:rPr lang="en-US" sz="1400" dirty="0" smtClean="0">
                <a:solidFill>
                  <a:srgbClr val="0000FF"/>
                </a:solidFill>
                <a:latin typeface="Calibri" charset="0"/>
              </a:rPr>
              <a:t>animation</a:t>
            </a:r>
            <a:r>
              <a:rPr lang="en-US" sz="1400" dirty="0" smtClean="0">
                <a:latin typeface="Calibri" charset="0"/>
              </a:rPr>
              <a:t> </a:t>
            </a:r>
            <a:r>
              <a:rPr lang="en-US" sz="1400" dirty="0">
                <a:latin typeface="Calibri" charset="0"/>
              </a:rPr>
              <a:t>in the light of the tutor’s summary of the discussion</a:t>
            </a:r>
          </a:p>
        </p:txBody>
      </p:sp>
      <p:pic>
        <p:nvPicPr>
          <p:cNvPr id="14" name="Picture 13" descr="Water cycl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400" y="4660899"/>
            <a:ext cx="2083136" cy="1560341"/>
          </a:xfrm>
          <a:prstGeom prst="rect">
            <a:avLst/>
          </a:prstGeom>
        </p:spPr>
      </p:pic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3810000" y="3962400"/>
            <a:ext cx="3657600" cy="2544762"/>
          </a:xfrm>
          <a:prstGeom prst="rect">
            <a:avLst/>
          </a:prstGeom>
          <a:solidFill>
            <a:schemeClr val="bg1"/>
          </a:solidFill>
          <a:ln w="9525">
            <a:solidFill>
              <a:srgbClr val="A6A6A6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r>
              <a:rPr lang="en-US" sz="1400" dirty="0">
                <a:latin typeface="Calibri" charset="0"/>
              </a:rPr>
              <a:t>Tutorial: </a:t>
            </a:r>
            <a:r>
              <a:rPr lang="en-US" sz="1400" dirty="0">
                <a:solidFill>
                  <a:srgbClr val="FF0000"/>
                </a:solidFill>
                <a:latin typeface="Calibri" charset="0"/>
              </a:rPr>
              <a:t>The water cycle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1400" dirty="0">
                <a:latin typeface="Calibri" charset="0"/>
              </a:rPr>
              <a:t>Learning Outcome: A clear understanding of the role of the critical factors in the system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r>
              <a:rPr lang="en-US" sz="1400" dirty="0">
                <a:latin typeface="Calibri" charset="0"/>
              </a:rPr>
              <a:t>Summary: through preparing their own </a:t>
            </a:r>
            <a:r>
              <a:rPr lang="en-US" sz="1400" dirty="0">
                <a:solidFill>
                  <a:srgbClr val="0000FF"/>
                </a:solidFill>
                <a:latin typeface="Calibri" charset="0"/>
              </a:rPr>
              <a:t>animation </a:t>
            </a:r>
            <a:r>
              <a:rPr lang="en-US" sz="1400" dirty="0">
                <a:latin typeface="Calibri" charset="0"/>
              </a:rPr>
              <a:t>of</a:t>
            </a:r>
            <a:r>
              <a:rPr lang="en-US" sz="1400" dirty="0">
                <a:solidFill>
                  <a:srgbClr val="0000FF"/>
                </a:solidFill>
                <a:latin typeface="Calibri" charset="0"/>
              </a:rPr>
              <a:t> </a:t>
            </a:r>
            <a:r>
              <a:rPr lang="en-US" sz="1400" dirty="0">
                <a:solidFill>
                  <a:srgbClr val="FF0000"/>
                </a:solidFill>
                <a:latin typeface="Calibri" charset="0"/>
              </a:rPr>
              <a:t>the water cycle, </a:t>
            </a:r>
            <a:r>
              <a:rPr lang="en-US" sz="1400" dirty="0">
                <a:solidFill>
                  <a:srgbClr val="000000"/>
                </a:solidFill>
                <a:latin typeface="Calibri" charset="0"/>
              </a:rPr>
              <a:t>to demonstrate the role of the critical factors,</a:t>
            </a:r>
            <a:r>
              <a:rPr lang="en-US" sz="1400" dirty="0">
                <a:solidFill>
                  <a:srgbClr val="FF0000"/>
                </a:solidFill>
                <a:latin typeface="Calibri" charset="0"/>
              </a:rPr>
              <a:t> </a:t>
            </a:r>
            <a:r>
              <a:rPr lang="en-US" sz="1400" dirty="0">
                <a:latin typeface="Calibri" charset="0"/>
              </a:rPr>
              <a:t>using</a:t>
            </a:r>
            <a:r>
              <a:rPr lang="en-US" sz="1400" dirty="0" smtClean="0">
                <a:latin typeface="Calibri" charset="0"/>
              </a:rPr>
              <a:t> </a:t>
            </a:r>
            <a:r>
              <a:rPr lang="en-US" sz="1400" b="1" dirty="0" smtClean="0">
                <a:solidFill>
                  <a:srgbClr val="008000"/>
                </a:solidFill>
                <a:latin typeface="Calibri" charset="0"/>
              </a:rPr>
              <a:t>the OER cycle</a:t>
            </a:r>
            <a:r>
              <a:rPr lang="en-US" sz="1400" dirty="0" smtClean="0">
                <a:latin typeface="Calibri" charset="0"/>
              </a:rPr>
              <a:t>; </a:t>
            </a:r>
            <a:r>
              <a:rPr lang="en-US" sz="1400" dirty="0">
                <a:latin typeface="Calibri" charset="0"/>
              </a:rPr>
              <a:t>presenting it to their group; defending it against questions and comments; and revising their </a:t>
            </a:r>
            <a:r>
              <a:rPr lang="en-US" sz="1400" dirty="0" smtClean="0">
                <a:solidFill>
                  <a:srgbClr val="0000FF"/>
                </a:solidFill>
                <a:latin typeface="Calibri" charset="0"/>
              </a:rPr>
              <a:t>animation</a:t>
            </a:r>
            <a:r>
              <a:rPr lang="en-US" sz="1400" dirty="0" smtClean="0">
                <a:latin typeface="Calibri" charset="0"/>
              </a:rPr>
              <a:t> </a:t>
            </a:r>
            <a:r>
              <a:rPr lang="en-US" sz="1400" dirty="0">
                <a:latin typeface="Calibri" charset="0"/>
              </a:rPr>
              <a:t>in the light of the tutor’s summary of the discussion</a:t>
            </a:r>
          </a:p>
        </p:txBody>
      </p:sp>
      <p:sp>
        <p:nvSpPr>
          <p:cNvPr id="11" name="Curved Right Arrow 10"/>
          <p:cNvSpPr/>
          <p:nvPr/>
        </p:nvSpPr>
        <p:spPr>
          <a:xfrm rot="21140085" flipH="1">
            <a:off x="7389436" y="3181076"/>
            <a:ext cx="1287623" cy="1199388"/>
          </a:xfrm>
          <a:prstGeom prst="curvedRightArrow">
            <a:avLst>
              <a:gd name="adj1" fmla="val 16488"/>
              <a:gd name="adj2" fmla="val 37320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96000" y="1230868"/>
            <a:ext cx="2134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OE Patterns library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648200" y="1219200"/>
            <a:ext cx="3733800" cy="2590800"/>
          </a:xfrm>
          <a:prstGeom prst="rect">
            <a:avLst/>
          </a:prstGeom>
          <a:solidFill>
            <a:schemeClr val="bg1"/>
          </a:solidFill>
          <a:ln w="9525">
            <a:solidFill>
              <a:srgbClr val="A6A6A6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r>
              <a:rPr lang="en-US" sz="1400" dirty="0">
                <a:latin typeface="Calibri" charset="0"/>
              </a:rPr>
              <a:t>Tutorial:</a:t>
            </a:r>
            <a:r>
              <a:rPr lang="en-US" sz="1400" dirty="0" smtClean="0">
                <a:latin typeface="Calibri" charset="0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Calibri" charset="0"/>
              </a:rPr>
              <a:t>Using a search engine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r>
              <a:rPr lang="en-US" sz="1400" dirty="0">
                <a:latin typeface="Calibri" charset="0"/>
              </a:rPr>
              <a:t>Learning Outcome: A clear understanding of the role of the critical factors in the system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1400" dirty="0">
                <a:latin typeface="Calibri" charset="0"/>
              </a:rPr>
              <a:t>Summary: through preparing their own </a:t>
            </a:r>
            <a:r>
              <a:rPr lang="en-US" sz="1400" dirty="0">
                <a:solidFill>
                  <a:srgbClr val="0000FF"/>
                </a:solidFill>
                <a:latin typeface="Calibri" charset="0"/>
              </a:rPr>
              <a:t>account </a:t>
            </a:r>
            <a:r>
              <a:rPr lang="en-US" sz="1400" dirty="0">
                <a:latin typeface="Calibri" charset="0"/>
              </a:rPr>
              <a:t>of</a:t>
            </a:r>
            <a:r>
              <a:rPr lang="en-US" sz="1400" dirty="0" smtClean="0">
                <a:solidFill>
                  <a:srgbClr val="0000FF"/>
                </a:solidFill>
                <a:latin typeface="Calibri" charset="0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Calibri" charset="0"/>
              </a:rPr>
              <a:t>using a search engine, </a:t>
            </a:r>
            <a:r>
              <a:rPr lang="en-US" sz="1400" dirty="0" smtClean="0">
                <a:solidFill>
                  <a:srgbClr val="000000"/>
                </a:solidFill>
                <a:latin typeface="Calibri" charset="0"/>
              </a:rPr>
              <a:t>to </a:t>
            </a:r>
            <a:r>
              <a:rPr lang="en-US" sz="1400" dirty="0">
                <a:solidFill>
                  <a:srgbClr val="000000"/>
                </a:solidFill>
                <a:latin typeface="Calibri" charset="0"/>
              </a:rPr>
              <a:t>demonstrate the role of the critical factors, </a:t>
            </a:r>
            <a:r>
              <a:rPr lang="en-US" sz="1400" dirty="0">
                <a:latin typeface="Calibri" charset="0"/>
              </a:rPr>
              <a:t>using</a:t>
            </a:r>
            <a:r>
              <a:rPr lang="en-US" sz="1400" dirty="0" smtClean="0">
                <a:latin typeface="Calibri" charset="0"/>
              </a:rPr>
              <a:t> </a:t>
            </a:r>
            <a:r>
              <a:rPr lang="en-US" sz="1400" dirty="0" smtClean="0">
                <a:solidFill>
                  <a:srgbClr val="008000"/>
                </a:solidFill>
                <a:latin typeface="Calibri" charset="0"/>
              </a:rPr>
              <a:t>the Library guidelines</a:t>
            </a:r>
            <a:r>
              <a:rPr lang="en-US" sz="1400" dirty="0" smtClean="0">
                <a:latin typeface="Calibri" charset="0"/>
              </a:rPr>
              <a:t>; </a:t>
            </a:r>
            <a:r>
              <a:rPr lang="en-US" sz="1400" dirty="0">
                <a:latin typeface="Calibri" charset="0"/>
              </a:rPr>
              <a:t>presenting it to their group; defending it against questions and comments; and revising their </a:t>
            </a:r>
            <a:r>
              <a:rPr lang="en-US" sz="1400" dirty="0">
                <a:solidFill>
                  <a:srgbClr val="0000FF"/>
                </a:solidFill>
                <a:latin typeface="Calibri" charset="0"/>
              </a:rPr>
              <a:t>account</a:t>
            </a:r>
            <a:r>
              <a:rPr lang="en-US" sz="1400" dirty="0">
                <a:latin typeface="Calibri" charset="0"/>
              </a:rPr>
              <a:t> in the light of the tutor’s summary of the discussion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4648200" y="1219200"/>
            <a:ext cx="3733800" cy="2590800"/>
          </a:xfrm>
          <a:prstGeom prst="rect">
            <a:avLst/>
          </a:prstGeom>
          <a:solidFill>
            <a:schemeClr val="bg1"/>
          </a:solidFill>
          <a:ln w="9525">
            <a:solidFill>
              <a:srgbClr val="A6A6A6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r>
              <a:rPr lang="en-US" sz="1400" dirty="0">
                <a:latin typeface="Calibri" charset="0"/>
              </a:rPr>
              <a:t>Tutorial:</a:t>
            </a:r>
            <a:r>
              <a:rPr lang="en-US" sz="1400" dirty="0" smtClean="0">
                <a:latin typeface="Calibri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Calibri" charset="0"/>
              </a:rPr>
              <a:t>On a system or process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r>
              <a:rPr lang="en-US" sz="1400" dirty="0">
                <a:latin typeface="Calibri" charset="0"/>
              </a:rPr>
              <a:t>Learning Outcome: A clear understanding of the role of the critical factors in the system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1400" dirty="0">
                <a:latin typeface="Calibri" charset="0"/>
              </a:rPr>
              <a:t>Summary: through preparing their own </a:t>
            </a:r>
            <a:r>
              <a:rPr lang="en-US" sz="1400" dirty="0">
                <a:solidFill>
                  <a:srgbClr val="FFFFFF"/>
                </a:solidFill>
                <a:latin typeface="Calibri" charset="0"/>
              </a:rPr>
              <a:t>account</a:t>
            </a:r>
            <a:r>
              <a:rPr lang="en-US" sz="1400" dirty="0">
                <a:solidFill>
                  <a:srgbClr val="0000FF"/>
                </a:solidFill>
                <a:latin typeface="Calibri" charset="0"/>
              </a:rPr>
              <a:t> </a:t>
            </a:r>
            <a:r>
              <a:rPr lang="en-US" sz="1400" dirty="0">
                <a:latin typeface="Calibri" charset="0"/>
              </a:rPr>
              <a:t>of</a:t>
            </a:r>
            <a:r>
              <a:rPr lang="en-US" sz="1400" dirty="0" smtClean="0">
                <a:solidFill>
                  <a:srgbClr val="0000FF"/>
                </a:solidFill>
                <a:latin typeface="Calibri" charset="0"/>
              </a:rPr>
              <a:t> </a:t>
            </a:r>
            <a:r>
              <a:rPr lang="en-US" sz="1400" dirty="0" smtClean="0">
                <a:solidFill>
                  <a:srgbClr val="FFFFFF"/>
                </a:solidFill>
                <a:latin typeface="Calibri" charset="0"/>
              </a:rPr>
              <a:t>the system/process, </a:t>
            </a:r>
            <a:r>
              <a:rPr lang="en-US" sz="1400" dirty="0">
                <a:solidFill>
                  <a:srgbClr val="000000"/>
                </a:solidFill>
                <a:latin typeface="Calibri" charset="0"/>
              </a:rPr>
              <a:t>to demonstrate the role of the critical factors, </a:t>
            </a:r>
            <a:r>
              <a:rPr lang="en-US" sz="1400" dirty="0">
                <a:latin typeface="Calibri" charset="0"/>
              </a:rPr>
              <a:t>using</a:t>
            </a:r>
            <a:r>
              <a:rPr lang="en-US" sz="1400" dirty="0" smtClean="0">
                <a:latin typeface="Calibri" charset="0"/>
              </a:rPr>
              <a:t> </a:t>
            </a:r>
            <a:r>
              <a:rPr lang="en-US" sz="1400" dirty="0" smtClean="0">
                <a:solidFill>
                  <a:srgbClr val="FFFFFF"/>
                </a:solidFill>
                <a:latin typeface="Calibri" charset="0"/>
              </a:rPr>
              <a:t>the resources provided</a:t>
            </a:r>
            <a:r>
              <a:rPr lang="en-US" sz="1400" dirty="0" smtClean="0">
                <a:latin typeface="Calibri" charset="0"/>
              </a:rPr>
              <a:t>; </a:t>
            </a:r>
            <a:r>
              <a:rPr lang="en-US" sz="1400" dirty="0">
                <a:latin typeface="Calibri" charset="0"/>
              </a:rPr>
              <a:t>presenting it to their group; defending it against questions and comments; and revising their </a:t>
            </a:r>
            <a:r>
              <a:rPr lang="en-US" sz="1400" dirty="0">
                <a:solidFill>
                  <a:schemeClr val="bg1"/>
                </a:solidFill>
                <a:latin typeface="Calibri" charset="0"/>
              </a:rPr>
              <a:t>account</a:t>
            </a:r>
            <a:r>
              <a:rPr lang="en-US" sz="1400" dirty="0">
                <a:latin typeface="Calibri" charset="0"/>
              </a:rPr>
              <a:t> in the light of the tutor’s summary of the discussion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z="4000" dirty="0" smtClean="0"/>
              <a:t>Sharing pedagogical patterns</a:t>
            </a:r>
            <a:endParaRPr lang="en-US" sz="4000" dirty="0"/>
          </a:p>
        </p:txBody>
      </p:sp>
      <p:sp>
        <p:nvSpPr>
          <p:cNvPr id="10" name="Curved Right Arrow 9"/>
          <p:cNvSpPr/>
          <p:nvPr/>
        </p:nvSpPr>
        <p:spPr>
          <a:xfrm rot="2800779" flipV="1">
            <a:off x="3711431" y="689130"/>
            <a:ext cx="606394" cy="1457017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urved Right Arrow 8"/>
          <p:cNvSpPr/>
          <p:nvPr/>
        </p:nvSpPr>
        <p:spPr>
          <a:xfrm rot="18530394">
            <a:off x="322488" y="2537880"/>
            <a:ext cx="706263" cy="1557459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1000" y="5898074"/>
            <a:ext cx="1399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OER repository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444 -0.13333 C -0.27882 -0.13981 -0.26302 -0.14606 -0.24861 -0.14815 C -0.2342 -0.15023 -0.22292 -0.14838 -0.20833 -0.1463 C -0.19375 -0.14421 -0.17847 -0.14097 -0.16111 -0.13518 C -0.14375 -0.1294 -0.12153 -0.12014 -0.10417 -0.11111 C -0.0868 -0.10208 -0.0717 -0.09352 -0.05694 -0.08148 C -0.04219 -0.06944 -0.02483 -0.05255 -0.01528 -0.03889 C -0.00573 -0.02523 -0.0026 -0.00648 -2.22222E-6 -3.7037E-6 " pathEditMode="relative" ptsTypes="aaaaaaaA">
                                      <p:cBhvr>
                                        <p:cTn id="6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8" grpId="0" animBg="1"/>
      <p:bldP spid="17" grpId="0" animBg="1"/>
      <p:bldP spid="11" grpId="0" animBg="1"/>
      <p:bldP spid="21" grpId="0"/>
      <p:bldP spid="7" grpId="0" animBg="1"/>
      <p:bldP spid="12" grpId="0" animBg="1"/>
      <p:bldP spid="10" grpId="0" animBg="1"/>
      <p:bldP spid="9" grpId="0" animBg="1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z="4000" dirty="0" smtClean="0"/>
              <a:t>Sharing pedagogical patterns</a:t>
            </a:r>
            <a:endParaRPr lang="en-US" sz="4000" dirty="0"/>
          </a:p>
        </p:txBody>
      </p:sp>
      <p:pic>
        <p:nvPicPr>
          <p:cNvPr id="5" name="Picture 4" descr="Teacher woma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219200"/>
            <a:ext cx="2613245" cy="1543812"/>
          </a:xfrm>
          <a:prstGeom prst="rect">
            <a:avLst/>
          </a:prstGeom>
        </p:spPr>
      </p:pic>
      <p:pic>
        <p:nvPicPr>
          <p:cNvPr id="6" name="Picture 5" descr="Teacher ma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2424" y="4495800"/>
            <a:ext cx="1484376" cy="2133600"/>
          </a:xfrm>
          <a:prstGeom prst="rect">
            <a:avLst/>
          </a:prstGeom>
        </p:spPr>
      </p:pic>
      <p:sp>
        <p:nvSpPr>
          <p:cNvPr id="10" name="Curved Right Arrow 9"/>
          <p:cNvSpPr/>
          <p:nvPr/>
        </p:nvSpPr>
        <p:spPr>
          <a:xfrm rot="16356462" flipH="1" flipV="1">
            <a:off x="3832318" y="886502"/>
            <a:ext cx="606394" cy="1457017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4648200" y="1219200"/>
            <a:ext cx="3733800" cy="2590800"/>
          </a:xfrm>
          <a:prstGeom prst="rect">
            <a:avLst/>
          </a:prstGeom>
          <a:solidFill>
            <a:schemeClr val="bg1"/>
          </a:solidFill>
          <a:ln w="9525">
            <a:solidFill>
              <a:srgbClr val="A6A6A6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r>
              <a:rPr lang="en-US" sz="1400" dirty="0">
                <a:latin typeface="Calibri" charset="0"/>
              </a:rPr>
              <a:t>Tutorial:</a:t>
            </a:r>
            <a:r>
              <a:rPr lang="en-US" sz="1400" dirty="0" smtClean="0">
                <a:latin typeface="Calibri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Calibri" charset="0"/>
              </a:rPr>
              <a:t>On a system or process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r>
              <a:rPr lang="en-US" sz="1400" dirty="0">
                <a:latin typeface="Calibri" charset="0"/>
              </a:rPr>
              <a:t>Learning Outcome: A clear understanding of the role of the critical factors in the system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1400" dirty="0">
                <a:latin typeface="Calibri" charset="0"/>
              </a:rPr>
              <a:t>Summary: through preparing their own </a:t>
            </a:r>
            <a:r>
              <a:rPr lang="en-US" sz="1400" dirty="0">
                <a:solidFill>
                  <a:srgbClr val="FFFFFF"/>
                </a:solidFill>
                <a:latin typeface="Calibri" charset="0"/>
              </a:rPr>
              <a:t>account</a:t>
            </a:r>
            <a:r>
              <a:rPr lang="en-US" sz="1400" dirty="0">
                <a:solidFill>
                  <a:srgbClr val="0000FF"/>
                </a:solidFill>
                <a:latin typeface="Calibri" charset="0"/>
              </a:rPr>
              <a:t> </a:t>
            </a:r>
            <a:r>
              <a:rPr lang="en-US" sz="1400" dirty="0">
                <a:latin typeface="Calibri" charset="0"/>
              </a:rPr>
              <a:t>of</a:t>
            </a:r>
            <a:r>
              <a:rPr lang="en-US" sz="1400" dirty="0" smtClean="0">
                <a:solidFill>
                  <a:srgbClr val="0000FF"/>
                </a:solidFill>
                <a:latin typeface="Calibri" charset="0"/>
              </a:rPr>
              <a:t> </a:t>
            </a:r>
            <a:r>
              <a:rPr lang="en-US" sz="1400" dirty="0" smtClean="0">
                <a:solidFill>
                  <a:srgbClr val="FFFFFF"/>
                </a:solidFill>
                <a:latin typeface="Calibri" charset="0"/>
              </a:rPr>
              <a:t>the system/process, </a:t>
            </a:r>
            <a:r>
              <a:rPr lang="en-US" sz="1400" dirty="0">
                <a:solidFill>
                  <a:srgbClr val="000000"/>
                </a:solidFill>
                <a:latin typeface="Calibri" charset="0"/>
              </a:rPr>
              <a:t>to demonstrate the role of the critical factors, </a:t>
            </a:r>
            <a:r>
              <a:rPr lang="en-US" sz="1400" dirty="0">
                <a:latin typeface="Calibri" charset="0"/>
              </a:rPr>
              <a:t>using</a:t>
            </a:r>
            <a:r>
              <a:rPr lang="en-US" sz="1400" dirty="0" smtClean="0">
                <a:latin typeface="Calibri" charset="0"/>
              </a:rPr>
              <a:t> </a:t>
            </a:r>
            <a:r>
              <a:rPr lang="en-US" sz="1400" dirty="0" smtClean="0">
                <a:solidFill>
                  <a:srgbClr val="FFFFFF"/>
                </a:solidFill>
                <a:latin typeface="Calibri" charset="0"/>
              </a:rPr>
              <a:t>the resources provided</a:t>
            </a:r>
            <a:r>
              <a:rPr lang="en-US" sz="1400" dirty="0" smtClean="0">
                <a:latin typeface="Calibri" charset="0"/>
              </a:rPr>
              <a:t>; </a:t>
            </a:r>
            <a:r>
              <a:rPr lang="en-US" sz="1400" dirty="0">
                <a:latin typeface="Calibri" charset="0"/>
              </a:rPr>
              <a:t>presenting it to their group; defending it against questions and comments; </a:t>
            </a:r>
            <a:r>
              <a:rPr lang="en-US" sz="1400" b="1" dirty="0">
                <a:latin typeface="Calibri" charset="0"/>
              </a:rPr>
              <a:t>and</a:t>
            </a:r>
            <a:r>
              <a:rPr lang="en-US" sz="1400" b="1" dirty="0" smtClean="0">
                <a:latin typeface="Calibri" charset="0"/>
              </a:rPr>
              <a:t> collaborating to produce a better animation to post on their website</a:t>
            </a:r>
            <a:endParaRPr lang="en-US" sz="1400" b="1" dirty="0">
              <a:latin typeface="Calibri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3810000" y="3962400"/>
            <a:ext cx="3657600" cy="2544762"/>
          </a:xfrm>
          <a:prstGeom prst="rect">
            <a:avLst/>
          </a:prstGeom>
          <a:solidFill>
            <a:schemeClr val="bg1"/>
          </a:solidFill>
          <a:ln w="9525">
            <a:solidFill>
              <a:srgbClr val="A6A6A6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r>
              <a:rPr lang="en-US" sz="1400" dirty="0">
                <a:latin typeface="Calibri" charset="0"/>
              </a:rPr>
              <a:t>Tutorial:</a:t>
            </a:r>
            <a:r>
              <a:rPr lang="en-US" sz="1400" dirty="0" smtClean="0">
                <a:latin typeface="Calibri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Calibri" charset="0"/>
              </a:rPr>
              <a:t>On a system or process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r>
              <a:rPr lang="en-US" sz="1400" dirty="0">
                <a:latin typeface="Calibri" charset="0"/>
              </a:rPr>
              <a:t>Learning Outcome: A clear understanding of the role of the critical factors in the system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1400" dirty="0">
                <a:latin typeface="Calibri" charset="0"/>
              </a:rPr>
              <a:t>Summary: through preparing their own </a:t>
            </a:r>
            <a:r>
              <a:rPr lang="en-US" sz="1400" dirty="0">
                <a:solidFill>
                  <a:srgbClr val="FFFFFF"/>
                </a:solidFill>
                <a:latin typeface="Calibri" charset="0"/>
              </a:rPr>
              <a:t>account</a:t>
            </a:r>
            <a:r>
              <a:rPr lang="en-US" sz="1400" dirty="0">
                <a:solidFill>
                  <a:srgbClr val="0000FF"/>
                </a:solidFill>
                <a:latin typeface="Calibri" charset="0"/>
              </a:rPr>
              <a:t> </a:t>
            </a:r>
            <a:r>
              <a:rPr lang="en-US" sz="1400" dirty="0">
                <a:latin typeface="Calibri" charset="0"/>
              </a:rPr>
              <a:t>of</a:t>
            </a:r>
            <a:r>
              <a:rPr lang="en-US" sz="1400" dirty="0" smtClean="0">
                <a:solidFill>
                  <a:srgbClr val="0000FF"/>
                </a:solidFill>
                <a:latin typeface="Calibri" charset="0"/>
              </a:rPr>
              <a:t> </a:t>
            </a:r>
            <a:r>
              <a:rPr lang="en-US" sz="1400" dirty="0" smtClean="0">
                <a:solidFill>
                  <a:srgbClr val="FFFFFF"/>
                </a:solidFill>
                <a:latin typeface="Calibri" charset="0"/>
              </a:rPr>
              <a:t>the system/process, </a:t>
            </a:r>
            <a:r>
              <a:rPr lang="en-US" sz="1400" dirty="0">
                <a:solidFill>
                  <a:srgbClr val="000000"/>
                </a:solidFill>
                <a:latin typeface="Calibri" charset="0"/>
              </a:rPr>
              <a:t>to demonstrate the role of the critical factors, </a:t>
            </a:r>
            <a:r>
              <a:rPr lang="en-US" sz="1400" dirty="0">
                <a:latin typeface="Calibri" charset="0"/>
              </a:rPr>
              <a:t>using</a:t>
            </a:r>
            <a:r>
              <a:rPr lang="en-US" sz="1400" dirty="0" smtClean="0">
                <a:latin typeface="Calibri" charset="0"/>
              </a:rPr>
              <a:t> </a:t>
            </a:r>
            <a:r>
              <a:rPr lang="en-US" sz="1400" dirty="0" smtClean="0">
                <a:solidFill>
                  <a:srgbClr val="FFFFFF"/>
                </a:solidFill>
                <a:latin typeface="Calibri" charset="0"/>
              </a:rPr>
              <a:t>the resources provided</a:t>
            </a:r>
            <a:r>
              <a:rPr lang="en-US" sz="1400" dirty="0" smtClean="0">
                <a:latin typeface="Calibri" charset="0"/>
              </a:rPr>
              <a:t>; </a:t>
            </a:r>
            <a:r>
              <a:rPr lang="en-US" sz="1400" dirty="0">
                <a:latin typeface="Calibri" charset="0"/>
              </a:rPr>
              <a:t>presenting it to their group; defending it against questions and comments; and revising their account in the light of the tutor’s summary of the discussion</a:t>
            </a:r>
          </a:p>
        </p:txBody>
      </p:sp>
      <p:pic>
        <p:nvPicPr>
          <p:cNvPr id="13" name="Picture 12" descr="IITE OE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1467" y="4107796"/>
            <a:ext cx="1974337" cy="2369204"/>
          </a:xfrm>
          <a:prstGeom prst="rect">
            <a:avLst/>
          </a:prstGeom>
          <a:ln>
            <a:solidFill>
              <a:srgbClr val="800000"/>
            </a:solidFill>
          </a:ln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810000" y="3962400"/>
            <a:ext cx="3657600" cy="2544762"/>
          </a:xfrm>
          <a:prstGeom prst="rect">
            <a:avLst/>
          </a:prstGeom>
          <a:solidFill>
            <a:schemeClr val="bg1"/>
          </a:solidFill>
          <a:ln w="9525">
            <a:solidFill>
              <a:srgbClr val="A6A6A6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r>
              <a:rPr lang="en-US" sz="1400" dirty="0">
                <a:latin typeface="Calibri" charset="0"/>
              </a:rPr>
              <a:t>Tutorial: </a:t>
            </a:r>
            <a:r>
              <a:rPr lang="en-US" sz="1400" dirty="0">
                <a:solidFill>
                  <a:srgbClr val="FF0000"/>
                </a:solidFill>
                <a:latin typeface="Calibri" charset="0"/>
              </a:rPr>
              <a:t>The water cycle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1400" dirty="0">
                <a:latin typeface="Calibri" charset="0"/>
              </a:rPr>
              <a:t>Learning Outcome: A clear understanding of the role of the critical factors in the system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r>
              <a:rPr lang="en-US" sz="1400" dirty="0">
                <a:latin typeface="Calibri" charset="0"/>
              </a:rPr>
              <a:t>Summary: through preparing their own </a:t>
            </a:r>
            <a:r>
              <a:rPr lang="en-US" sz="1400" dirty="0">
                <a:solidFill>
                  <a:srgbClr val="0000FF"/>
                </a:solidFill>
                <a:latin typeface="Calibri" charset="0"/>
              </a:rPr>
              <a:t>animation </a:t>
            </a:r>
            <a:r>
              <a:rPr lang="en-US" sz="1400" dirty="0">
                <a:latin typeface="Calibri" charset="0"/>
              </a:rPr>
              <a:t>of</a:t>
            </a:r>
            <a:r>
              <a:rPr lang="en-US" sz="1400" dirty="0">
                <a:solidFill>
                  <a:srgbClr val="0000FF"/>
                </a:solidFill>
                <a:latin typeface="Calibri" charset="0"/>
              </a:rPr>
              <a:t> </a:t>
            </a:r>
            <a:r>
              <a:rPr lang="en-US" sz="1400" dirty="0">
                <a:solidFill>
                  <a:srgbClr val="FF0000"/>
                </a:solidFill>
                <a:latin typeface="Calibri" charset="0"/>
              </a:rPr>
              <a:t>the water cycle, </a:t>
            </a:r>
            <a:r>
              <a:rPr lang="en-US" sz="1400" dirty="0">
                <a:solidFill>
                  <a:srgbClr val="000000"/>
                </a:solidFill>
                <a:latin typeface="Calibri" charset="0"/>
              </a:rPr>
              <a:t>to demonstrate the role of the critical factors,</a:t>
            </a:r>
            <a:r>
              <a:rPr lang="en-US" sz="1400" dirty="0">
                <a:solidFill>
                  <a:srgbClr val="FF0000"/>
                </a:solidFill>
                <a:latin typeface="Calibri" charset="0"/>
              </a:rPr>
              <a:t> </a:t>
            </a:r>
            <a:r>
              <a:rPr lang="en-US" sz="1400" dirty="0">
                <a:latin typeface="Calibri" charset="0"/>
              </a:rPr>
              <a:t>using</a:t>
            </a:r>
            <a:r>
              <a:rPr lang="en-US" sz="1400" dirty="0" smtClean="0">
                <a:latin typeface="Calibri" charset="0"/>
              </a:rPr>
              <a:t> </a:t>
            </a:r>
            <a:r>
              <a:rPr lang="en-US" sz="1400" dirty="0" smtClean="0">
                <a:solidFill>
                  <a:srgbClr val="008000"/>
                </a:solidFill>
                <a:latin typeface="Calibri" charset="0"/>
              </a:rPr>
              <a:t>the OER cycle</a:t>
            </a:r>
            <a:r>
              <a:rPr lang="en-US" sz="1400" dirty="0" smtClean="0">
                <a:latin typeface="Calibri" charset="0"/>
              </a:rPr>
              <a:t>; </a:t>
            </a:r>
            <a:r>
              <a:rPr lang="en-US" sz="1400" dirty="0">
                <a:latin typeface="Calibri" charset="0"/>
              </a:rPr>
              <a:t>presenting it to their group; defending it against questions and comments; and revising their account in the light of the tutor’s summary of the discussion</a:t>
            </a:r>
          </a:p>
        </p:txBody>
      </p:sp>
      <p:sp>
        <p:nvSpPr>
          <p:cNvPr id="11" name="Curved Right Arrow 10"/>
          <p:cNvSpPr/>
          <p:nvPr/>
        </p:nvSpPr>
        <p:spPr>
          <a:xfrm rot="12960479">
            <a:off x="7699804" y="2879053"/>
            <a:ext cx="916831" cy="1606369"/>
          </a:xfrm>
          <a:prstGeom prst="curvedRightArrow">
            <a:avLst>
              <a:gd name="adj1" fmla="val 16488"/>
              <a:gd name="adj2" fmla="val 37320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838200" y="1951038"/>
            <a:ext cx="3657600" cy="2544762"/>
          </a:xfrm>
          <a:prstGeom prst="rect">
            <a:avLst/>
          </a:prstGeom>
          <a:solidFill>
            <a:schemeClr val="bg1"/>
          </a:solidFill>
          <a:ln w="9525">
            <a:solidFill>
              <a:srgbClr val="A6A6A6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r>
              <a:rPr lang="en-US" sz="1400" dirty="0">
                <a:latin typeface="Calibri" charset="0"/>
              </a:rPr>
              <a:t>Tutorial: </a:t>
            </a:r>
            <a:r>
              <a:rPr lang="en-US" sz="1400" dirty="0">
                <a:solidFill>
                  <a:schemeClr val="bg1"/>
                </a:solidFill>
                <a:latin typeface="Calibri" charset="0"/>
              </a:rPr>
              <a:t>The water cycle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1400" dirty="0">
                <a:latin typeface="Calibri" charset="0"/>
              </a:rPr>
              <a:t>Learning Outcome: A clear understanding of the role of the critical factors in the system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r>
              <a:rPr lang="en-US" sz="1400" dirty="0">
                <a:latin typeface="Calibri" charset="0"/>
              </a:rPr>
              <a:t>Summary: through preparing their own </a:t>
            </a:r>
            <a:r>
              <a:rPr lang="en-US" sz="1400" dirty="0">
                <a:solidFill>
                  <a:srgbClr val="FFFFFF"/>
                </a:solidFill>
                <a:latin typeface="Calibri" charset="0"/>
              </a:rPr>
              <a:t>animation</a:t>
            </a:r>
            <a:r>
              <a:rPr lang="en-US" sz="1400" dirty="0">
                <a:solidFill>
                  <a:srgbClr val="0000FF"/>
                </a:solidFill>
                <a:latin typeface="Calibri" charset="0"/>
              </a:rPr>
              <a:t> </a:t>
            </a:r>
            <a:r>
              <a:rPr lang="en-US" sz="1400" dirty="0">
                <a:latin typeface="Calibri" charset="0"/>
              </a:rPr>
              <a:t>of</a:t>
            </a:r>
            <a:r>
              <a:rPr lang="en-US" sz="1400" dirty="0">
                <a:solidFill>
                  <a:srgbClr val="0000FF"/>
                </a:solidFill>
                <a:latin typeface="Calibri" charset="0"/>
              </a:rPr>
              <a:t> </a:t>
            </a:r>
            <a:r>
              <a:rPr lang="en-US" sz="1400" dirty="0">
                <a:solidFill>
                  <a:srgbClr val="FFFFFF"/>
                </a:solidFill>
                <a:latin typeface="Calibri" charset="0"/>
              </a:rPr>
              <a:t>the water cycle, </a:t>
            </a:r>
            <a:r>
              <a:rPr lang="en-US" sz="1400" dirty="0">
                <a:solidFill>
                  <a:srgbClr val="000000"/>
                </a:solidFill>
                <a:latin typeface="Calibri" charset="0"/>
              </a:rPr>
              <a:t>to demonstrate the role of the critical factors,</a:t>
            </a:r>
            <a:r>
              <a:rPr lang="en-US" sz="1400" dirty="0">
                <a:solidFill>
                  <a:srgbClr val="FF0000"/>
                </a:solidFill>
                <a:latin typeface="Calibri" charset="0"/>
              </a:rPr>
              <a:t> </a:t>
            </a:r>
            <a:r>
              <a:rPr lang="en-US" sz="1400" dirty="0">
                <a:latin typeface="Calibri" charset="0"/>
              </a:rPr>
              <a:t>using</a:t>
            </a:r>
            <a:r>
              <a:rPr lang="en-US" sz="1400" dirty="0" smtClean="0">
                <a:latin typeface="Calibri" charset="0"/>
              </a:rPr>
              <a:t> </a:t>
            </a:r>
            <a:r>
              <a:rPr lang="en-US" sz="1400" dirty="0" smtClean="0">
                <a:solidFill>
                  <a:srgbClr val="FFFFFF"/>
                </a:solidFill>
                <a:latin typeface="Calibri" charset="0"/>
              </a:rPr>
              <a:t>the OER cycle</a:t>
            </a:r>
            <a:r>
              <a:rPr lang="en-US" sz="1400" dirty="0" smtClean="0">
                <a:latin typeface="Calibri" charset="0"/>
              </a:rPr>
              <a:t>; </a:t>
            </a:r>
            <a:r>
              <a:rPr lang="en-US" sz="1400" dirty="0">
                <a:latin typeface="Calibri" charset="0"/>
              </a:rPr>
              <a:t>presenting it to their group; defending it against questions and comments; and</a:t>
            </a:r>
            <a:r>
              <a:rPr lang="en-US" sz="1400" dirty="0" smtClean="0">
                <a:latin typeface="Calibri" charset="0"/>
              </a:rPr>
              <a:t> collaborating to produce </a:t>
            </a:r>
            <a:r>
              <a:rPr lang="en-US" sz="1400" dirty="0" smtClean="0">
                <a:solidFill>
                  <a:srgbClr val="0000FF"/>
                </a:solidFill>
                <a:latin typeface="Calibri" charset="0"/>
              </a:rPr>
              <a:t>a </a:t>
            </a:r>
            <a:r>
              <a:rPr lang="en-US" sz="1400" dirty="0" smtClean="0">
                <a:latin typeface="Calibri" charset="0"/>
              </a:rPr>
              <a:t>better</a:t>
            </a:r>
            <a:r>
              <a:rPr lang="en-US" sz="1400" dirty="0" smtClean="0">
                <a:solidFill>
                  <a:srgbClr val="0000FF"/>
                </a:solidFill>
                <a:latin typeface="Calibri" charset="0"/>
              </a:rPr>
              <a:t> </a:t>
            </a:r>
            <a:r>
              <a:rPr lang="en-US" sz="1400" dirty="0" smtClean="0">
                <a:solidFill>
                  <a:srgbClr val="FFFFFF"/>
                </a:solidFill>
                <a:latin typeface="Calibri" charset="0"/>
              </a:rPr>
              <a:t>animation </a:t>
            </a:r>
            <a:r>
              <a:rPr lang="en-US" sz="1400" dirty="0" smtClean="0">
                <a:latin typeface="Calibri" charset="0"/>
              </a:rPr>
              <a:t>to post on their website</a:t>
            </a:r>
            <a:endParaRPr lang="en-US" sz="1400" dirty="0">
              <a:latin typeface="Calibri" charset="0"/>
            </a:endParaRPr>
          </a:p>
        </p:txBody>
      </p:sp>
      <p:sp>
        <p:nvSpPr>
          <p:cNvPr id="9" name="Curved Right Arrow 8"/>
          <p:cNvSpPr/>
          <p:nvPr/>
        </p:nvSpPr>
        <p:spPr>
          <a:xfrm rot="2800779" flipH="1">
            <a:off x="3350382" y="5127009"/>
            <a:ext cx="849343" cy="1389878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3810000" y="3962400"/>
            <a:ext cx="3657600" cy="2544762"/>
          </a:xfrm>
          <a:prstGeom prst="rect">
            <a:avLst/>
          </a:prstGeom>
          <a:solidFill>
            <a:schemeClr val="bg1"/>
          </a:solidFill>
          <a:ln w="9525">
            <a:solidFill>
              <a:srgbClr val="A6A6A6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r>
              <a:rPr lang="en-US" sz="1400" dirty="0">
                <a:latin typeface="Calibri" charset="0"/>
              </a:rPr>
              <a:t>Tutorial: </a:t>
            </a:r>
            <a:r>
              <a:rPr lang="en-US" sz="1400" dirty="0">
                <a:solidFill>
                  <a:srgbClr val="FF0000"/>
                </a:solidFill>
                <a:latin typeface="Calibri" charset="0"/>
              </a:rPr>
              <a:t>The water cycle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1400" dirty="0">
                <a:latin typeface="Calibri" charset="0"/>
              </a:rPr>
              <a:t>Learning Outcome: A clear understanding of the role of the critical factors in the system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r>
              <a:rPr lang="en-US" sz="1400" dirty="0">
                <a:latin typeface="Calibri" charset="0"/>
              </a:rPr>
              <a:t>Summary: through preparing their own </a:t>
            </a:r>
            <a:r>
              <a:rPr lang="en-US" sz="1400" dirty="0">
                <a:solidFill>
                  <a:srgbClr val="0000FF"/>
                </a:solidFill>
                <a:latin typeface="Calibri" charset="0"/>
              </a:rPr>
              <a:t>animation </a:t>
            </a:r>
            <a:r>
              <a:rPr lang="en-US" sz="1400" dirty="0">
                <a:latin typeface="Calibri" charset="0"/>
              </a:rPr>
              <a:t>of</a:t>
            </a:r>
            <a:r>
              <a:rPr lang="en-US" sz="1400" dirty="0">
                <a:solidFill>
                  <a:srgbClr val="0000FF"/>
                </a:solidFill>
                <a:latin typeface="Calibri" charset="0"/>
              </a:rPr>
              <a:t> </a:t>
            </a:r>
            <a:r>
              <a:rPr lang="en-US" sz="1400" dirty="0">
                <a:solidFill>
                  <a:srgbClr val="FF0000"/>
                </a:solidFill>
                <a:latin typeface="Calibri" charset="0"/>
              </a:rPr>
              <a:t>the water cycle, </a:t>
            </a:r>
            <a:r>
              <a:rPr lang="en-US" sz="1400" dirty="0">
                <a:solidFill>
                  <a:srgbClr val="000000"/>
                </a:solidFill>
                <a:latin typeface="Calibri" charset="0"/>
              </a:rPr>
              <a:t>to demonstrate the role of the critical factors,</a:t>
            </a:r>
            <a:r>
              <a:rPr lang="en-US" sz="1400" dirty="0">
                <a:solidFill>
                  <a:srgbClr val="FF0000"/>
                </a:solidFill>
                <a:latin typeface="Calibri" charset="0"/>
              </a:rPr>
              <a:t> </a:t>
            </a:r>
            <a:r>
              <a:rPr lang="en-US" sz="1400" dirty="0">
                <a:latin typeface="Calibri" charset="0"/>
              </a:rPr>
              <a:t>using</a:t>
            </a:r>
            <a:r>
              <a:rPr lang="en-US" sz="1400" dirty="0" smtClean="0">
                <a:latin typeface="Calibri" charset="0"/>
              </a:rPr>
              <a:t> </a:t>
            </a:r>
            <a:r>
              <a:rPr lang="en-US" sz="1400" dirty="0" smtClean="0">
                <a:solidFill>
                  <a:srgbClr val="008000"/>
                </a:solidFill>
                <a:latin typeface="Calibri" charset="0"/>
              </a:rPr>
              <a:t>the OER cycle</a:t>
            </a:r>
            <a:r>
              <a:rPr lang="en-US" sz="1400" dirty="0" smtClean="0">
                <a:latin typeface="Calibri" charset="0"/>
              </a:rPr>
              <a:t>; </a:t>
            </a:r>
            <a:r>
              <a:rPr lang="en-US" sz="1400" dirty="0">
                <a:latin typeface="Calibri" charset="0"/>
              </a:rPr>
              <a:t>presenting it to their group; defending it against questions and comments; and</a:t>
            </a:r>
            <a:r>
              <a:rPr lang="en-US" sz="1400" dirty="0" smtClean="0">
                <a:latin typeface="Calibri" charset="0"/>
              </a:rPr>
              <a:t> collaborating to produce </a:t>
            </a:r>
            <a:r>
              <a:rPr lang="en-US" sz="1400" dirty="0" smtClean="0">
                <a:solidFill>
                  <a:srgbClr val="0000FF"/>
                </a:solidFill>
                <a:latin typeface="Calibri" charset="0"/>
              </a:rPr>
              <a:t>a better animation </a:t>
            </a:r>
            <a:r>
              <a:rPr lang="en-US" sz="1400" dirty="0" smtClean="0">
                <a:latin typeface="Calibri" charset="0"/>
              </a:rPr>
              <a:t>to post on their website</a:t>
            </a:r>
            <a:endParaRPr lang="en-US" sz="1400" dirty="0">
              <a:latin typeface="Calibri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93967" y="5352872"/>
            <a:ext cx="4323533" cy="1200328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 charset="0"/>
              </a:rPr>
              <a:t>and collaborating to produce</a:t>
            </a:r>
            <a:r>
              <a:rPr lang="en-US" sz="2400" dirty="0" smtClean="0">
                <a:solidFill>
                  <a:srgbClr val="000000"/>
                </a:solidFill>
                <a:latin typeface="Calibri" charset="0"/>
              </a:rPr>
              <a:t> a better </a:t>
            </a:r>
            <a:r>
              <a:rPr lang="en-US" sz="2400" dirty="0" smtClean="0">
                <a:solidFill>
                  <a:srgbClr val="0000FF"/>
                </a:solidFill>
                <a:latin typeface="Calibri" charset="0"/>
              </a:rPr>
              <a:t>animation </a:t>
            </a:r>
            <a:r>
              <a:rPr lang="en-US" sz="2400" dirty="0" smtClean="0">
                <a:latin typeface="Calibri" charset="0"/>
              </a:rPr>
              <a:t>to post on their website</a:t>
            </a:r>
            <a:endParaRPr lang="en-US" sz="2400" dirty="0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838200" y="1951038"/>
            <a:ext cx="3657600" cy="2544762"/>
          </a:xfrm>
          <a:prstGeom prst="rect">
            <a:avLst/>
          </a:prstGeom>
          <a:solidFill>
            <a:schemeClr val="bg1"/>
          </a:solidFill>
          <a:ln w="9525">
            <a:solidFill>
              <a:srgbClr val="A6A6A6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r>
              <a:rPr lang="en-US" sz="1400" dirty="0">
                <a:solidFill>
                  <a:srgbClr val="000000"/>
                </a:solidFill>
                <a:latin typeface="Calibri" charset="0"/>
              </a:rPr>
              <a:t>Tutorial:</a:t>
            </a:r>
            <a:r>
              <a:rPr lang="en-US" sz="1400" dirty="0" smtClean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Calibri" charset="0"/>
              </a:rPr>
              <a:t>Using a search engine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1400" dirty="0">
                <a:solidFill>
                  <a:srgbClr val="000000"/>
                </a:solidFill>
                <a:latin typeface="Calibri" charset="0"/>
              </a:rPr>
              <a:t>Learning Outcome: A clear understanding of the role of the critical factors in the system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r>
              <a:rPr lang="en-US" sz="1400" dirty="0">
                <a:solidFill>
                  <a:srgbClr val="000000"/>
                </a:solidFill>
                <a:latin typeface="Calibri" charset="0"/>
              </a:rPr>
              <a:t>Summary: through preparing their own</a:t>
            </a:r>
            <a:r>
              <a:rPr lang="en-US" sz="1400" dirty="0" smtClean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sz="1400" dirty="0" smtClean="0">
                <a:solidFill>
                  <a:srgbClr val="0000FF"/>
                </a:solidFill>
                <a:latin typeface="Calibri" charset="0"/>
              </a:rPr>
              <a:t>account</a:t>
            </a:r>
            <a:r>
              <a:rPr lang="en-US" sz="1400" dirty="0" smtClean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Calibri" charset="0"/>
              </a:rPr>
              <a:t>of</a:t>
            </a:r>
            <a:r>
              <a:rPr lang="en-US" sz="1400" dirty="0" smtClean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Calibri" charset="0"/>
              </a:rPr>
              <a:t>using a search engine</a:t>
            </a:r>
            <a:r>
              <a:rPr lang="en-US" sz="1400" dirty="0" smtClean="0">
                <a:solidFill>
                  <a:srgbClr val="000000"/>
                </a:solidFill>
                <a:latin typeface="Calibri" charset="0"/>
              </a:rPr>
              <a:t>, </a:t>
            </a:r>
            <a:r>
              <a:rPr lang="en-US" sz="1400" dirty="0">
                <a:solidFill>
                  <a:srgbClr val="000000"/>
                </a:solidFill>
                <a:latin typeface="Calibri" charset="0"/>
              </a:rPr>
              <a:t>to demonstrate the role of the critical factors, using</a:t>
            </a:r>
            <a:r>
              <a:rPr lang="en-US" sz="1400" dirty="0" smtClean="0">
                <a:solidFill>
                  <a:srgbClr val="000000"/>
                </a:solidFill>
                <a:latin typeface="Calibri" charset="0"/>
              </a:rPr>
              <a:t> the </a:t>
            </a:r>
            <a:r>
              <a:rPr lang="en-US" sz="1400" dirty="0" smtClean="0">
                <a:solidFill>
                  <a:srgbClr val="008000"/>
                </a:solidFill>
                <a:latin typeface="Calibri" charset="0"/>
              </a:rPr>
              <a:t>Library guidelines</a:t>
            </a:r>
            <a:r>
              <a:rPr lang="en-US" sz="1400" dirty="0" smtClean="0">
                <a:solidFill>
                  <a:srgbClr val="000000"/>
                </a:solidFill>
                <a:latin typeface="Calibri" charset="0"/>
              </a:rPr>
              <a:t>; </a:t>
            </a:r>
            <a:r>
              <a:rPr lang="en-US" sz="1400" dirty="0">
                <a:solidFill>
                  <a:srgbClr val="000000"/>
                </a:solidFill>
                <a:latin typeface="Calibri" charset="0"/>
              </a:rPr>
              <a:t>presenting it to their group; defending it against questions and comments; </a:t>
            </a:r>
            <a:r>
              <a:rPr lang="en-US" sz="1400" b="1" dirty="0">
                <a:solidFill>
                  <a:srgbClr val="000000"/>
                </a:solidFill>
                <a:latin typeface="Calibri" charset="0"/>
              </a:rPr>
              <a:t>and</a:t>
            </a:r>
            <a:r>
              <a:rPr lang="en-US" sz="1400" b="1" dirty="0" smtClean="0">
                <a:solidFill>
                  <a:srgbClr val="000000"/>
                </a:solidFill>
                <a:latin typeface="Calibri" charset="0"/>
              </a:rPr>
              <a:t> collaborating to produce a better </a:t>
            </a:r>
            <a:r>
              <a:rPr lang="en-US" sz="1400" b="1" dirty="0" smtClean="0">
                <a:solidFill>
                  <a:srgbClr val="0000FF"/>
                </a:solidFill>
                <a:latin typeface="Calibri" charset="0"/>
              </a:rPr>
              <a:t>account</a:t>
            </a:r>
            <a:r>
              <a:rPr lang="en-US" sz="1400" b="1" dirty="0" smtClean="0">
                <a:solidFill>
                  <a:srgbClr val="000000"/>
                </a:solidFill>
                <a:latin typeface="Calibri" charset="0"/>
              </a:rPr>
              <a:t> to post on their website</a:t>
            </a:r>
            <a:endParaRPr lang="en-US" sz="1400" b="1" dirty="0">
              <a:solidFill>
                <a:srgbClr val="000000"/>
              </a:solidFill>
              <a:latin typeface="Calibri" charset="0"/>
            </a:endParaRPr>
          </a:p>
        </p:txBody>
      </p:sp>
      <p:pic>
        <p:nvPicPr>
          <p:cNvPr id="20" name="Picture 19" descr="water_cycle_01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8011" y="4724401"/>
            <a:ext cx="1243789" cy="9906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81000" y="5898074"/>
            <a:ext cx="1399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OER repository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278 0.08333 C 0.29688 0.09491 0.29115 0.10648 0.28334 0.11482 C 0.27553 0.12315 0.2665 0.12755 0.25556 0.13333 C 0.24462 0.13912 0.23143 0.14514 0.21806 0.15 C 0.20469 0.15486 0.19167 0.16111 0.17501 0.16296 C 0.15834 0.16482 0.13421 0.16482 0.11806 0.16111 C 0.10192 0.15741 0.08837 0.14722 0.07778 0.14074 C 0.06719 0.13426 0.06025 0.12847 0.05417 0.12222 C 0.0481 0.11597 0.04601 0.11111 0.04167 0.1037 C 0.03733 0.0963 0.03212 0.08634 0.02778 0.07778 C 0.02344 0.06921 0.01945 0.06111 0.01528 0.05185 C 0.01112 0.04259 0.00539 0.03079 0.00278 0.02222 C 0.00018 0.01366 0.00053 0.0037 6.94444E-6 1.48148E-6 " pathEditMode="relative" ptsTypes="aaaaaaaaaaa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1" grpId="0" animBg="1"/>
      <p:bldP spid="18" grpId="0" animBg="1"/>
      <p:bldP spid="9" grpId="0" animBg="1"/>
      <p:bldP spid="17" grpId="0" animBg="1"/>
      <p:bldP spid="17" grpId="1" animBg="1"/>
      <p:bldP spid="19" grpId="0" animBg="1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 algn="l">
              <a:defRPr/>
            </a:pPr>
            <a:fld id="{96926A8E-F417-524F-8633-5D6CFF7B723F}" type="slidenum">
              <a:rPr lang="en-US" smtClean="0"/>
              <a:pPr algn="l">
                <a:defRPr/>
              </a:pPr>
              <a:t>13</a:t>
            </a:fld>
            <a:endParaRPr lang="en-US" smtClean="0">
              <a:solidFill>
                <a:srgbClr val="CDCDCD"/>
              </a:solidFill>
            </a:endParaRPr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609600"/>
            <a:ext cx="6858000" cy="1295400"/>
          </a:xfrm>
        </p:spPr>
        <p:txBody>
          <a:bodyPr anchor="t"/>
          <a:lstStyle/>
          <a:p>
            <a:pPr eaLnBrk="1" hangingPunct="1">
              <a:lnSpc>
                <a:spcPct val="150000"/>
              </a:lnSpc>
            </a:pPr>
            <a:r>
              <a:rPr lang="en-US" sz="3600" dirty="0">
                <a:solidFill>
                  <a:srgbClr val="800000"/>
                </a:solidFill>
                <a:ea typeface="ＭＳ Ｐゴシック" charset="-128"/>
                <a:cs typeface="ＭＳ Ｐゴシック" charset="-128"/>
              </a:rPr>
              <a:t>Education as</a:t>
            </a:r>
            <a:r>
              <a:rPr lang="en-US" sz="3600" i="1" dirty="0">
                <a:solidFill>
                  <a:srgbClr val="800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600" dirty="0">
                <a:solidFill>
                  <a:srgbClr val="800000"/>
                </a:solidFill>
                <a:ea typeface="ＭＳ Ｐゴシック" charset="-128"/>
                <a:cs typeface="ＭＳ Ｐゴシック" charset="-128"/>
              </a:rPr>
              <a:t>a learning system</a:t>
            </a:r>
            <a:br>
              <a:rPr lang="en-US" sz="3600" dirty="0">
                <a:solidFill>
                  <a:srgbClr val="800000"/>
                </a:solidFill>
                <a:ea typeface="ＭＳ Ｐゴシック" charset="-128"/>
                <a:cs typeface="ＭＳ Ｐゴシック" charset="-128"/>
              </a:rPr>
            </a:br>
            <a:endParaRPr lang="en-US" sz="1800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143000" y="1752600"/>
            <a:ext cx="70104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Aft>
                <a:spcPts val="600"/>
              </a:spcAft>
              <a:defRPr/>
            </a:pPr>
            <a:r>
              <a:rPr lang="en-US" sz="2400" dirty="0" smtClean="0">
                <a:latin typeface="+mj-lt"/>
              </a:rPr>
              <a:t>Teachers as ‘learners’ must </a:t>
            </a:r>
            <a:r>
              <a:rPr lang="en-US" sz="2400" dirty="0">
                <a:latin typeface="+mj-lt"/>
              </a:rPr>
              <a:t>be able to</a:t>
            </a:r>
            <a:r>
              <a:rPr lang="en-US" sz="2400" dirty="0" smtClean="0">
                <a:latin typeface="+mj-lt"/>
              </a:rPr>
              <a:t> ‘learn by doing’ – to experiment</a:t>
            </a:r>
            <a:r>
              <a:rPr lang="en-US" sz="2400" dirty="0">
                <a:latin typeface="+mj-lt"/>
              </a:rPr>
              <a:t>, share and </a:t>
            </a:r>
            <a:r>
              <a:rPr lang="en-US" sz="2400" dirty="0" smtClean="0">
                <a:latin typeface="+mj-lt"/>
              </a:rPr>
              <a:t>collaborate</a:t>
            </a:r>
          </a:p>
          <a:p>
            <a:pPr>
              <a:spcAft>
                <a:spcPts val="0"/>
              </a:spcAft>
              <a:defRPr/>
            </a:pPr>
            <a:endParaRPr lang="en-GB" dirty="0" smtClean="0">
              <a:latin typeface="+mj-lt"/>
            </a:endParaRPr>
          </a:p>
          <a:p>
            <a:pPr>
              <a:spcAft>
                <a:spcPts val="600"/>
              </a:spcAft>
              <a:defRPr/>
            </a:pPr>
            <a:r>
              <a:rPr lang="en-GB" sz="2400" dirty="0">
                <a:latin typeface="+mj-lt"/>
              </a:rPr>
              <a:t>Collaboration on </a:t>
            </a:r>
            <a:r>
              <a:rPr lang="en-GB" sz="2400" b="1" dirty="0">
                <a:latin typeface="+mj-lt"/>
              </a:rPr>
              <a:t>form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smtClean="0">
                <a:latin typeface="+mj-lt"/>
              </a:rPr>
              <a:t>(learning designs, pedagogical patterns, lesson plans) </a:t>
            </a:r>
            <a:r>
              <a:rPr lang="en-GB" sz="2400" dirty="0">
                <a:latin typeface="+mj-lt"/>
              </a:rPr>
              <a:t>should generate a demand for collaboration on </a:t>
            </a:r>
            <a:r>
              <a:rPr lang="en-GB" sz="2400" b="1" dirty="0">
                <a:latin typeface="+mj-lt"/>
              </a:rPr>
              <a:t>content</a:t>
            </a:r>
            <a:r>
              <a:rPr lang="en-GB" sz="2400" dirty="0">
                <a:latin typeface="+mj-lt"/>
              </a:rPr>
              <a:t> (</a:t>
            </a:r>
            <a:r>
              <a:rPr lang="en-GB" sz="2400" dirty="0" err="1">
                <a:latin typeface="+mj-lt"/>
              </a:rPr>
              <a:t>OERs</a:t>
            </a:r>
            <a:r>
              <a:rPr lang="en-GB" sz="2400" dirty="0" smtClean="0">
                <a:latin typeface="+mj-lt"/>
              </a:rPr>
              <a:t>)</a:t>
            </a:r>
          </a:p>
          <a:p>
            <a:pPr>
              <a:spcAft>
                <a:spcPts val="0"/>
              </a:spcAft>
              <a:defRPr/>
            </a:pPr>
            <a:endParaRPr lang="en-GB" dirty="0" smtClean="0">
              <a:latin typeface="+mj-lt"/>
            </a:endParaRPr>
          </a:p>
          <a:p>
            <a:pPr>
              <a:spcAft>
                <a:spcPts val="600"/>
              </a:spcAft>
              <a:defRPr/>
            </a:pPr>
            <a:r>
              <a:rPr lang="en-GB" sz="2400" dirty="0" smtClean="0">
                <a:latin typeface="+mj-lt"/>
              </a:rPr>
              <a:t>Teachers need the means to experiment, share and collaborate on using </a:t>
            </a:r>
            <a:r>
              <a:rPr lang="en-GB" sz="2400" dirty="0" err="1" smtClean="0">
                <a:latin typeface="+mj-lt"/>
              </a:rPr>
              <a:t>ICTs</a:t>
            </a:r>
            <a:r>
              <a:rPr lang="en-GB" sz="2400" dirty="0" smtClean="0">
                <a:latin typeface="+mj-lt"/>
              </a:rPr>
              <a:t> – </a:t>
            </a:r>
            <a:r>
              <a:rPr lang="en-GB" sz="2400" b="1" i="1" dirty="0" smtClean="0">
                <a:latin typeface="+mj-lt"/>
              </a:rPr>
              <a:t>a knowledge-supported microworld for collaborative learning design </a:t>
            </a:r>
            <a:r>
              <a:rPr lang="en-GB" sz="2400" i="1" dirty="0" smtClean="0">
                <a:latin typeface="+mj-lt"/>
              </a:rPr>
              <a:t>(CSCL)</a:t>
            </a:r>
            <a:endParaRPr lang="en-US" sz="20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914400" y="1173162"/>
            <a:ext cx="5867400" cy="48307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spcAft>
                <a:spcPts val="1200"/>
              </a:spcAft>
              <a:buFont typeface="Arial" charset="0"/>
              <a:buNone/>
            </a:pPr>
            <a:r>
              <a:rPr lang="en-US" sz="2400" dirty="0" smtClean="0">
                <a:latin typeface="Calibri" charset="0"/>
              </a:rPr>
              <a:t>Form must be </a:t>
            </a:r>
            <a:r>
              <a:rPr lang="en-US" sz="2400" dirty="0">
                <a:latin typeface="Calibri" charset="0"/>
              </a:rPr>
              <a:t>separable from content specifics</a:t>
            </a:r>
            <a:r>
              <a:rPr lang="en-US" sz="2400" dirty="0" smtClean="0">
                <a:latin typeface="Calibri" charset="0"/>
              </a:rPr>
              <a:t> for the pattern to adapt to a new context</a:t>
            </a:r>
          </a:p>
          <a:p>
            <a:pPr marL="342900" indent="-342900" eaLnBrk="0" hangingPunct="0">
              <a:spcBef>
                <a:spcPct val="20000"/>
              </a:spcBef>
              <a:spcAft>
                <a:spcPts val="1200"/>
              </a:spcAft>
              <a:buFont typeface="Arial" charset="0"/>
              <a:buNone/>
            </a:pPr>
            <a:r>
              <a:rPr lang="en-US" sz="2400" dirty="0">
                <a:latin typeface="Calibri" charset="0"/>
              </a:rPr>
              <a:t>There is a one-many relationship between learning outcome and teaching-learning activity sequence</a:t>
            </a:r>
          </a:p>
          <a:p>
            <a:pPr marL="342900" indent="-342900" eaLnBrk="0" hangingPunct="0">
              <a:spcBef>
                <a:spcPct val="20000"/>
              </a:spcBef>
              <a:spcAft>
                <a:spcPts val="1200"/>
              </a:spcAft>
              <a:buFont typeface="Arial" charset="0"/>
              <a:buNone/>
            </a:pPr>
            <a:r>
              <a:rPr lang="en-US" sz="2400" dirty="0">
                <a:latin typeface="Calibri" charset="0"/>
              </a:rPr>
              <a:t>If the pedagogic form is well-specified,</a:t>
            </a:r>
            <a:r>
              <a:rPr lang="en-US" sz="2400" dirty="0" smtClean="0">
                <a:latin typeface="Calibri" charset="0"/>
              </a:rPr>
              <a:t> alternative topics and resources </a:t>
            </a:r>
            <a:r>
              <a:rPr lang="en-US" sz="2400" dirty="0">
                <a:latin typeface="Calibri" charset="0"/>
              </a:rPr>
              <a:t>can be inserted</a:t>
            </a:r>
            <a:endParaRPr lang="en-US" sz="2400" dirty="0" smtClean="0">
              <a:latin typeface="Calibri" charset="0"/>
            </a:endParaRPr>
          </a:p>
          <a:p>
            <a:pPr marL="342900" indent="-342900" eaLnBrk="0" hangingPunct="0">
              <a:spcBef>
                <a:spcPct val="20000"/>
              </a:spcBef>
              <a:spcAft>
                <a:spcPts val="1200"/>
              </a:spcAft>
              <a:buFont typeface="Arial" charset="0"/>
              <a:buNone/>
            </a:pPr>
            <a:r>
              <a:rPr lang="en-US" sz="2400" dirty="0" smtClean="0">
                <a:latin typeface="Calibri" charset="0"/>
              </a:rPr>
              <a:t>For learning designs to be searchable, exchangeable, and improvable in terms of pedagogy, they need a formal description</a:t>
            </a:r>
          </a:p>
          <a:p>
            <a:pPr marL="342900" indent="-342900" eaLnBrk="0" hangingPunct="0">
              <a:spcBef>
                <a:spcPct val="20000"/>
              </a:spcBef>
              <a:spcAft>
                <a:spcPts val="1200"/>
              </a:spcAft>
              <a:buFont typeface="Arial" charset="0"/>
              <a:buNone/>
            </a:pPr>
            <a:endParaRPr lang="en-US" sz="2400" dirty="0">
              <a:latin typeface="Calibri" charset="0"/>
            </a:endParaRPr>
          </a:p>
        </p:txBody>
      </p:sp>
      <p:sp>
        <p:nvSpPr>
          <p:cNvPr id="32" name="Right Bracket 31"/>
          <p:cNvSpPr/>
          <p:nvPr/>
        </p:nvSpPr>
        <p:spPr>
          <a:xfrm rot="5400000">
            <a:off x="5181600" y="4640262"/>
            <a:ext cx="190500" cy="419100"/>
          </a:xfrm>
          <a:prstGeom prst="rightBracket">
            <a:avLst/>
          </a:prstGeom>
          <a:ln>
            <a:solidFill>
              <a:srgbClr val="4040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Snip Same Side Corner Rectangle 36"/>
          <p:cNvSpPr/>
          <p:nvPr/>
        </p:nvSpPr>
        <p:spPr>
          <a:xfrm rot="10800000">
            <a:off x="5067300" y="4792661"/>
            <a:ext cx="419100" cy="152399"/>
          </a:xfrm>
          <a:prstGeom prst="snip2Same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Snip Same Side Corner Rectangle 38"/>
          <p:cNvSpPr/>
          <p:nvPr/>
        </p:nvSpPr>
        <p:spPr>
          <a:xfrm rot="10800000">
            <a:off x="5057361" y="4792662"/>
            <a:ext cx="419100" cy="152399"/>
          </a:xfrm>
          <a:prstGeom prst="snip2Same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75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458200" cy="1143000"/>
          </a:xfrm>
        </p:spPr>
        <p:txBody>
          <a:bodyPr/>
          <a:lstStyle/>
          <a:p>
            <a:r>
              <a:rPr lang="en-US" sz="3600" dirty="0" smtClean="0">
                <a:solidFill>
                  <a:srgbClr val="800000"/>
                </a:solidFill>
                <a:ea typeface="ＭＳ Ｐゴシック" charset="-128"/>
                <a:cs typeface="ＭＳ Ｐゴシック" charset="-128"/>
              </a:rPr>
              <a:t>Pedagogical patterns: Assumptions</a:t>
            </a:r>
          </a:p>
        </p:txBody>
      </p:sp>
      <p:sp>
        <p:nvSpPr>
          <p:cNvPr id="6" name="Right Bracket 5"/>
          <p:cNvSpPr/>
          <p:nvPr/>
        </p:nvSpPr>
        <p:spPr>
          <a:xfrm rot="5400000">
            <a:off x="3619500" y="2049462"/>
            <a:ext cx="190500" cy="419100"/>
          </a:xfrm>
          <a:prstGeom prst="rightBracket">
            <a:avLst/>
          </a:prstGeom>
          <a:ln>
            <a:solidFill>
              <a:srgbClr val="4040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Bracket 6"/>
          <p:cNvSpPr/>
          <p:nvPr/>
        </p:nvSpPr>
        <p:spPr>
          <a:xfrm rot="5400000">
            <a:off x="4876800" y="2049462"/>
            <a:ext cx="190500" cy="419100"/>
          </a:xfrm>
          <a:prstGeom prst="rightBracket">
            <a:avLst/>
          </a:prstGeom>
          <a:ln>
            <a:solidFill>
              <a:srgbClr val="4040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895600" y="2163762"/>
            <a:ext cx="571500" cy="190500"/>
          </a:xfrm>
          <a:prstGeom prst="rect">
            <a:avLst/>
          </a:prstGeom>
          <a:blipFill rotWithShape="1">
            <a:blip r:embed="rId3"/>
            <a:tile tx="0" ty="0" sx="100000" sy="100000" flip="none" algn="tl"/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962400" y="2163762"/>
            <a:ext cx="762000" cy="190500"/>
          </a:xfrm>
          <a:prstGeom prst="rect">
            <a:avLst/>
          </a:prstGeom>
          <a:blipFill rotWithShape="1">
            <a:blip r:embed="rId3"/>
            <a:tile tx="0" ty="0" sx="100000" sy="100000" flip="none" algn="tl"/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257800" y="2163762"/>
            <a:ext cx="1752600" cy="190500"/>
          </a:xfrm>
          <a:prstGeom prst="rect">
            <a:avLst/>
          </a:prstGeom>
          <a:blipFill rotWithShape="1">
            <a:blip r:embed="rId3"/>
            <a:tile tx="0" ty="0" sx="100000" sy="100000" flip="none" algn="tl"/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Bracket 10"/>
          <p:cNvSpPr/>
          <p:nvPr/>
        </p:nvSpPr>
        <p:spPr>
          <a:xfrm rot="5400000">
            <a:off x="7188200" y="2049462"/>
            <a:ext cx="190500" cy="419100"/>
          </a:xfrm>
          <a:prstGeom prst="rightBracket">
            <a:avLst/>
          </a:prstGeom>
          <a:ln>
            <a:solidFill>
              <a:srgbClr val="4040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43800" y="2163762"/>
            <a:ext cx="762000" cy="190500"/>
          </a:xfrm>
          <a:prstGeom prst="rect">
            <a:avLst/>
          </a:prstGeom>
          <a:blipFill rotWithShape="1">
            <a:blip r:embed="rId3"/>
            <a:tile tx="0" ty="0" sx="100000" sy="100000" flip="none" algn="tl"/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eptagon 13"/>
          <p:cNvSpPr/>
          <p:nvPr/>
        </p:nvSpPr>
        <p:spPr>
          <a:xfrm>
            <a:off x="6324600" y="3255962"/>
            <a:ext cx="228600" cy="228600"/>
          </a:xfrm>
          <a:prstGeom prst="hept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239000" y="3128962"/>
            <a:ext cx="1600200" cy="152400"/>
          </a:xfrm>
          <a:prstGeom prst="rect">
            <a:avLst/>
          </a:prstGeom>
          <a:blipFill rotWithShape="1">
            <a:blip r:embed="rId4"/>
            <a:tile tx="0" ty="0" sx="100000" sy="100000" flip="none" algn="tl"/>
          </a:blipFill>
          <a:ln>
            <a:solidFill>
              <a:srgbClr val="0835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162800" y="3484562"/>
            <a:ext cx="1905000" cy="152400"/>
          </a:xfrm>
          <a:prstGeom prst="rect">
            <a:avLst/>
          </a:prstGeom>
          <a:blipFill rotWithShape="1">
            <a:blip r:embed="rId5"/>
            <a:tile tx="0" ty="0" sx="100000" sy="100000" flip="none" algn="tl"/>
          </a:blipFill>
          <a:ln>
            <a:solidFill>
              <a:srgbClr val="40404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781800" y="3840162"/>
            <a:ext cx="2209800" cy="152400"/>
          </a:xfrm>
          <a:prstGeom prst="rect">
            <a:avLst/>
          </a:prstGeom>
          <a:blipFill rotWithShape="1">
            <a:blip r:embed="rId6"/>
            <a:tile tx="0" ty="0" sx="100000" sy="100000" flip="none" algn="tl"/>
          </a:blip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6781800" y="2773362"/>
            <a:ext cx="1905000" cy="152400"/>
          </a:xfrm>
          <a:prstGeom prst="rect">
            <a:avLst/>
          </a:prstGeom>
          <a:blipFill rotWithShape="1">
            <a:blip r:embed="rId3"/>
            <a:tile tx="0" ty="0" sx="100000" sy="100000" flip="none" algn="tl"/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0" name="Straight Connector 19"/>
          <p:cNvCxnSpPr>
            <a:stCxn id="14" idx="0"/>
            <a:endCxn id="18" idx="1"/>
          </p:cNvCxnSpPr>
          <p:nvPr/>
        </p:nvCxnSpPr>
        <p:spPr>
          <a:xfrm flipV="1">
            <a:off x="6530562" y="2849562"/>
            <a:ext cx="251238" cy="4516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14" idx="0"/>
            <a:endCxn id="15" idx="1"/>
          </p:cNvCxnSpPr>
          <p:nvPr/>
        </p:nvCxnSpPr>
        <p:spPr>
          <a:xfrm flipV="1">
            <a:off x="6530562" y="3205162"/>
            <a:ext cx="708438" cy="960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4" idx="1"/>
            <a:endCxn id="16" idx="1"/>
          </p:cNvCxnSpPr>
          <p:nvPr/>
        </p:nvCxnSpPr>
        <p:spPr>
          <a:xfrm>
            <a:off x="6553201" y="3402976"/>
            <a:ext cx="609599" cy="1577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4" idx="2"/>
            <a:endCxn id="17" idx="1"/>
          </p:cNvCxnSpPr>
          <p:nvPr/>
        </p:nvCxnSpPr>
        <p:spPr>
          <a:xfrm rot="16200000" flipH="1">
            <a:off x="6419885" y="3554446"/>
            <a:ext cx="431799" cy="29203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ight Bracket 32"/>
          <p:cNvSpPr/>
          <p:nvPr/>
        </p:nvSpPr>
        <p:spPr>
          <a:xfrm rot="5400000">
            <a:off x="6426200" y="4640262"/>
            <a:ext cx="190500" cy="419100"/>
          </a:xfrm>
          <a:prstGeom prst="rightBracket">
            <a:avLst/>
          </a:prstGeom>
          <a:ln>
            <a:solidFill>
              <a:srgbClr val="4040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4457700" y="4754562"/>
            <a:ext cx="571500" cy="190500"/>
          </a:xfrm>
          <a:prstGeom prst="rect">
            <a:avLst/>
          </a:prstGeom>
          <a:blipFill rotWithShape="1">
            <a:blip r:embed="rId3"/>
            <a:tile tx="0" ty="0" sx="100000" sy="100000" flip="none" algn="tl"/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5511800" y="4754562"/>
            <a:ext cx="762000" cy="190500"/>
          </a:xfrm>
          <a:prstGeom prst="rect">
            <a:avLst/>
          </a:prstGeom>
          <a:blipFill rotWithShape="1">
            <a:blip r:embed="rId3"/>
            <a:tile tx="0" ty="0" sx="100000" sy="100000" flip="none" algn="tl"/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6781800" y="4754562"/>
            <a:ext cx="1752600" cy="190500"/>
          </a:xfrm>
          <a:prstGeom prst="rect">
            <a:avLst/>
          </a:prstGeom>
          <a:blipFill rotWithShape="1">
            <a:blip r:embed="rId3"/>
            <a:tile tx="0" ty="0" sx="100000" sy="100000" flip="none" algn="tl"/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Snip Same Side Corner Rectangle 37"/>
          <p:cNvSpPr/>
          <p:nvPr/>
        </p:nvSpPr>
        <p:spPr>
          <a:xfrm rot="10800000">
            <a:off x="6330951" y="4792662"/>
            <a:ext cx="419100" cy="152399"/>
          </a:xfrm>
          <a:prstGeom prst="snip2SameRect">
            <a:avLst/>
          </a:prstGeom>
          <a:solidFill>
            <a:srgbClr val="660066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Snip Same Side Corner Rectangle 39"/>
          <p:cNvSpPr/>
          <p:nvPr/>
        </p:nvSpPr>
        <p:spPr>
          <a:xfrm rot="10800000">
            <a:off x="6321012" y="4792663"/>
            <a:ext cx="419100" cy="152399"/>
          </a:xfrm>
          <a:prstGeom prst="snip2SameRect">
            <a:avLst/>
          </a:prstGeom>
          <a:solidFill>
            <a:srgbClr val="00800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 descr="j0289552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0092" y="5486400"/>
            <a:ext cx="1185708" cy="7159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000"/>
                            </p:stCondLst>
                            <p:childTnLst>
                              <p:par>
                                <p:cTn id="14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"/>
                            </p:stCondLst>
                            <p:childTnLst>
                              <p:par>
                                <p:cTn id="1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animBg="1"/>
      <p:bldP spid="32" grpId="0" animBg="1"/>
      <p:bldP spid="37" grpId="0" animBg="1"/>
      <p:bldP spid="37" grpId="1" animBg="1"/>
      <p:bldP spid="39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38" grpId="1" animBg="1"/>
      <p:bldP spid="4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990600" y="228600"/>
            <a:ext cx="7696200" cy="1143000"/>
          </a:xfrm>
        </p:spPr>
        <p:txBody>
          <a:bodyPr/>
          <a:lstStyle/>
          <a:p>
            <a:r>
              <a:rPr lang="en-US" sz="3600" dirty="0" smtClean="0">
                <a:solidFill>
                  <a:srgbClr val="800000"/>
                </a:solidFill>
                <a:ea typeface="ＭＳ Ｐゴシック" charset="-128"/>
                <a:cs typeface="ＭＳ Ｐゴシック" charset="-128"/>
              </a:rPr>
              <a:t>Elements of a pedagogical pattern 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596256" y="1335763"/>
            <a:ext cx="7319144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Title</a:t>
            </a:r>
          </a:p>
          <a:p>
            <a:pPr>
              <a:spcAft>
                <a:spcPts val="1200"/>
              </a:spcAft>
            </a:pPr>
            <a:r>
              <a:rPr lang="en-US" dirty="0" smtClean="0">
                <a:solidFill>
                  <a:srgbClr val="595959"/>
                </a:solidFill>
              </a:rPr>
              <a:t>Summary</a:t>
            </a:r>
          </a:p>
          <a:p>
            <a:pPr>
              <a:spcAft>
                <a:spcPts val="1200"/>
              </a:spcAft>
            </a:pPr>
            <a:r>
              <a:rPr lang="en-US" dirty="0" smtClean="0">
                <a:solidFill>
                  <a:srgbClr val="0000FF"/>
                </a:solidFill>
              </a:rPr>
              <a:t>Topic</a:t>
            </a:r>
          </a:p>
          <a:p>
            <a:pPr>
              <a:spcAft>
                <a:spcPts val="1200"/>
              </a:spcAft>
            </a:pPr>
            <a:r>
              <a:rPr lang="en-US" dirty="0" smtClean="0">
                <a:solidFill>
                  <a:srgbClr val="FF0000"/>
                </a:solidFill>
              </a:rPr>
              <a:t>Learning outcome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Sequence and timing of types of teaching and learning activities/tasks</a:t>
            </a:r>
            <a:endParaRPr lang="en-US" dirty="0" smtClean="0">
              <a:solidFill>
                <a:srgbClr val="FF0000"/>
              </a:solidFill>
            </a:endParaRPr>
          </a:p>
          <a:p>
            <a:pPr>
              <a:spcAft>
                <a:spcPts val="1200"/>
              </a:spcAft>
            </a:pPr>
            <a:r>
              <a:rPr lang="en-US" dirty="0" smtClean="0">
                <a:solidFill>
                  <a:srgbClr val="008000"/>
                </a:solidFill>
              </a:rPr>
              <a:t>Resources</a:t>
            </a:r>
          </a:p>
          <a:p>
            <a:pPr>
              <a:spcAft>
                <a:spcPts val="1200"/>
              </a:spcAft>
            </a:pPr>
            <a:r>
              <a:rPr lang="en-US" dirty="0" smtClean="0">
                <a:solidFill>
                  <a:srgbClr val="984807"/>
                </a:solidFill>
              </a:rPr>
              <a:t>Assessment</a:t>
            </a:r>
          </a:p>
          <a:p>
            <a:pPr>
              <a:spcAft>
                <a:spcPts val="1200"/>
              </a:spcAft>
            </a:pPr>
            <a:r>
              <a:rPr lang="en-US" dirty="0" smtClean="0">
                <a:solidFill>
                  <a:srgbClr val="595959"/>
                </a:solidFill>
              </a:rPr>
              <a:t>Rationale</a:t>
            </a:r>
          </a:p>
          <a:p>
            <a:pPr>
              <a:spcAft>
                <a:spcPts val="1200"/>
              </a:spcAft>
            </a:pPr>
            <a:r>
              <a:rPr lang="en-US" dirty="0" smtClean="0">
                <a:solidFill>
                  <a:srgbClr val="595959"/>
                </a:solidFill>
              </a:rPr>
              <a:t>Learning Approach</a:t>
            </a:r>
          </a:p>
          <a:p>
            <a:pPr>
              <a:spcAft>
                <a:spcPts val="1200"/>
              </a:spcAft>
            </a:pPr>
            <a:r>
              <a:rPr lang="en-US" dirty="0" smtClean="0">
                <a:solidFill>
                  <a:srgbClr val="595959"/>
                </a:solidFill>
              </a:rPr>
              <a:t>Designer’s Reflection</a:t>
            </a:r>
            <a:endParaRPr lang="en-US" dirty="0" smtClean="0"/>
          </a:p>
        </p:txBody>
      </p:sp>
      <p:sp>
        <p:nvSpPr>
          <p:cNvPr id="19" name="Rectangle 18"/>
          <p:cNvSpPr/>
          <p:nvPr/>
        </p:nvSpPr>
        <p:spPr>
          <a:xfrm>
            <a:off x="1570980" y="2184400"/>
            <a:ext cx="7306320" cy="1676400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724400" y="3886200"/>
            <a:ext cx="2006642" cy="25237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 smtClean="0"/>
              <a:t>Read/watch/listen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Investigate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Discuss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Practice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Share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Produce 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934200" y="3454400"/>
            <a:ext cx="1981499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i="1" dirty="0" err="1" smtClean="0">
                <a:solidFill>
                  <a:srgbClr val="800000"/>
                </a:solidFill>
              </a:rPr>
              <a:t>Employability.org</a:t>
            </a:r>
            <a:endParaRPr lang="en-US" i="1" dirty="0" smtClean="0">
              <a:solidFill>
                <a:srgbClr val="800000"/>
              </a:solidFill>
            </a:endParaRPr>
          </a:p>
          <a:p>
            <a:pPr>
              <a:spcAft>
                <a:spcPts val="1200"/>
              </a:spcAft>
            </a:pPr>
            <a:r>
              <a:rPr lang="en-US" dirty="0" smtClean="0"/>
              <a:t>Inform</a:t>
            </a:r>
          </a:p>
          <a:p>
            <a:pPr>
              <a:spcAft>
                <a:spcPts val="1200"/>
              </a:spcAft>
            </a:pPr>
            <a:endParaRPr lang="en-US" dirty="0" smtClean="0"/>
          </a:p>
          <a:p>
            <a:pPr>
              <a:spcAft>
                <a:spcPts val="1200"/>
              </a:spcAft>
            </a:pPr>
            <a:endParaRPr lang="en-US" dirty="0" smtClean="0"/>
          </a:p>
          <a:p>
            <a:pPr>
              <a:spcAft>
                <a:spcPts val="1200"/>
              </a:spcAft>
            </a:pPr>
            <a:r>
              <a:rPr lang="en-US" dirty="0" smtClean="0"/>
              <a:t>Apply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 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Assess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03765" y="914400"/>
            <a:ext cx="1625035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i="1" dirty="0" smtClean="0">
                <a:solidFill>
                  <a:srgbClr val="800000"/>
                </a:solidFill>
              </a:rPr>
              <a:t>C-SAP</a:t>
            </a:r>
          </a:p>
          <a:p>
            <a:pPr>
              <a:spcAft>
                <a:spcPts val="1200"/>
              </a:spcAft>
            </a:pPr>
            <a:endParaRPr lang="en-US" dirty="0" smtClean="0"/>
          </a:p>
          <a:p>
            <a:pPr>
              <a:spcAft>
                <a:spcPts val="1200"/>
              </a:spcAft>
            </a:pPr>
            <a:r>
              <a:rPr lang="en-US" dirty="0" smtClean="0"/>
              <a:t>Overview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Content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Benchmarks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Pedagogy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  Materials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Assessment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  Rationale</a:t>
            </a:r>
          </a:p>
          <a:p>
            <a:pPr>
              <a:spcAft>
                <a:spcPts val="1200"/>
              </a:spcAft>
            </a:pPr>
            <a:endParaRPr lang="en-US" dirty="0" smtClean="0"/>
          </a:p>
          <a:p>
            <a:pPr>
              <a:spcAft>
                <a:spcPts val="1200"/>
              </a:spcAft>
            </a:pPr>
            <a:r>
              <a:rPr lang="en-US" dirty="0" smtClean="0"/>
              <a:t>Comments</a:t>
            </a:r>
          </a:p>
        </p:txBody>
      </p:sp>
      <p:sp>
        <p:nvSpPr>
          <p:cNvPr id="24" name="Right Brace 23"/>
          <p:cNvSpPr/>
          <p:nvPr/>
        </p:nvSpPr>
        <p:spPr>
          <a:xfrm rot="16200000" flipH="1">
            <a:off x="5002697" y="-178903"/>
            <a:ext cx="430062" cy="7242944"/>
          </a:xfrm>
          <a:prstGeom prst="rightBrace">
            <a:avLst>
              <a:gd name="adj1" fmla="val 37864"/>
              <a:gd name="adj2" fmla="val 50000"/>
            </a:avLst>
          </a:prstGeom>
          <a:ln w="127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1" grpId="0"/>
      <p:bldP spid="21" grpId="1"/>
      <p:bldP spid="22" grpId="0"/>
      <p:bldP spid="22" grpId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325562"/>
          </a:xfrm>
        </p:spPr>
        <p:txBody>
          <a:bodyPr/>
          <a:lstStyle/>
          <a:p>
            <a:r>
              <a:rPr lang="en-US" dirty="0" smtClean="0">
                <a:solidFill>
                  <a:srgbClr val="800000"/>
                </a:solidFill>
              </a:rPr>
              <a:t>Supporting teachers designing learning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133600"/>
            <a:ext cx="7391400" cy="3276600"/>
          </a:xfrm>
        </p:spPr>
        <p:txBody>
          <a:bodyPr/>
          <a:lstStyle/>
          <a:p>
            <a:r>
              <a:rPr lang="en-US" dirty="0" smtClean="0"/>
              <a:t>Building on the work of others</a:t>
            </a:r>
          </a:p>
          <a:p>
            <a:r>
              <a:rPr lang="en-US" dirty="0" smtClean="0"/>
              <a:t>Articulating pedagogy</a:t>
            </a:r>
          </a:p>
          <a:p>
            <a:r>
              <a:rPr lang="en-US" dirty="0" smtClean="0"/>
              <a:t>Adopting, adapting and </a:t>
            </a:r>
            <a:r>
              <a:rPr lang="en-US" dirty="0" err="1" smtClean="0"/>
              <a:t>trialling</a:t>
            </a:r>
            <a:r>
              <a:rPr lang="en-US" dirty="0" smtClean="0"/>
              <a:t> designs</a:t>
            </a:r>
          </a:p>
          <a:p>
            <a:r>
              <a:rPr lang="en-US" dirty="0" smtClean="0"/>
              <a:t>Improving designs </a:t>
            </a:r>
          </a:p>
          <a:p>
            <a:r>
              <a:rPr lang="en-US" dirty="0" smtClean="0"/>
              <a:t>Sharing designs</a:t>
            </a:r>
          </a:p>
          <a:p>
            <a:pPr>
              <a:buNone/>
            </a:pPr>
            <a:r>
              <a:rPr lang="en-US" sz="2400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A learning design support environment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00101" y="5754469"/>
            <a:ext cx="7886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</a:t>
            </a:r>
            <a:r>
              <a:rPr lang="en-US" i="1" dirty="0" smtClean="0"/>
              <a:t>scientific criticism is the engine of science</a:t>
            </a:r>
            <a:r>
              <a:rPr lang="en-GB" i="1" dirty="0" smtClean="0"/>
              <a:t> … </a:t>
            </a:r>
            <a:r>
              <a:rPr lang="en-US" i="1" dirty="0" smtClean="0"/>
              <a:t>the criticism of teaching practices is the engine of progress in teaching</a:t>
            </a:r>
            <a:r>
              <a:rPr lang="en-US" dirty="0" smtClean="0"/>
              <a:t>” (</a:t>
            </a:r>
            <a:r>
              <a:rPr lang="en-US" dirty="0" err="1" smtClean="0"/>
              <a:t>Benedet</a:t>
            </a:r>
            <a:r>
              <a:rPr lang="en-US" dirty="0" smtClean="0"/>
              <a:t>, 2010)</a:t>
            </a:r>
            <a:r>
              <a:rPr lang="en-GB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DSE hom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746" y="1310997"/>
            <a:ext cx="7570454" cy="5470803"/>
          </a:xfrm>
          <a:prstGeom prst="rect">
            <a:avLst/>
          </a:prstGeom>
        </p:spPr>
      </p:pic>
      <p:sp>
        <p:nvSpPr>
          <p:cNvPr id="35843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i="1" dirty="0" smtClean="0">
                <a:solidFill>
                  <a:srgbClr val="800000"/>
                </a:solidFill>
                <a:ea typeface="ＭＳ Ｐゴシック" charset="-128"/>
                <a:cs typeface="ＭＳ Ｐゴシック" charset="-128"/>
              </a:rPr>
              <a:t>The Learning Designer</a:t>
            </a:r>
            <a:r>
              <a:rPr lang="en-US" sz="2800" dirty="0" smtClean="0">
                <a:solidFill>
                  <a:srgbClr val="80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2800" dirty="0" smtClean="0">
                <a:solidFill>
                  <a:srgbClr val="80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  <a:cs typeface="ＭＳ Ｐゴシック" charset="-128"/>
              </a:rPr>
              <a:t>A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  <a:cs typeface="ＭＳ Ｐゴシック" charset="-128"/>
              </a:rPr>
              <a:t>TLRP-TEL project</a:t>
            </a:r>
            <a:endParaRPr lang="en-US" sz="3600" dirty="0" smtClean="0">
              <a:solidFill>
                <a:schemeClr val="tx1">
                  <a:lumMod val="65000"/>
                  <a:lumOff val="35000"/>
                </a:schemeClr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Line Callout 1 (Border and Accent Bar) 4"/>
          <p:cNvSpPr/>
          <p:nvPr/>
        </p:nvSpPr>
        <p:spPr>
          <a:xfrm>
            <a:off x="6583363" y="5105400"/>
            <a:ext cx="2179637" cy="1168400"/>
          </a:xfrm>
          <a:prstGeom prst="accentBorderCallout1">
            <a:avLst>
              <a:gd name="adj1" fmla="val 29512"/>
              <a:gd name="adj2" fmla="val -371"/>
              <a:gd name="adj3" fmla="val -30758"/>
              <a:gd name="adj4" fmla="val -40537"/>
            </a:avLst>
          </a:prstGeom>
          <a:ln>
            <a:solidFill>
              <a:srgbClr val="C0504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Build on the work of others –</a:t>
            </a:r>
            <a:r>
              <a:rPr lang="en-US" dirty="0" smtClean="0"/>
              <a:t> import </a:t>
            </a:r>
            <a:r>
              <a:rPr lang="en-US" dirty="0"/>
              <a:t>relevant designs and patterns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E properti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95400"/>
            <a:ext cx="7867590" cy="5093559"/>
          </a:xfrm>
          <a:prstGeom prst="rect">
            <a:avLst/>
          </a:prstGeom>
        </p:spPr>
      </p:pic>
      <p:sp>
        <p:nvSpPr>
          <p:cNvPr id="35843" name="Title 1"/>
          <p:cNvSpPr>
            <a:spLocks noGrp="1"/>
          </p:cNvSpPr>
          <p:nvPr>
            <p:ph type="title"/>
          </p:nvPr>
        </p:nvSpPr>
        <p:spPr>
          <a:xfrm>
            <a:off x="47619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dirty="0" smtClean="0">
                <a:solidFill>
                  <a:srgbClr val="800000"/>
                </a:solidFill>
                <a:ea typeface="ＭＳ Ｐゴシック" charset="-128"/>
                <a:cs typeface="ＭＳ Ｐゴシック" charset="-128"/>
              </a:rPr>
              <a:t>The Learning Designer</a:t>
            </a:r>
            <a:br>
              <a:rPr lang="en-US" sz="3600" dirty="0" smtClean="0">
                <a:solidFill>
                  <a:srgbClr val="80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2800" dirty="0" smtClean="0">
                <a:solidFill>
                  <a:srgbClr val="404040"/>
                </a:solidFill>
                <a:ea typeface="ＭＳ Ｐゴシック" charset="-128"/>
                <a:cs typeface="ＭＳ Ｐゴシック" charset="-128"/>
              </a:rPr>
              <a:t>A TLRP-TEL project</a:t>
            </a:r>
          </a:p>
        </p:txBody>
      </p:sp>
      <p:sp>
        <p:nvSpPr>
          <p:cNvPr id="5" name="Line Callout 1 (Border and Accent Bar) 4"/>
          <p:cNvSpPr/>
          <p:nvPr/>
        </p:nvSpPr>
        <p:spPr>
          <a:xfrm>
            <a:off x="6507163" y="1096963"/>
            <a:ext cx="2179637" cy="1168400"/>
          </a:xfrm>
          <a:prstGeom prst="accentBorderCallout1">
            <a:avLst>
              <a:gd name="adj1" fmla="val 29512"/>
              <a:gd name="adj2" fmla="val -371"/>
              <a:gd name="adj3" fmla="val 45329"/>
              <a:gd name="adj4" fmla="val -213588"/>
            </a:avLst>
          </a:prstGeom>
          <a:ln>
            <a:solidFill>
              <a:srgbClr val="C0504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Build on the work of others – find relevant designs and patterns</a:t>
            </a:r>
          </a:p>
        </p:txBody>
      </p:sp>
      <p:sp>
        <p:nvSpPr>
          <p:cNvPr id="6" name="Line Callout 1 (Border and Accent Bar) 5"/>
          <p:cNvSpPr/>
          <p:nvPr/>
        </p:nvSpPr>
        <p:spPr>
          <a:xfrm>
            <a:off x="228600" y="3871913"/>
            <a:ext cx="2181225" cy="1339850"/>
          </a:xfrm>
          <a:prstGeom prst="accentBorderCallout1">
            <a:avLst>
              <a:gd name="adj1" fmla="val 30845"/>
              <a:gd name="adj2" fmla="val 99775"/>
              <a:gd name="adj3" fmla="val -36425"/>
              <a:gd name="adj4" fmla="val 309385"/>
            </a:avLst>
          </a:prstGeom>
          <a:ln>
            <a:solidFill>
              <a:srgbClr val="C0504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Select from a menu of</a:t>
            </a:r>
            <a:r>
              <a:rPr lang="en-US" dirty="0" smtClean="0"/>
              <a:t> Learning Outcomes and Learning Approaches</a:t>
            </a:r>
            <a:endParaRPr lang="en-US" dirty="0"/>
          </a:p>
        </p:txBody>
      </p:sp>
      <p:sp>
        <p:nvSpPr>
          <p:cNvPr id="8" name="Line Callout 1 (Border and Accent Bar) 7"/>
          <p:cNvSpPr/>
          <p:nvPr/>
        </p:nvSpPr>
        <p:spPr>
          <a:xfrm>
            <a:off x="6507163" y="5211763"/>
            <a:ext cx="2179637" cy="952500"/>
          </a:xfrm>
          <a:prstGeom prst="accentBorderCallout1">
            <a:avLst>
              <a:gd name="adj1" fmla="val 29512"/>
              <a:gd name="adj2" fmla="val -371"/>
              <a:gd name="adj3" fmla="val -29626"/>
              <a:gd name="adj4" fmla="val -64804"/>
            </a:avLst>
          </a:prstGeom>
          <a:ln>
            <a:solidFill>
              <a:srgbClr val="C0504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Edit and trial the learning design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8" grpId="0" animBg="1"/>
      <p:bldP spid="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E Timelin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329510"/>
            <a:ext cx="6980833" cy="4537890"/>
          </a:xfrm>
          <a:prstGeom prst="rect">
            <a:avLst/>
          </a:prstGeom>
        </p:spPr>
      </p:pic>
      <p:sp>
        <p:nvSpPr>
          <p:cNvPr id="10" name="Line Callout 1 (Border and Accent Bar) 9"/>
          <p:cNvSpPr/>
          <p:nvPr/>
        </p:nvSpPr>
        <p:spPr>
          <a:xfrm>
            <a:off x="271463" y="4419600"/>
            <a:ext cx="1785937" cy="1511301"/>
          </a:xfrm>
          <a:prstGeom prst="accentBorderCallout1">
            <a:avLst>
              <a:gd name="adj1" fmla="val 30599"/>
              <a:gd name="adj2" fmla="val 99897"/>
              <a:gd name="adj3" fmla="val -31916"/>
              <a:gd name="adj4" fmla="val 163782"/>
            </a:avLst>
          </a:prstGeom>
          <a:ln>
            <a:solidFill>
              <a:srgbClr val="C0504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Blended </a:t>
            </a:r>
            <a:r>
              <a:rPr lang="en-US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learning design, online and classroom-based activities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68313" y="304800"/>
            <a:ext cx="8229600" cy="863600"/>
          </a:xfrm>
        </p:spPr>
        <p:txBody>
          <a:bodyPr rtlCol="0">
            <a:normAutofit/>
          </a:bodyPr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2400"/>
              </a:spcAft>
              <a:defRPr/>
            </a:pP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ea typeface="+mj-ea"/>
                <a:cs typeface="+mj-cs"/>
              </a:rPr>
              <a:t>Timeline representation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172200" y="1600200"/>
            <a:ext cx="2819400" cy="4648200"/>
            <a:chOff x="6172200" y="1600200"/>
            <a:chExt cx="2819400" cy="4648200"/>
          </a:xfrm>
        </p:grpSpPr>
        <p:sp>
          <p:nvSpPr>
            <p:cNvPr id="6" name="Line Callout 1 (Border and Accent Bar) 5"/>
            <p:cNvSpPr/>
            <p:nvPr/>
          </p:nvSpPr>
          <p:spPr bwMode="auto">
            <a:xfrm>
              <a:off x="6172200" y="1600200"/>
              <a:ext cx="2819400" cy="4648200"/>
            </a:xfrm>
            <a:prstGeom prst="accentBorderCallout1">
              <a:avLst>
                <a:gd name="adj1" fmla="val 97742"/>
                <a:gd name="adj2" fmla="val 99811"/>
                <a:gd name="adj3" fmla="val 99395"/>
                <a:gd name="adj4" fmla="val 98687"/>
              </a:avLst>
            </a:prstGeom>
            <a:ln>
              <a:solidFill>
                <a:srgbClr val="C0504D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t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/>
                <a:t>T-L</a:t>
              </a:r>
              <a:r>
                <a:rPr lang="en-US" b="1" dirty="0" smtClean="0"/>
                <a:t> Activities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 smtClean="0"/>
                <a:t>Tutor-supported Class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 smtClean="0"/>
                <a:t>Tutor-supported Group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 smtClean="0"/>
                <a:t>Tutor-supported Individual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 smtClean="0"/>
                <a:t>Independent Group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 smtClean="0"/>
                <a:t>Independent Individual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 smtClean="0"/>
                <a:t>  </a:t>
              </a:r>
              <a:r>
                <a:rPr lang="en-US" dirty="0" smtClean="0">
                  <a:solidFill>
                    <a:srgbClr val="800000"/>
                  </a:solidFill>
                </a:rPr>
                <a:t>Resource-based activity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 smtClean="0"/>
                <a:t>  TEL-based activity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 smtClean="0"/>
                <a:t>  ….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 smtClean="0"/>
                <a:t>Summative Assessment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dirty="0" smtClean="0"/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 smtClean="0">
                  <a:solidFill>
                    <a:srgbClr val="800000"/>
                  </a:solidFill>
                </a:rPr>
                <a:t>Properties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 smtClean="0">
                  <a:solidFill>
                    <a:srgbClr val="800000"/>
                  </a:solidFill>
                </a:rPr>
                <a:t>Resource-based Activity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 smtClean="0">
                  <a:solidFill>
                    <a:srgbClr val="800000"/>
                  </a:solidFill>
                </a:rPr>
                <a:t>Acquisition	40%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 smtClean="0">
                  <a:solidFill>
                    <a:srgbClr val="800000"/>
                  </a:solidFill>
                </a:rPr>
                <a:t>Inquiry		60%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 smtClean="0">
                  <a:solidFill>
                    <a:srgbClr val="800000"/>
                  </a:solidFill>
                </a:rPr>
                <a:t>Prep time/hr  		2hrs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 smtClean="0">
                  <a:solidFill>
                    <a:srgbClr val="800000"/>
                  </a:solidFill>
                </a:rPr>
                <a:t>Contact time/hr       0hrs</a:t>
              </a: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6172200" y="4494212"/>
              <a:ext cx="281940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Line Callout 1 (Border and Accent Bar) 14"/>
          <p:cNvSpPr/>
          <p:nvPr/>
        </p:nvSpPr>
        <p:spPr>
          <a:xfrm>
            <a:off x="271463" y="2362200"/>
            <a:ext cx="1785937" cy="1511301"/>
          </a:xfrm>
          <a:prstGeom prst="accentBorderCallout1">
            <a:avLst>
              <a:gd name="adj1" fmla="val 30599"/>
              <a:gd name="adj2" fmla="val 99897"/>
              <a:gd name="adj3" fmla="val 151277"/>
              <a:gd name="adj4" fmla="val 153115"/>
            </a:avLst>
          </a:prstGeom>
          <a:ln>
            <a:solidFill>
              <a:srgbClr val="C0504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Teacher’s titles, text, time, group size, resources, etc.</a:t>
            </a:r>
            <a:endParaRPr lang="en-US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5" grpId="0" animBg="1"/>
      <p:bldP spid="1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0"/>
            <a:ext cx="1295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0" y="0"/>
            <a:ext cx="1295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14600" y="0"/>
            <a:ext cx="1295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Title 11"/>
          <p:cNvSpPr>
            <a:spLocks noGrp="1"/>
          </p:cNvSpPr>
          <p:nvPr>
            <p:ph type="ctrTitle"/>
          </p:nvPr>
        </p:nvSpPr>
        <p:spPr>
          <a:xfrm>
            <a:off x="685800" y="1100138"/>
            <a:ext cx="7772400" cy="881062"/>
          </a:xfrm>
        </p:spPr>
        <p:txBody>
          <a:bodyPr/>
          <a:lstStyle/>
          <a:p>
            <a:pPr eaLnBrk="1" hangingPunct="1"/>
            <a:r>
              <a:rPr lang="en-GB" smtClean="0">
                <a:solidFill>
                  <a:srgbClr val="800000"/>
                </a:solidFill>
                <a:ea typeface="ＭＳ Ｐゴシック" charset="-128"/>
                <a:cs typeface="ＭＳ Ｐゴシック" charset="-128"/>
              </a:rPr>
              <a:t>Outline</a:t>
            </a:r>
          </a:p>
        </p:txBody>
      </p:sp>
      <p:pic>
        <p:nvPicPr>
          <p:cNvPr id="17415" name="Picture 1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05400" y="0"/>
            <a:ext cx="1447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1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V="1">
            <a:off x="6553200" y="0"/>
            <a:ext cx="137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7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924800" y="0"/>
            <a:ext cx="1219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8" name="TextBox 17"/>
          <p:cNvSpPr txBox="1">
            <a:spLocks noChangeArrowheads="1"/>
          </p:cNvSpPr>
          <p:nvPr/>
        </p:nvSpPr>
        <p:spPr bwMode="auto">
          <a:xfrm>
            <a:off x="914400" y="2157948"/>
            <a:ext cx="7239000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dirty="0" smtClean="0">
                <a:solidFill>
                  <a:srgbClr val="404040"/>
                </a:solidFill>
                <a:latin typeface="Calibri" charset="0"/>
              </a:rPr>
              <a:t>What does the sector expect? </a:t>
            </a:r>
          </a:p>
          <a:p>
            <a:pPr lvl="1"/>
            <a:r>
              <a:rPr lang="en-US" sz="2000" dirty="0" smtClean="0">
                <a:solidFill>
                  <a:srgbClr val="404040"/>
                </a:solidFill>
                <a:latin typeface="Calibri" charset="0"/>
              </a:rPr>
              <a:t>High expectations of teachers</a:t>
            </a:r>
          </a:p>
          <a:p>
            <a:pPr lvl="1"/>
            <a:r>
              <a:rPr lang="en-US" sz="2000" dirty="0" smtClean="0">
                <a:solidFill>
                  <a:srgbClr val="404040"/>
                </a:solidFill>
                <a:latin typeface="Calibri" charset="0"/>
              </a:rPr>
              <a:t>Teacher development needs and challenges</a:t>
            </a:r>
          </a:p>
          <a:p>
            <a:endParaRPr lang="en-US" sz="2000" dirty="0" smtClean="0">
              <a:solidFill>
                <a:srgbClr val="404040"/>
              </a:solidFill>
              <a:latin typeface="Calibri" charset="0"/>
            </a:endParaRPr>
          </a:p>
          <a:p>
            <a:r>
              <a:rPr lang="en-US" sz="2400" dirty="0" smtClean="0">
                <a:solidFill>
                  <a:srgbClr val="404040"/>
                </a:solidFill>
                <a:latin typeface="Calibri" charset="0"/>
              </a:rPr>
              <a:t>What is the model for using LT to improve student learning? </a:t>
            </a:r>
          </a:p>
          <a:p>
            <a:pPr lvl="1"/>
            <a:r>
              <a:rPr lang="en-US" sz="2000" dirty="0" smtClean="0">
                <a:solidFill>
                  <a:srgbClr val="404040"/>
                </a:solidFill>
                <a:latin typeface="Calibri" charset="0"/>
              </a:rPr>
              <a:t>Development </a:t>
            </a:r>
            <a:r>
              <a:rPr lang="en-US" sz="2000" dirty="0" err="1" smtClean="0">
                <a:solidFill>
                  <a:srgbClr val="404040"/>
                </a:solidFill>
                <a:latin typeface="Calibri" charset="0"/>
              </a:rPr>
              <a:t>programmes</a:t>
            </a:r>
            <a:r>
              <a:rPr lang="en-US" sz="2000" dirty="0" smtClean="0">
                <a:solidFill>
                  <a:srgbClr val="404040"/>
                </a:solidFill>
                <a:latin typeface="Calibri" charset="0"/>
              </a:rPr>
              <a:t> (NDPCAL, TLTP, CTI and Subject </a:t>
            </a:r>
            <a:r>
              <a:rPr lang="en-US" sz="2000" dirty="0" err="1" smtClean="0">
                <a:solidFill>
                  <a:srgbClr val="404040"/>
                </a:solidFill>
                <a:latin typeface="Calibri" charset="0"/>
              </a:rPr>
              <a:t>centres</a:t>
            </a:r>
            <a:r>
              <a:rPr lang="en-US" sz="2000" dirty="0" smtClean="0">
                <a:solidFill>
                  <a:srgbClr val="404040"/>
                </a:solidFill>
                <a:latin typeface="Calibri" charset="0"/>
              </a:rPr>
              <a:t>, NLN, Curriculum online, … OER)? </a:t>
            </a:r>
          </a:p>
          <a:p>
            <a:r>
              <a:rPr lang="en-US" sz="2000" dirty="0" smtClean="0">
                <a:solidFill>
                  <a:srgbClr val="404040"/>
                </a:solidFill>
                <a:latin typeface="Calibri" charset="0"/>
              </a:rPr>
              <a:t>	</a:t>
            </a:r>
          </a:p>
          <a:p>
            <a:r>
              <a:rPr lang="en-US" sz="2400" dirty="0" smtClean="0">
                <a:solidFill>
                  <a:srgbClr val="404040"/>
                </a:solidFill>
                <a:latin typeface="Calibri" charset="0"/>
              </a:rPr>
              <a:t>Collaboration for sustainable and effective innovation? </a:t>
            </a:r>
          </a:p>
          <a:p>
            <a:pPr lvl="1"/>
            <a:r>
              <a:rPr lang="en-US" sz="2000" dirty="0" smtClean="0">
                <a:solidFill>
                  <a:srgbClr val="404040"/>
                </a:solidFill>
                <a:latin typeface="Calibri" charset="0"/>
              </a:rPr>
              <a:t>Capturing good pedagogy</a:t>
            </a:r>
          </a:p>
          <a:p>
            <a:pPr lvl="1"/>
            <a:r>
              <a:rPr lang="en-US" sz="2000" dirty="0" smtClean="0">
                <a:solidFill>
                  <a:srgbClr val="404040"/>
                </a:solidFill>
                <a:latin typeface="Calibri" charset="0"/>
              </a:rPr>
              <a:t>Enabling the community to build its knowledge</a:t>
            </a:r>
          </a:p>
          <a:p>
            <a:pPr lvl="1"/>
            <a:endParaRPr lang="en-US" sz="2000" dirty="0" smtClean="0">
              <a:solidFill>
                <a:srgbClr val="404040"/>
              </a:solidFill>
              <a:latin typeface="Calibri" charset="0"/>
            </a:endParaRPr>
          </a:p>
        </p:txBody>
      </p:sp>
      <p:sp>
        <p:nvSpPr>
          <p:cNvPr id="17419" name="Rectangle 19"/>
          <p:cNvSpPr>
            <a:spLocks noChangeArrowheads="1"/>
          </p:cNvSpPr>
          <p:nvPr/>
        </p:nvSpPr>
        <p:spPr bwMode="auto">
          <a:xfrm>
            <a:off x="7656513" y="6488113"/>
            <a:ext cx="14874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u="sng">
                <a:solidFill>
                  <a:srgbClr val="0000FF"/>
                </a:solidFill>
                <a:latin typeface="Calibri" charset="0"/>
                <a:hlinkClick r:id="rId10"/>
              </a:rPr>
              <a:t>www.lkl.ac.uk </a:t>
            </a:r>
            <a:endParaRPr lang="en-US" u="sng">
              <a:solidFill>
                <a:srgbClr val="0000FF"/>
              </a:solidFill>
              <a:latin typeface="Calibri" charset="0"/>
            </a:endParaRPr>
          </a:p>
        </p:txBody>
      </p:sp>
      <p:pic>
        <p:nvPicPr>
          <p:cNvPr id="17420" name="Picture 2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0" y="6289675"/>
            <a:ext cx="3048000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E Timelin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329510"/>
            <a:ext cx="6980833" cy="4537890"/>
          </a:xfrm>
          <a:prstGeom prst="rect">
            <a:avLst/>
          </a:prstGeom>
        </p:spPr>
      </p:pic>
      <p:sp>
        <p:nvSpPr>
          <p:cNvPr id="38915" name="TextBox 4"/>
          <p:cNvSpPr txBox="1">
            <a:spLocks noChangeArrowheads="1"/>
          </p:cNvSpPr>
          <p:nvPr/>
        </p:nvSpPr>
        <p:spPr bwMode="auto">
          <a:xfrm>
            <a:off x="7315200" y="6400800"/>
            <a:ext cx="17240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charset="0"/>
              </a:rPr>
              <a:t>[Laurillard 2006]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68313" y="177800"/>
            <a:ext cx="8229600" cy="863600"/>
          </a:xfrm>
        </p:spPr>
        <p:txBody>
          <a:bodyPr rtlCol="0">
            <a:normAutofit/>
          </a:bodyPr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2400"/>
              </a:spcAft>
              <a:defRPr/>
            </a:pP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ea typeface="+mj-ea"/>
                <a:cs typeface="+mj-cs"/>
              </a:rPr>
              <a:t>Modelling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ea typeface="+mj-ea"/>
                <a:cs typeface="+mj-cs"/>
              </a:rPr>
              <a:t> costs and benefits</a:t>
            </a:r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990600" y="1143000"/>
            <a:ext cx="4114800" cy="5005388"/>
            <a:chOff x="990600" y="1143000"/>
            <a:chExt cx="4114800" cy="5005545"/>
          </a:xfrm>
        </p:grpSpPr>
        <p:sp>
          <p:nvSpPr>
            <p:cNvPr id="19" name="Rectangle 18"/>
            <p:cNvSpPr/>
            <p:nvPr/>
          </p:nvSpPr>
          <p:spPr>
            <a:xfrm>
              <a:off x="990600" y="5410334"/>
              <a:ext cx="4114800" cy="738211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en-US" sz="1400" dirty="0">
                  <a:solidFill>
                    <a:schemeClr val="tx1"/>
                  </a:solidFill>
                </a:rPr>
                <a:t>Teacher time = 125 hours   </a:t>
              </a:r>
            </a:p>
            <a:p>
              <a:pPr>
                <a:defRPr/>
              </a:pPr>
              <a:r>
                <a:rPr lang="en-US" sz="1400" dirty="0">
                  <a:solidFill>
                    <a:schemeClr val="tx1"/>
                  </a:solidFill>
                </a:rPr>
                <a:t>Learner time in class = 50 hours  </a:t>
              </a:r>
            </a:p>
            <a:p>
              <a:pPr>
                <a:defRPr/>
              </a:pPr>
              <a:r>
                <a:rPr lang="en-US" sz="1400" dirty="0">
                  <a:solidFill>
                    <a:schemeClr val="tx1"/>
                  </a:solidFill>
                </a:rPr>
                <a:t>Other contact = 5 hours </a:t>
              </a:r>
            </a:p>
          </p:txBody>
        </p:sp>
        <p:graphicFrame>
          <p:nvGraphicFramePr>
            <p:cNvPr id="20" name="Chart 19"/>
            <p:cNvGraphicFramePr>
              <a:graphicFrameLocks/>
            </p:cNvGraphicFramePr>
            <p:nvPr/>
          </p:nvGraphicFramePr>
          <p:xfrm>
            <a:off x="991987" y="4014944"/>
            <a:ext cx="4113413" cy="137553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38921" name="TextBox 20"/>
            <p:cNvSpPr txBox="1">
              <a:spLocks noChangeArrowheads="1"/>
            </p:cNvSpPr>
            <p:nvPr/>
          </p:nvSpPr>
          <p:spPr bwMode="auto">
            <a:xfrm>
              <a:off x="990600" y="1143000"/>
              <a:ext cx="4114800" cy="55061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4F81BD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r>
                <a:rPr lang="en-US" sz="1400"/>
                <a:t>The designed learning experience</a:t>
              </a:r>
            </a:p>
          </p:txBody>
        </p:sp>
        <p:graphicFrame>
          <p:nvGraphicFramePr>
            <p:cNvPr id="22" name="Chart 21"/>
            <p:cNvGraphicFramePr>
              <a:graphicFrameLocks/>
            </p:cNvGraphicFramePr>
            <p:nvPr/>
          </p:nvGraphicFramePr>
          <p:xfrm>
            <a:off x="990600" y="1480541"/>
            <a:ext cx="4114800" cy="276300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24" name="Rectangle 23"/>
            <p:cNvSpPr/>
            <p:nvPr/>
          </p:nvSpPr>
          <p:spPr>
            <a:xfrm>
              <a:off x="990600" y="1143000"/>
              <a:ext cx="4114800" cy="5005545"/>
            </a:xfrm>
            <a:prstGeom prst="rect">
              <a:avLst/>
            </a:prstGeom>
            <a:noFill/>
            <a:ln w="38100" cap="flat" cmpd="dbl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2" name="Line Callout 1 (Border and Accent Bar) 11"/>
          <p:cNvSpPr/>
          <p:nvPr/>
        </p:nvSpPr>
        <p:spPr bwMode="auto">
          <a:xfrm>
            <a:off x="6934200" y="1693863"/>
            <a:ext cx="1836738" cy="2725737"/>
          </a:xfrm>
          <a:prstGeom prst="accentBorderCallout1">
            <a:avLst>
              <a:gd name="adj1" fmla="val 24885"/>
              <a:gd name="adj2" fmla="val 608"/>
              <a:gd name="adj3" fmla="val 41142"/>
              <a:gd name="adj4" fmla="val -181744"/>
            </a:avLst>
          </a:prstGeom>
          <a:ln>
            <a:solidFill>
              <a:srgbClr val="C0504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Model returns effect of design on ‘</a:t>
            </a:r>
            <a:r>
              <a:rPr lang="en-US" i="1" dirty="0"/>
              <a:t>type of learning</a:t>
            </a:r>
            <a:r>
              <a:rPr lang="en-US" dirty="0"/>
              <a:t>’ elicited, ‘</a:t>
            </a:r>
            <a:r>
              <a:rPr lang="en-US" i="1" dirty="0"/>
              <a:t>learning experience</a:t>
            </a:r>
            <a:r>
              <a:rPr lang="en-US" dirty="0"/>
              <a:t>’, ‘</a:t>
            </a:r>
            <a:r>
              <a:rPr lang="en-US" i="1" dirty="0"/>
              <a:t>teacher time’</a:t>
            </a:r>
            <a:r>
              <a:rPr lang="en-US" dirty="0"/>
              <a:t>, and ‘</a:t>
            </a:r>
            <a:r>
              <a:rPr lang="en-US" i="1" dirty="0"/>
              <a:t>learner time in class’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457200" y="-76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Structure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 of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 a pedagogical pattern </a:t>
            </a:r>
          </a:p>
        </p:txBody>
      </p:sp>
      <p:pic>
        <p:nvPicPr>
          <p:cNvPr id="5" name="Picture 4" descr="Haptel 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9129" y="838200"/>
            <a:ext cx="5705742" cy="7190125"/>
          </a:xfrm>
          <a:prstGeom prst="rect">
            <a:avLst/>
          </a:prstGeom>
          <a:noFill/>
          <a:ln w="9525">
            <a:solidFill>
              <a:srgbClr val="7F7F7F"/>
            </a:solidFill>
            <a:miter lim="800000"/>
            <a:headEnd/>
            <a:tailEnd/>
          </a:ln>
        </p:spPr>
      </p:pic>
      <p:sp>
        <p:nvSpPr>
          <p:cNvPr id="6" name="Line Callout 1 (Border and Accent Bar) 5"/>
          <p:cNvSpPr/>
          <p:nvPr/>
        </p:nvSpPr>
        <p:spPr>
          <a:xfrm>
            <a:off x="7696199" y="4114800"/>
            <a:ext cx="1143001" cy="685800"/>
          </a:xfrm>
          <a:prstGeom prst="accentBorderCallout1">
            <a:avLst>
              <a:gd name="adj1" fmla="val 29512"/>
              <a:gd name="adj2" fmla="val -371"/>
              <a:gd name="adj3" fmla="val -30758"/>
              <a:gd name="adj4" fmla="val -40537"/>
            </a:avLst>
          </a:prstGeom>
          <a:ln>
            <a:solidFill>
              <a:srgbClr val="C0504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smtClean="0"/>
              <a:t>Timings</a:t>
            </a:r>
            <a:endParaRPr lang="en-US" dirty="0"/>
          </a:p>
        </p:txBody>
      </p:sp>
      <p:sp>
        <p:nvSpPr>
          <p:cNvPr id="7" name="Line Callout 1 (Border and Accent Bar) 6"/>
          <p:cNvSpPr/>
          <p:nvPr/>
        </p:nvSpPr>
        <p:spPr>
          <a:xfrm>
            <a:off x="228600" y="4572000"/>
            <a:ext cx="1371600" cy="1295400"/>
          </a:xfrm>
          <a:prstGeom prst="accentBorderCallout1">
            <a:avLst>
              <a:gd name="adj1" fmla="val 27660"/>
              <a:gd name="adj2" fmla="val 99629"/>
              <a:gd name="adj3" fmla="val -60497"/>
              <a:gd name="adj4" fmla="val 188960"/>
            </a:avLst>
          </a:prstGeom>
          <a:ln>
            <a:solidFill>
              <a:srgbClr val="C0504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 smtClean="0"/>
              <a:t>Categorised</a:t>
            </a:r>
            <a:r>
              <a:rPr lang="en-US" dirty="0" smtClean="0"/>
              <a:t> teaching-learning activities</a:t>
            </a:r>
            <a:endParaRPr lang="en-US" dirty="0"/>
          </a:p>
        </p:txBody>
      </p:sp>
      <p:sp>
        <p:nvSpPr>
          <p:cNvPr id="8" name="Line Callout 1 (Border and Accent Bar) 7"/>
          <p:cNvSpPr/>
          <p:nvPr/>
        </p:nvSpPr>
        <p:spPr>
          <a:xfrm>
            <a:off x="228600" y="1981200"/>
            <a:ext cx="1371600" cy="914400"/>
          </a:xfrm>
          <a:prstGeom prst="accentBorderCallout1">
            <a:avLst>
              <a:gd name="adj1" fmla="val 27660"/>
              <a:gd name="adj2" fmla="val 99629"/>
              <a:gd name="adj3" fmla="val -41869"/>
              <a:gd name="adj4" fmla="val 138034"/>
            </a:avLst>
          </a:prstGeom>
          <a:ln>
            <a:solidFill>
              <a:srgbClr val="C0504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smtClean="0"/>
              <a:t>Short description</a:t>
            </a:r>
            <a:endParaRPr lang="en-US" dirty="0"/>
          </a:p>
        </p:txBody>
      </p:sp>
      <p:sp>
        <p:nvSpPr>
          <p:cNvPr id="9" name="Line Callout 1 (Border and Accent Bar) 8"/>
          <p:cNvSpPr/>
          <p:nvPr/>
        </p:nvSpPr>
        <p:spPr>
          <a:xfrm>
            <a:off x="228600" y="3124200"/>
            <a:ext cx="1371600" cy="914400"/>
          </a:xfrm>
          <a:prstGeom prst="accentBorderCallout1">
            <a:avLst>
              <a:gd name="adj1" fmla="val 27660"/>
              <a:gd name="adj2" fmla="val 99629"/>
              <a:gd name="adj3" fmla="val -52980"/>
              <a:gd name="adj4" fmla="val 145441"/>
            </a:avLst>
          </a:prstGeom>
          <a:ln>
            <a:solidFill>
              <a:srgbClr val="C0504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smtClean="0"/>
              <a:t>Learning outcome</a:t>
            </a:r>
            <a:endParaRPr lang="en-US" dirty="0"/>
          </a:p>
        </p:txBody>
      </p:sp>
      <p:sp>
        <p:nvSpPr>
          <p:cNvPr id="10" name="Line Callout 1 (Border and Accent Bar) 9"/>
          <p:cNvSpPr/>
          <p:nvPr/>
        </p:nvSpPr>
        <p:spPr>
          <a:xfrm>
            <a:off x="7696199" y="1981200"/>
            <a:ext cx="1143001" cy="914400"/>
          </a:xfrm>
          <a:prstGeom prst="accentBorderCallout1">
            <a:avLst>
              <a:gd name="adj1" fmla="val 29512"/>
              <a:gd name="adj2" fmla="val -371"/>
              <a:gd name="adj3" fmla="val -25202"/>
              <a:gd name="adj4" fmla="val -46093"/>
            </a:avLst>
          </a:prstGeom>
          <a:ln>
            <a:solidFill>
              <a:srgbClr val="C0504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 smtClean="0"/>
              <a:t>Colour</a:t>
            </a:r>
            <a:r>
              <a:rPr lang="en-US" dirty="0" smtClean="0"/>
              <a:t>-coded content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646984" y="6336268"/>
            <a:ext cx="3850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From Conventional lab to Virtual lab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sz="3600" smtClean="0">
                <a:solidFill>
                  <a:srgbClr val="800000"/>
                </a:solidFill>
                <a:ea typeface="ＭＳ Ｐゴシック" charset="-128"/>
                <a:cs typeface="ＭＳ Ｐゴシック" charset="-128"/>
              </a:rPr>
              <a:t>Evolution of a pedagogical pattern </a:t>
            </a:r>
          </a:p>
        </p:txBody>
      </p:sp>
      <p:pic>
        <p:nvPicPr>
          <p:cNvPr id="4" name="Picture 3" descr="Haptel 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85486" y="838200"/>
            <a:ext cx="8064022" cy="10161925"/>
          </a:xfrm>
          <a:prstGeom prst="rect">
            <a:avLst/>
          </a:prstGeom>
          <a:noFill/>
          <a:ln w="9525">
            <a:solidFill>
              <a:srgbClr val="7F7F7F"/>
            </a:solidFill>
            <a:miter lim="800000"/>
            <a:headEnd/>
            <a:tailEnd/>
          </a:ln>
        </p:spPr>
      </p:pic>
      <p:pic>
        <p:nvPicPr>
          <p:cNvPr id="6" name="Picture 5" descr="Haptel 3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753044" y="838200"/>
            <a:ext cx="8031580" cy="8096460"/>
          </a:xfrm>
          <a:prstGeom prst="rect">
            <a:avLst/>
          </a:prstGeom>
          <a:noFill/>
          <a:ln w="9525">
            <a:solidFill>
              <a:srgbClr val="7F7F7F"/>
            </a:solidFill>
            <a:miter lim="800000"/>
            <a:headEnd/>
            <a:tailEnd/>
          </a:ln>
        </p:spPr>
      </p:pic>
      <p:pic>
        <p:nvPicPr>
          <p:cNvPr id="7" name="Picture 6" descr="Haptel 4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1915" y="1219200"/>
            <a:ext cx="5188913" cy="3810000"/>
          </a:xfrm>
          <a:prstGeom prst="rect">
            <a:avLst/>
          </a:prstGeom>
          <a:noFill/>
          <a:ln w="9525">
            <a:solidFill>
              <a:srgbClr val="7F7F7F"/>
            </a:solidFill>
            <a:miter lim="800000"/>
            <a:headEnd/>
            <a:tailEnd/>
          </a:ln>
        </p:spPr>
      </p:pic>
      <p:pic>
        <p:nvPicPr>
          <p:cNvPr id="8" name="Picture 7" descr="Haptel 5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36166" y="2667000"/>
            <a:ext cx="5279234" cy="3733800"/>
          </a:xfrm>
          <a:prstGeom prst="rect">
            <a:avLst/>
          </a:prstGeom>
          <a:noFill/>
          <a:ln w="9525">
            <a:solidFill>
              <a:srgbClr val="7F7F7F"/>
            </a:solidFill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7315200" y="1538288"/>
            <a:ext cx="6715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topic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7315200" y="2060575"/>
            <a:ext cx="10699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outcome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315200" y="2581275"/>
            <a:ext cx="10826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8000"/>
                </a:solidFill>
              </a:rPr>
              <a:t>resource</a:t>
            </a:r>
          </a:p>
        </p:txBody>
      </p:sp>
      <p:pic>
        <p:nvPicPr>
          <p:cNvPr id="13" name="Picture 12" descr="Haptel new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1447800" y="838200"/>
            <a:ext cx="8726336" cy="853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11" grpId="0"/>
      <p:bldP spid="11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PC S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838200"/>
            <a:ext cx="8439150" cy="5072906"/>
          </a:xfrm>
          <a:prstGeom prst="rect">
            <a:avLst/>
          </a:prstGeom>
          <a:ln>
            <a:solidFill>
              <a:srgbClr val="7F7F7F"/>
            </a:solidFill>
          </a:ln>
        </p:spPr>
      </p:pic>
      <p:pic>
        <p:nvPicPr>
          <p:cNvPr id="8" name="Picture 7" descr="PPC C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50" y="1003300"/>
            <a:ext cx="8458200" cy="5016500"/>
          </a:xfrm>
          <a:prstGeom prst="rect">
            <a:avLst/>
          </a:prstGeom>
          <a:ln>
            <a:solidFill>
              <a:srgbClr val="7F7F7F"/>
            </a:solidFill>
          </a:ln>
        </p:spPr>
      </p:pic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sz="3600" dirty="0" smtClean="0">
                <a:solidFill>
                  <a:srgbClr val="800000"/>
                </a:solidFill>
                <a:ea typeface="ＭＳ Ｐゴシック" charset="-128"/>
                <a:cs typeface="ＭＳ Ｐゴシック" charset="-128"/>
              </a:rPr>
              <a:t>Capturing pedagogical patterns </a:t>
            </a:r>
          </a:p>
        </p:txBody>
      </p:sp>
      <p:pic>
        <p:nvPicPr>
          <p:cNvPr id="10" name="Picture 9" descr="PPC ow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838200"/>
            <a:ext cx="7848600" cy="5459490"/>
          </a:xfrm>
          <a:prstGeom prst="rect">
            <a:avLst/>
          </a:prstGeom>
          <a:ln>
            <a:solidFill>
              <a:srgbClr val="7F7F7F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2804654" y="6096000"/>
            <a:ext cx="3534692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http://</a:t>
            </a:r>
            <a:r>
              <a:rPr lang="en-US" sz="2000" dirty="0" err="1" smtClean="0"/>
              <a:t>tinyurl.com/ldsepatterns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9250"/>
            <a:ext cx="8229600" cy="1143000"/>
          </a:xfrm>
        </p:spPr>
        <p:txBody>
          <a:bodyPr rtlCol="0">
            <a:normAutofit/>
          </a:bodyPr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2400"/>
              </a:spcAft>
              <a:defRPr/>
            </a:pP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ea typeface="+mj-ea"/>
                <a:cs typeface="+mj-cs"/>
              </a:rPr>
              <a:t>Comparing pedagogy</a:t>
            </a:r>
          </a:p>
        </p:txBody>
      </p:sp>
      <p:pic>
        <p:nvPicPr>
          <p:cNvPr id="45059" name="Picture 36" descr="Haptel 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595438"/>
            <a:ext cx="3341688" cy="2452687"/>
          </a:xfrm>
          <a:prstGeom prst="rect">
            <a:avLst/>
          </a:prstGeom>
          <a:noFill/>
          <a:ln w="9525">
            <a:solidFill>
              <a:srgbClr val="7F7F7F"/>
            </a:solidFill>
            <a:miter lim="800000"/>
            <a:headEnd/>
            <a:tailEnd/>
          </a:ln>
        </p:spPr>
      </p:pic>
      <p:pic>
        <p:nvPicPr>
          <p:cNvPr id="45060" name="Picture 38" descr="Haptel 5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89088" y="3048000"/>
            <a:ext cx="3468687" cy="2454275"/>
          </a:xfrm>
          <a:prstGeom prst="rect">
            <a:avLst/>
          </a:prstGeom>
          <a:noFill/>
          <a:ln w="9525">
            <a:solidFill>
              <a:srgbClr val="7F7F7F"/>
            </a:solidFill>
            <a:miter lim="800000"/>
            <a:headEnd/>
            <a:tailEnd/>
          </a:ln>
        </p:spPr>
      </p:pic>
      <p:sp>
        <p:nvSpPr>
          <p:cNvPr id="38" name="TextBox 37"/>
          <p:cNvSpPr txBox="1"/>
          <p:nvPr/>
        </p:nvSpPr>
        <p:spPr>
          <a:xfrm>
            <a:off x="5410200" y="1595438"/>
            <a:ext cx="3505200" cy="39687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Compare the effects of </a:t>
            </a:r>
          </a:p>
          <a:p>
            <a:pPr marL="266700" lvl="1">
              <a:defRPr/>
            </a:pPr>
            <a:r>
              <a:rPr lang="en-US" i="1" dirty="0"/>
              <a:t>group size</a:t>
            </a:r>
          </a:p>
          <a:p>
            <a:pPr marL="266700" lvl="1">
              <a:defRPr/>
            </a:pPr>
            <a:r>
              <a:rPr lang="en-US" i="1" dirty="0"/>
              <a:t>alternative teaching methods</a:t>
            </a:r>
          </a:p>
          <a:p>
            <a:pPr marL="266700" lvl="1">
              <a:defRPr/>
            </a:pPr>
            <a:r>
              <a:rPr lang="en-US" i="1" dirty="0"/>
              <a:t>use of TEL</a:t>
            </a:r>
          </a:p>
          <a:p>
            <a:pPr>
              <a:defRPr/>
            </a:pPr>
            <a:r>
              <a:rPr lang="en-US" dirty="0"/>
              <a:t>on </a:t>
            </a:r>
          </a:p>
          <a:p>
            <a:pPr marL="266700" lvl="1">
              <a:defRPr/>
            </a:pPr>
            <a:r>
              <a:rPr lang="en-US" i="1" dirty="0"/>
              <a:t>the learning experience</a:t>
            </a:r>
          </a:p>
          <a:p>
            <a:pPr marL="266700" lvl="1">
              <a:defRPr/>
            </a:pPr>
            <a:r>
              <a:rPr lang="en-US" i="1" dirty="0"/>
              <a:t>types of learning,</a:t>
            </a:r>
          </a:p>
          <a:p>
            <a:pPr marL="266700" lvl="1">
              <a:defRPr/>
            </a:pPr>
            <a:r>
              <a:rPr lang="en-US" i="1" dirty="0"/>
              <a:t>teacher time, </a:t>
            </a:r>
          </a:p>
          <a:p>
            <a:pPr marL="266700" lvl="1">
              <a:defRPr/>
            </a:pPr>
            <a:r>
              <a:rPr lang="en-US" i="1" dirty="0"/>
              <a:t>learner time in class, independent learning…</a:t>
            </a:r>
          </a:p>
          <a:p>
            <a:pPr marL="0" lvl="1">
              <a:defRPr/>
            </a:pPr>
            <a:endParaRPr lang="en-US" dirty="0"/>
          </a:p>
          <a:p>
            <a:pPr marL="0" lvl="1">
              <a:defRPr/>
            </a:pPr>
            <a:r>
              <a:rPr lang="en-US" dirty="0"/>
              <a:t>to focus attention on the quality of learning design and the appropriate use of TEL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 algn="l">
              <a:defRPr/>
            </a:pPr>
            <a:fld id="{B9DFDDA4-DDD6-3D41-A161-F3E070F408A6}" type="slidenum">
              <a:rPr lang="en-US" smtClean="0"/>
              <a:pPr algn="l">
                <a:defRPr/>
              </a:pPr>
              <a:t>25</a:t>
            </a:fld>
            <a:endParaRPr lang="en-US" dirty="0" smtClean="0">
              <a:solidFill>
                <a:srgbClr val="CDCDCD"/>
              </a:solidFill>
            </a:endParaRPr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81000"/>
            <a:ext cx="6858000" cy="1295400"/>
          </a:xfrm>
        </p:spPr>
        <p:txBody>
          <a:bodyPr anchor="t"/>
          <a:lstStyle/>
          <a:p>
            <a:pPr eaLnBrk="1" hangingPunct="1">
              <a:lnSpc>
                <a:spcPct val="150000"/>
              </a:lnSpc>
            </a:pPr>
            <a:r>
              <a:rPr lang="en-US" sz="3600" smtClean="0">
                <a:solidFill>
                  <a:srgbClr val="800000"/>
                </a:solidFill>
                <a:ea typeface="ＭＳ Ｐゴシック" charset="-128"/>
                <a:cs typeface="ＭＳ Ｐゴシック" charset="-128"/>
              </a:rPr>
              <a:t>Can pedagogy be quantified?</a:t>
            </a:r>
            <a:br>
              <a:rPr lang="en-US" sz="3600" smtClean="0">
                <a:solidFill>
                  <a:srgbClr val="800000"/>
                </a:solidFill>
                <a:ea typeface="ＭＳ Ｐゴシック" charset="-128"/>
                <a:cs typeface="ＭＳ Ｐゴシック" charset="-128"/>
              </a:rPr>
            </a:br>
            <a:endParaRPr lang="en-US" sz="1800" smtClean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143000" y="1873250"/>
            <a:ext cx="7010400" cy="445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Aft>
                <a:spcPts val="1200"/>
              </a:spcAft>
              <a:buFont typeface="Arial" charset="0"/>
              <a:buChar char="•"/>
            </a:pPr>
            <a:r>
              <a:rPr lang="en-GB" sz="2000" dirty="0">
                <a:latin typeface="Calibri" charset="0"/>
              </a:rPr>
              <a:t> Personalised learning, group work, and whole class teaching offer different kinds of learning experience</a:t>
            </a:r>
          </a:p>
          <a:p>
            <a:pPr>
              <a:spcAft>
                <a:spcPts val="1200"/>
              </a:spcAft>
              <a:buFont typeface="Arial" charset="0"/>
              <a:buChar char="•"/>
            </a:pPr>
            <a:r>
              <a:rPr lang="en-GB" sz="2000" dirty="0">
                <a:latin typeface="Calibri" charset="0"/>
              </a:rPr>
              <a:t> The tutorial, the group project, the lecture can be contrasted </a:t>
            </a:r>
            <a:r>
              <a:rPr lang="en-GB" sz="2000" dirty="0" smtClean="0">
                <a:solidFill>
                  <a:srgbClr val="000000"/>
                </a:solidFill>
                <a:latin typeface="Calibri" charset="0"/>
              </a:rPr>
              <a:t>quantitatively</a:t>
            </a:r>
            <a:r>
              <a:rPr lang="en-GB" sz="2000" dirty="0" smtClean="0">
                <a:latin typeface="Calibri" charset="0"/>
              </a:rPr>
              <a:t> </a:t>
            </a:r>
            <a:r>
              <a:rPr lang="en-GB" sz="2000" dirty="0">
                <a:latin typeface="Calibri" charset="0"/>
              </a:rPr>
              <a:t>in</a:t>
            </a:r>
            <a:r>
              <a:rPr lang="en-GB" sz="2000" dirty="0" smtClean="0">
                <a:latin typeface="Calibri" charset="0"/>
              </a:rPr>
              <a:t> terms of ‘personalised/social/one-size-fits-all’</a:t>
            </a:r>
          </a:p>
          <a:p>
            <a:pPr>
              <a:spcAft>
                <a:spcPts val="1200"/>
              </a:spcAft>
              <a:buFont typeface="Arial" charset="0"/>
              <a:buChar char="•"/>
            </a:pPr>
            <a:r>
              <a:rPr lang="en-GB" sz="2000" dirty="0" smtClean="0">
                <a:latin typeface="Calibri" charset="0"/>
              </a:rPr>
              <a:t> Different teaching </a:t>
            </a:r>
            <a:r>
              <a:rPr lang="en-GB" sz="2000" dirty="0">
                <a:latin typeface="Calibri" charset="0"/>
              </a:rPr>
              <a:t>methods support different kinds of learning: through acquisition, inquiry, discussion, practice, etc</a:t>
            </a:r>
            <a:endParaRPr lang="en-US" sz="2000" dirty="0">
              <a:latin typeface="Calibri" charset="0"/>
            </a:endParaRPr>
          </a:p>
          <a:p>
            <a:pPr>
              <a:spcAft>
                <a:spcPts val="1200"/>
              </a:spcAft>
              <a:buFont typeface="Arial" charset="0"/>
              <a:buChar char="•"/>
            </a:pPr>
            <a:r>
              <a:rPr lang="en-US" sz="2000" dirty="0">
                <a:latin typeface="Calibri" charset="0"/>
              </a:rPr>
              <a:t> Student group size affects the learning experience</a:t>
            </a:r>
            <a:endParaRPr lang="en-GB" sz="2000" dirty="0">
              <a:latin typeface="Calibri" charset="0"/>
            </a:endParaRPr>
          </a:p>
          <a:p>
            <a:pPr>
              <a:spcAft>
                <a:spcPts val="1200"/>
              </a:spcAft>
              <a:buFont typeface="Arial" charset="0"/>
              <a:buChar char="•"/>
            </a:pPr>
            <a:r>
              <a:rPr lang="en-GB" sz="2000" dirty="0">
                <a:latin typeface="Calibri" charset="0"/>
              </a:rPr>
              <a:t> Online discussion</a:t>
            </a:r>
            <a:r>
              <a:rPr lang="en-GB" sz="2000" dirty="0" smtClean="0">
                <a:latin typeface="Calibri" charset="0"/>
              </a:rPr>
              <a:t> enables </a:t>
            </a:r>
            <a:r>
              <a:rPr lang="en-GB" sz="2000" dirty="0">
                <a:latin typeface="Calibri" charset="0"/>
              </a:rPr>
              <a:t>a higher proportion of student input than face-to-face discussion groups</a:t>
            </a:r>
          </a:p>
          <a:p>
            <a:pPr>
              <a:spcAft>
                <a:spcPts val="1200"/>
              </a:spcAft>
              <a:buFont typeface="Arial" charset="0"/>
              <a:buChar char="•"/>
            </a:pPr>
            <a:r>
              <a:rPr lang="en-GB" sz="2000" dirty="0">
                <a:latin typeface="Calibri" charset="0"/>
              </a:rPr>
              <a:t> There is no assumption of greater or lesser value –</a:t>
            </a:r>
            <a:r>
              <a:rPr lang="en-GB" sz="2000" dirty="0" smtClean="0">
                <a:latin typeface="Calibri" charset="0"/>
              </a:rPr>
              <a:t> the microworld model uses your parameters to analyse your design</a:t>
            </a:r>
          </a:p>
          <a:p>
            <a:pPr>
              <a:spcAft>
                <a:spcPts val="1200"/>
              </a:spcAft>
              <a:buFont typeface="Arial" charset="0"/>
              <a:buChar char="•"/>
            </a:pPr>
            <a:endParaRPr lang="en-US" sz="2000" dirty="0">
              <a:latin typeface="Calibri" charset="0"/>
            </a:endParaRPr>
          </a:p>
        </p:txBody>
      </p:sp>
      <p:sp>
        <p:nvSpPr>
          <p:cNvPr id="40965" name="TextBox 5"/>
          <p:cNvSpPr txBox="1">
            <a:spLocks noChangeArrowheads="1"/>
          </p:cNvSpPr>
          <p:nvPr/>
        </p:nvSpPr>
        <p:spPr bwMode="auto">
          <a:xfrm>
            <a:off x="1143000" y="1397000"/>
            <a:ext cx="31051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800000"/>
                </a:solidFill>
              </a:rPr>
              <a:t>Assumptions include: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0" name="Title 11"/>
          <p:cNvSpPr>
            <a:spLocks noGrp="1"/>
          </p:cNvSpPr>
          <p:nvPr>
            <p:ph type="ctrTitle"/>
          </p:nvPr>
        </p:nvSpPr>
        <p:spPr>
          <a:xfrm>
            <a:off x="685800" y="762000"/>
            <a:ext cx="7772400" cy="881063"/>
          </a:xfrm>
        </p:spPr>
        <p:txBody>
          <a:bodyPr/>
          <a:lstStyle/>
          <a:p>
            <a:pPr eaLnBrk="1" hangingPunct="1"/>
            <a:r>
              <a:rPr lang="en-GB" dirty="0" smtClean="0">
                <a:solidFill>
                  <a:srgbClr val="800000"/>
                </a:solidFill>
                <a:ea typeface="ＭＳ Ｐゴシック" charset="-128"/>
                <a:cs typeface="ＭＳ Ｐゴシック" charset="-128"/>
              </a:rPr>
              <a:t>Some interesting issues</a:t>
            </a:r>
          </a:p>
        </p:txBody>
      </p:sp>
      <p:sp>
        <p:nvSpPr>
          <p:cNvPr id="47114" name="TextBox 17"/>
          <p:cNvSpPr txBox="1">
            <a:spLocks noChangeArrowheads="1"/>
          </p:cNvSpPr>
          <p:nvPr/>
        </p:nvSpPr>
        <p:spPr bwMode="auto">
          <a:xfrm>
            <a:off x="990600" y="1752600"/>
            <a:ext cx="7086600" cy="393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en-GB" sz="2400" dirty="0">
                <a:solidFill>
                  <a:srgbClr val="404040"/>
                </a:solidFill>
                <a:latin typeface="Calibri" charset="0"/>
              </a:rPr>
              <a:t> What kinds of constraints does a pedagogy pattern place on the resource being inserted?</a:t>
            </a:r>
          </a:p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en-GB" sz="2400" dirty="0">
                <a:solidFill>
                  <a:srgbClr val="404040"/>
                </a:solidFill>
                <a:latin typeface="Calibri" charset="0"/>
              </a:rPr>
              <a:t> In what ways does a resource change the nature of the pedagogy within a pattern (e.g. conventional to digital)?</a:t>
            </a:r>
          </a:p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en-GB" sz="2400" dirty="0" smtClean="0">
                <a:solidFill>
                  <a:srgbClr val="404040"/>
                </a:solidFill>
                <a:latin typeface="Calibri" charset="0"/>
              </a:rPr>
              <a:t> Can we enable teachers to articulate the essence of their best pedagogical discoveries?</a:t>
            </a:r>
            <a:endParaRPr lang="en-US" sz="2400" dirty="0">
              <a:solidFill>
                <a:srgbClr val="404040"/>
              </a:solidFill>
              <a:latin typeface="Calibri" charset="0"/>
            </a:endParaRPr>
          </a:p>
        </p:txBody>
      </p:sp>
      <p:pic>
        <p:nvPicPr>
          <p:cNvPr id="47115" name="Picture 12" descr="LogoSet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85000" y="5930900"/>
            <a:ext cx="21590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8" name="Title 11"/>
          <p:cNvSpPr>
            <a:spLocks noGrp="1"/>
          </p:cNvSpPr>
          <p:nvPr>
            <p:ph type="ctrTitle"/>
          </p:nvPr>
        </p:nvSpPr>
        <p:spPr>
          <a:xfrm>
            <a:off x="685800" y="304800"/>
            <a:ext cx="7772400" cy="881063"/>
          </a:xfrm>
        </p:spPr>
        <p:txBody>
          <a:bodyPr/>
          <a:lstStyle/>
          <a:p>
            <a:pPr eaLnBrk="1" hangingPunct="1"/>
            <a:r>
              <a:rPr lang="en-GB" smtClean="0">
                <a:solidFill>
                  <a:srgbClr val="800000"/>
                </a:solidFill>
                <a:ea typeface="ＭＳ Ｐゴシック" charset="-128"/>
                <a:cs typeface="ＭＳ Ｐゴシック" charset="-128"/>
              </a:rPr>
              <a:t>Summary</a:t>
            </a:r>
          </a:p>
        </p:txBody>
      </p:sp>
      <p:sp>
        <p:nvSpPr>
          <p:cNvPr id="38922" name="TextBox 17"/>
          <p:cNvSpPr txBox="1">
            <a:spLocks noChangeArrowheads="1"/>
          </p:cNvSpPr>
          <p:nvPr/>
        </p:nvSpPr>
        <p:spPr bwMode="auto">
          <a:xfrm>
            <a:off x="685800" y="1185863"/>
            <a:ext cx="7772400" cy="393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solidFill>
                  <a:srgbClr val="404040"/>
                </a:solidFill>
                <a:latin typeface="Calibri" charset="0"/>
              </a:rPr>
              <a:t>Build on the work of others; share ideas, designs and lessons</a:t>
            </a:r>
          </a:p>
          <a:p>
            <a:pPr>
              <a:lnSpc>
                <a:spcPct val="150000"/>
              </a:lnSpc>
            </a:pPr>
            <a:r>
              <a:rPr lang="en-GB" sz="2400" dirty="0">
                <a:solidFill>
                  <a:srgbClr val="404040"/>
                </a:solidFill>
                <a:latin typeface="Calibri" charset="0"/>
              </a:rPr>
              <a:t>Capture the good pedagogy in a pedagogy pattern</a:t>
            </a:r>
          </a:p>
          <a:p>
            <a:pPr>
              <a:lnSpc>
                <a:spcPct val="150000"/>
              </a:lnSpc>
            </a:pPr>
            <a:r>
              <a:rPr lang="en-GB" sz="2400" dirty="0">
                <a:solidFill>
                  <a:srgbClr val="404040"/>
                </a:solidFill>
                <a:latin typeface="Calibri" charset="0"/>
              </a:rPr>
              <a:t>Populate the well-designed pattern with good </a:t>
            </a:r>
            <a:r>
              <a:rPr lang="en-GB" sz="2400" dirty="0" err="1" smtClean="0">
                <a:solidFill>
                  <a:srgbClr val="404040"/>
                </a:solidFill>
                <a:latin typeface="Calibri" charset="0"/>
              </a:rPr>
              <a:t>OERs</a:t>
            </a:r>
            <a:endParaRPr lang="en-GB" sz="2400" dirty="0" smtClean="0">
              <a:solidFill>
                <a:srgbClr val="404040"/>
              </a:solidFill>
              <a:latin typeface="Calibri" charset="0"/>
            </a:endParaRPr>
          </a:p>
          <a:p>
            <a:pPr>
              <a:lnSpc>
                <a:spcPct val="150000"/>
              </a:lnSpc>
            </a:pPr>
            <a:r>
              <a:rPr lang="en-GB" sz="2400" dirty="0" smtClean="0">
                <a:solidFill>
                  <a:srgbClr val="404040"/>
                </a:solidFill>
                <a:latin typeface="Calibri" charset="0"/>
              </a:rPr>
              <a:t>Articulate the pedagogy embedded in good </a:t>
            </a:r>
            <a:r>
              <a:rPr lang="en-GB" sz="2400" dirty="0" err="1" smtClean="0">
                <a:solidFill>
                  <a:srgbClr val="404040"/>
                </a:solidFill>
                <a:latin typeface="Calibri" charset="0"/>
              </a:rPr>
              <a:t>OERs</a:t>
            </a:r>
            <a:endParaRPr lang="en-GB" sz="2400" dirty="0" smtClean="0">
              <a:solidFill>
                <a:srgbClr val="404040"/>
              </a:solidFill>
              <a:latin typeface="Calibri" charset="0"/>
            </a:endParaRPr>
          </a:p>
          <a:p>
            <a:pPr>
              <a:lnSpc>
                <a:spcPct val="150000"/>
              </a:lnSpc>
            </a:pPr>
            <a:r>
              <a:rPr lang="en-GB" sz="2400" dirty="0">
                <a:solidFill>
                  <a:srgbClr val="404040"/>
                </a:solidFill>
                <a:latin typeface="Calibri" charset="0"/>
              </a:rPr>
              <a:t>Adopt – adapt – test in theory – test in practice - share</a:t>
            </a:r>
            <a:endParaRPr lang="en-US" sz="2400" dirty="0">
              <a:solidFill>
                <a:srgbClr val="404040"/>
              </a:solidFill>
            </a:endParaRPr>
          </a:p>
          <a:p>
            <a:pPr>
              <a:lnSpc>
                <a:spcPct val="150000"/>
              </a:lnSpc>
            </a:pPr>
            <a:r>
              <a:rPr lang="en-US" dirty="0" err="1">
                <a:solidFill>
                  <a:srgbClr val="404040"/>
                </a:solidFill>
                <a:latin typeface="Calibri" charset="0"/>
                <a:sym typeface="Wingdings" charset="2"/>
              </a:rPr>
              <a:t></a:t>
            </a:r>
            <a:r>
              <a:rPr lang="en-US" sz="2400" dirty="0">
                <a:solidFill>
                  <a:srgbClr val="404040"/>
                </a:solidFill>
                <a:latin typeface="Calibri" charset="0"/>
                <a:sym typeface="Wingdings" charset="2"/>
              </a:rPr>
              <a:t> </a:t>
            </a:r>
            <a:r>
              <a:rPr lang="en-US" sz="2400" dirty="0">
                <a:solidFill>
                  <a:srgbClr val="404040"/>
                </a:solidFill>
                <a:latin typeface="Calibri" charset="0"/>
              </a:rPr>
              <a:t>Making teaching like research: collaborative learning</a:t>
            </a:r>
          </a:p>
          <a:p>
            <a:pPr>
              <a:lnSpc>
                <a:spcPct val="150000"/>
              </a:lnSpc>
            </a:pPr>
            <a:r>
              <a:rPr lang="en-US" dirty="0" err="1">
                <a:solidFill>
                  <a:srgbClr val="404040"/>
                </a:solidFill>
                <a:latin typeface="Calibri" charset="0"/>
                <a:sym typeface="Wingdings" charset="2"/>
              </a:rPr>
              <a:t></a:t>
            </a:r>
            <a:r>
              <a:rPr lang="en-US" dirty="0">
                <a:solidFill>
                  <a:srgbClr val="404040"/>
                </a:solidFill>
                <a:latin typeface="Calibri" charset="0"/>
                <a:sym typeface="Wingdings" charset="2"/>
              </a:rPr>
              <a:t> </a:t>
            </a:r>
            <a:r>
              <a:rPr lang="en-US" sz="2400" dirty="0">
                <a:solidFill>
                  <a:srgbClr val="404040"/>
                </a:solidFill>
                <a:latin typeface="Calibri" charset="0"/>
              </a:rPr>
              <a:t>Giving academics the means for exploring new pedagogies</a:t>
            </a:r>
          </a:p>
        </p:txBody>
      </p:sp>
      <p:pic>
        <p:nvPicPr>
          <p:cNvPr id="49163" name="Picture 12" descr="LogoSet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15200" y="5981700"/>
            <a:ext cx="1905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357719" y="5100935"/>
            <a:ext cx="64285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hlinkClick r:id="rId4"/>
              </a:rPr>
              <a:t>https://sites.google.com/a/lkl.ac.uk/ldse/Home</a:t>
            </a:r>
            <a:r>
              <a:rPr lang="en-US" sz="2400"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69652" y="5786735"/>
            <a:ext cx="4204697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hlinkClick r:id="rId5"/>
              </a:rPr>
              <a:t>http://tinyurl.com/ldsepatterns</a:t>
            </a:r>
            <a:r>
              <a:rPr lang="en-US" sz="2400" dirty="0" smtClean="0"/>
              <a:t>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89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89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89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89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89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89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2" grpId="0" build="p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0"/>
            <a:ext cx="7772400" cy="5181600"/>
          </a:xfrm>
        </p:spPr>
        <p:txBody>
          <a:bodyPr rtlCol="0">
            <a:noAutofit/>
          </a:bodyPr>
          <a:lstStyle/>
          <a:p>
            <a:r>
              <a:rPr lang="en-GB" sz="1800" b="1" dirty="0" smtClean="0"/>
              <a:t>Recommendation 6: Investment is needed for the development and exploitation of open educational resources to enhance efficiency and quality</a:t>
            </a:r>
            <a:endParaRPr lang="en-GB" sz="1800" dirty="0" smtClean="0"/>
          </a:p>
          <a:p>
            <a:pPr lvl="1"/>
            <a:r>
              <a:rPr lang="en-GB" sz="1800" dirty="0" smtClean="0"/>
              <a:t>Institutions can build on the existing open educational resources initiative … to achieve economies of scale and efficiencies … pull in the best content and openly available learning resources from around the world and adapt them </a:t>
            </a:r>
          </a:p>
          <a:p>
            <a:r>
              <a:rPr lang="en-GB" sz="1800" b="1" dirty="0" smtClean="0"/>
              <a:t>Recommendation 2: Investment is needed to facilitate the development and building of consortia to achieve scale and brand in online learning </a:t>
            </a:r>
          </a:p>
          <a:p>
            <a:pPr lvl="1"/>
            <a:r>
              <a:rPr lang="en-GB" sz="1800" dirty="0" smtClean="0"/>
              <a:t>Through collaboration, institutions can achieve significant economies of scale and more rapid development and adoption of technologies… (HEFCE 2011) </a:t>
            </a:r>
          </a:p>
          <a:p>
            <a:r>
              <a:rPr lang="en-GB" sz="1800" b="1" dirty="0" smtClean="0"/>
              <a:t>Our priority is to build a professional workforce which can both collaborate and innovate. </a:t>
            </a:r>
          </a:p>
          <a:p>
            <a:pPr lvl="1"/>
            <a:r>
              <a:rPr lang="en-US" sz="1800" dirty="0" smtClean="0"/>
              <a:t>Enable practitioners to create, adapt, re-use and share resources through common access to digital resources for </a:t>
            </a:r>
            <a:r>
              <a:rPr lang="en-US" sz="1800" dirty="0" err="1" smtClean="0"/>
              <a:t>e</a:t>
            </a:r>
            <a:r>
              <a:rPr lang="en-US" sz="1800" dirty="0" smtClean="0"/>
              <a:t>-learning. </a:t>
            </a:r>
          </a:p>
          <a:p>
            <a:pPr lvl="1"/>
            <a:r>
              <a:rPr lang="en-US" sz="1800" dirty="0" smtClean="0"/>
              <a:t>Encourage partnerships and collaboration among institutions and </a:t>
            </a:r>
            <a:r>
              <a:rPr lang="en-US" sz="1800" dirty="0" err="1" smtClean="0"/>
              <a:t>organisations</a:t>
            </a:r>
            <a:r>
              <a:rPr lang="en-US" sz="1800" dirty="0" smtClean="0"/>
              <a:t> through the use of ICT... </a:t>
            </a:r>
            <a:endParaRPr lang="en-GB" sz="4800" b="1" dirty="0" smtClean="0"/>
          </a:p>
          <a:p>
            <a:pPr marL="4763" indent="-4763" eaLnBrk="1" fontAlgn="auto" hangingPunct="1">
              <a:spcAft>
                <a:spcPts val="1800"/>
              </a:spcAft>
              <a:buFont typeface="Arial"/>
              <a:buNone/>
              <a:defRPr/>
            </a:pPr>
            <a:endParaRPr lang="en-US" sz="1800" dirty="0" smtClean="0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 smtClean="0">
                <a:solidFill>
                  <a:srgbClr val="800000"/>
                </a:solidFill>
                <a:ea typeface="ＭＳ Ｐゴシック" charset="-128"/>
                <a:cs typeface="ＭＳ Ｐゴシック" charset="-128"/>
              </a:rPr>
              <a:t>What does the sector expect?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876800" y="6019800"/>
            <a:ext cx="121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09" charset="-128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09" charset="-128"/>
                <a:cs typeface="+mn-cs"/>
              </a:rPr>
              <a:t>DfES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09" charset="-128"/>
                <a:cs typeface="+mn-cs"/>
              </a:rPr>
              <a:t> 2005)</a:t>
            </a:r>
            <a:endParaRPr kumimoji="0" lang="en-GB" sz="4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-109" charset="-128"/>
              <a:cs typeface="+mn-cs"/>
            </a:endParaRPr>
          </a:p>
          <a:p>
            <a:pPr marL="4763" marR="0" lvl="0" indent="-4763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8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E8E8E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E8E8E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E8E8E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E8E8E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838200" y="1447800"/>
            <a:ext cx="72390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4763" marR="0" lvl="0" indent="-476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n-lt"/>
                <a:ea typeface="ＭＳ Ｐゴシック" pitchFamily="-109" charset="-128"/>
                <a:cs typeface="ＭＳ Ｐゴシック" pitchFamily="-109" charset="-128"/>
              </a:rPr>
              <a:t>Difficulties for Academic and Support Staff using TEL:</a:t>
            </a:r>
          </a:p>
          <a:p>
            <a:pPr marL="4763" marR="0" lvl="0" indent="-476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400" dirty="0" smtClean="0">
                <a:solidFill>
                  <a:srgbClr val="800000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rPr>
              <a:t> </a:t>
            </a:r>
            <a:r>
              <a:rPr lang="en-US" sz="2000" dirty="0" smtClean="0">
                <a:latin typeface="+mn-lt"/>
                <a:ea typeface="ＭＳ Ｐゴシック" pitchFamily="-109" charset="-128"/>
                <a:cs typeface="ＭＳ Ｐゴシック" pitchFamily="-109" charset="-128"/>
              </a:rPr>
              <a:t>Mainly </a:t>
            </a:r>
            <a:r>
              <a:rPr lang="en-US" sz="2000" dirty="0" err="1" smtClean="0">
                <a:latin typeface="+mn-lt"/>
                <a:ea typeface="ＭＳ Ｐゴシック" pitchFamily="-109" charset="-128"/>
                <a:cs typeface="ＭＳ Ｐゴシック" pitchFamily="-109" charset="-128"/>
              </a:rPr>
              <a:t>u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09" charset="-128"/>
                <a:cs typeface="ＭＳ Ｐゴシック" pitchFamily="-109" charset="-128"/>
              </a:rPr>
              <a:t>sing learning technology to supplement rather than transform learning and teaching practices  </a:t>
            </a:r>
          </a:p>
          <a:p>
            <a:pPr marL="4763" marR="0" lvl="0" indent="-476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000" dirty="0" smtClean="0">
                <a:latin typeface="+mn-lt"/>
                <a:ea typeface="ＭＳ Ｐゴシック" pitchFamily="-109" charset="-128"/>
                <a:cs typeface="ＭＳ Ｐゴシック" pitchFamily="-109" charset="-128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09" charset="-128"/>
                <a:cs typeface="ＭＳ Ｐゴシック" pitchFamily="-109" charset="-128"/>
              </a:rPr>
              <a:t>Lack of time to devote to pedagogy  </a:t>
            </a:r>
          </a:p>
          <a:p>
            <a:pPr marL="4763" marR="0" lvl="0" indent="-476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000" dirty="0" smtClean="0">
                <a:latin typeface="+mn-lt"/>
                <a:ea typeface="ＭＳ Ｐゴシック" pitchFamily="-109" charset="-128"/>
                <a:cs typeface="ＭＳ Ｐゴシック" pitchFamily="-109" charset="-128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09" charset="-128"/>
                <a:cs typeface="ＭＳ Ｐゴシック" pitchFamily="-109" charset="-128"/>
              </a:rPr>
              <a:t>Lack of time to reflect on learning and teaching practice.  </a:t>
            </a:r>
          </a:p>
          <a:p>
            <a:pPr marL="4763" marR="0" lvl="0" indent="-476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000" dirty="0" smtClean="0">
                <a:latin typeface="+mn-lt"/>
                <a:ea typeface="ＭＳ Ｐゴシック" pitchFamily="-109" charset="-128"/>
                <a:cs typeface="ＭＳ Ｐゴシック" pitchFamily="-109" charset="-128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09" charset="-128"/>
                <a:cs typeface="ＭＳ Ｐゴシック" pitchFamily="-109" charset="-128"/>
              </a:rPr>
              <a:t>Lack of confidence to change learning and teaching practices. </a:t>
            </a:r>
          </a:p>
          <a:p>
            <a:pPr marL="4763" marR="0" lvl="0" indent="-476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000" dirty="0" smtClean="0">
                <a:latin typeface="+mn-lt"/>
                <a:ea typeface="ＭＳ Ｐゴシック" pitchFamily="-109" charset="-128"/>
                <a:cs typeface="ＭＳ Ｐゴシック" pitchFamily="-109" charset="-128"/>
              </a:rPr>
              <a:t> Need for </a:t>
            </a:r>
            <a:r>
              <a:rPr lang="en-US" sz="2000" dirty="0" err="1" smtClean="0">
                <a:latin typeface="+mn-lt"/>
                <a:ea typeface="ＭＳ Ｐゴシック" pitchFamily="-109" charset="-128"/>
                <a:cs typeface="ＭＳ Ｐゴシック" pitchFamily="-109" charset="-128"/>
              </a:rPr>
              <a:t>p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09" charset="-128"/>
                <a:cs typeface="ＭＳ Ｐゴシック" pitchFamily="-109" charset="-128"/>
              </a:rPr>
              <a:t>ractitioner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09" charset="-128"/>
                <a:cs typeface="ＭＳ Ｐゴシック" pitchFamily="-109" charset="-128"/>
              </a:rPr>
              <a:t> case studies to inspire </a:t>
            </a:r>
            <a:r>
              <a:rPr lang="en-US" sz="2000" dirty="0" smtClean="0">
                <a:latin typeface="+mn-lt"/>
                <a:ea typeface="ＭＳ Ｐゴシック" pitchFamily="-109" charset="-128"/>
                <a:cs typeface="ＭＳ Ｐゴシック" pitchFamily="-109" charset="-128"/>
              </a:rPr>
              <a:t>others </a:t>
            </a:r>
          </a:p>
          <a:p>
            <a:pPr marL="4763" lvl="0" indent="-4763" algn="r" fontAlgn="auto">
              <a:spcBef>
                <a:spcPct val="20000"/>
              </a:spcBef>
              <a:spcAft>
                <a:spcPts val="600"/>
              </a:spcAft>
              <a:defRPr/>
            </a:pPr>
            <a:r>
              <a:rPr lang="en-US" i="1" dirty="0" smtClean="0">
                <a:latin typeface="+mn-lt"/>
                <a:ea typeface="ＭＳ Ｐゴシック" pitchFamily="-109" charset="-128"/>
                <a:cs typeface="ＭＳ Ｐゴシック" pitchFamily="-109" charset="-128"/>
              </a:rPr>
              <a:t>(Project on Transforming Student Experience via Pedagogy, JISC, 05-07)</a:t>
            </a:r>
            <a:endParaRPr lang="en-US" sz="2000" i="1" dirty="0" smtClean="0">
              <a:latin typeface="+mn-lt"/>
              <a:ea typeface="ＭＳ Ｐゴシック" pitchFamily="-109" charset="-128"/>
              <a:cs typeface="ＭＳ Ｐゴシック" pitchFamily="-109" charset="-128"/>
            </a:endParaRPr>
          </a:p>
          <a:p>
            <a:pPr marL="4763" marR="0" lvl="0" indent="-476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000" dirty="0" smtClean="0">
                <a:latin typeface="+mn-lt"/>
                <a:ea typeface="ＭＳ Ｐゴシック" pitchFamily="-109" charset="-128"/>
                <a:cs typeface="ＭＳ Ｐゴシック" pitchFamily="-109" charset="-128"/>
              </a:rPr>
              <a:t> Planning infrastructure, resources and business models for ODL</a:t>
            </a:r>
          </a:p>
          <a:p>
            <a:pPr marL="4763" marR="0" lvl="0" indent="-476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000" dirty="0" smtClean="0">
                <a:latin typeface="+mn-lt"/>
                <a:ea typeface="ＭＳ Ｐゴシック" pitchFamily="-109" charset="-128"/>
                <a:cs typeface="ＭＳ Ｐゴシック" pitchFamily="-109" charset="-128"/>
              </a:rPr>
              <a:t> Little substantive financial information about running ODL</a:t>
            </a:r>
          </a:p>
          <a:p>
            <a:pPr marL="4763" marR="0" lvl="0" indent="-4763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i="1" dirty="0" smtClean="0">
                <a:latin typeface="+mn-lt"/>
                <a:ea typeface="ＭＳ Ｐゴシック" pitchFamily="-109" charset="-128"/>
                <a:cs typeface="ＭＳ Ｐゴシック" pitchFamily="-109" charset="-128"/>
              </a:rPr>
              <a:t>(Study of UK Online Learning, Oxford, 2010)</a:t>
            </a:r>
          </a:p>
          <a:p>
            <a:pPr marL="4763" marR="0" lvl="0" indent="-476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Arial"/>
            </a:endParaRPr>
          </a:p>
          <a:p>
            <a:pPr marL="4763" marR="0" lvl="0" indent="-476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57200" y="304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Teacher development challenges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solidFill>
                  <a:srgbClr val="800000"/>
                </a:solidFill>
                <a:ea typeface="ＭＳ Ｐゴシック" charset="-128"/>
                <a:cs typeface="ＭＳ Ｐゴシック" charset="-128"/>
              </a:rPr>
              <a:t>Teacher development challenges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990600" y="1676400"/>
            <a:ext cx="7239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4763" marR="0" lvl="0" indent="-476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n-lt"/>
                <a:ea typeface="ＭＳ Ｐゴシック" pitchFamily="-109" charset="-128"/>
                <a:cs typeface="ＭＳ Ｐゴシック" pitchFamily="-109" charset="-128"/>
              </a:rPr>
              <a:t>Difficulties for teachers:</a:t>
            </a:r>
          </a:p>
          <a:p>
            <a:pPr lvl="0" eaLnBrk="0" hangingPunct="0">
              <a:spcBef>
                <a:spcPct val="20000"/>
              </a:spcBef>
              <a:spcAft>
                <a:spcPts val="600"/>
              </a:spcAft>
            </a:pPr>
            <a:r>
              <a:rPr lang="en-GB" sz="2000" dirty="0" smtClean="0"/>
              <a:t>Many studies of educational innovation have concluded that the key factors needed to change teacher behaviour are</a:t>
            </a:r>
          </a:p>
          <a:p>
            <a:pPr marL="800100" lvl="1" indent="-342900" eaLnBrk="0" hangingPunct="0">
              <a:spcBef>
                <a:spcPct val="200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sz="2000" dirty="0" smtClean="0"/>
              <a:t>additional time, </a:t>
            </a:r>
          </a:p>
          <a:p>
            <a:pPr marL="800100" lvl="1" indent="-342900" eaLnBrk="0" hangingPunct="0">
              <a:spcBef>
                <a:spcPct val="200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sz="2000" dirty="0" smtClean="0"/>
              <a:t>additional training, </a:t>
            </a:r>
          </a:p>
          <a:p>
            <a:pPr marL="800100" lvl="1" indent="-342900" eaLnBrk="0" hangingPunct="0">
              <a:spcBef>
                <a:spcPct val="200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sz="2000" dirty="0" smtClean="0"/>
              <a:t>cultural change, </a:t>
            </a:r>
          </a:p>
          <a:p>
            <a:pPr marL="800100" lvl="1" indent="-342900" eaLnBrk="0" hangingPunct="0">
              <a:spcBef>
                <a:spcPct val="200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sz="2000" dirty="0" smtClean="0"/>
              <a:t>senior staff involvement,  </a:t>
            </a:r>
          </a:p>
          <a:p>
            <a:pPr marL="800100" lvl="1" indent="-342900" eaLnBrk="0" hangingPunct="0">
              <a:spcBef>
                <a:spcPct val="200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sz="2000" dirty="0" smtClean="0"/>
              <a:t>a link to personal reward</a:t>
            </a:r>
          </a:p>
          <a:p>
            <a:pPr marL="342900" lvl="0" indent="-342900" algn="r" eaLnBrk="0" hangingPunct="0">
              <a:spcBef>
                <a:spcPct val="20000"/>
              </a:spcBef>
              <a:spcAft>
                <a:spcPts val="600"/>
              </a:spcAft>
            </a:pPr>
            <a:r>
              <a:rPr lang="en-GB" i="1" dirty="0" smtClean="0"/>
              <a:t>(e.g. </a:t>
            </a:r>
            <a:r>
              <a:rPr lang="en-GB" i="1" dirty="0" err="1" smtClean="0"/>
              <a:t>Dowker</a:t>
            </a:r>
            <a:r>
              <a:rPr lang="en-GB" i="1" dirty="0" smtClean="0"/>
              <a:t> 2009, Griffin 2004, Knight, </a:t>
            </a:r>
            <a:r>
              <a:rPr lang="en-GB" i="1" dirty="0" err="1" smtClean="0"/>
              <a:t>Tait</a:t>
            </a:r>
            <a:r>
              <a:rPr lang="en-GB" i="1" dirty="0" smtClean="0"/>
              <a:t>, and </a:t>
            </a:r>
            <a:r>
              <a:rPr lang="en-GB" i="1" dirty="0" err="1" smtClean="0"/>
              <a:t>Yorke</a:t>
            </a:r>
            <a:r>
              <a:rPr lang="en-GB" i="1" dirty="0" smtClean="0"/>
              <a:t> 2006, Dobbins 2008)</a:t>
            </a:r>
            <a:endParaRPr kumimoji="0" lang="en-US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Arial"/>
            </a:endParaRPr>
          </a:p>
          <a:p>
            <a:pPr marL="4763" marR="0" lvl="0" indent="-476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533400" y="3276600"/>
            <a:ext cx="8229600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685800" y="1676400"/>
            <a:ext cx="7848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09" charset="-128"/>
                <a:cs typeface="ＭＳ Ｐゴシック" pitchFamily="-109" charset="-128"/>
              </a:rPr>
              <a:t>Top-down - Strategies and policies? – Rhetoric</a:t>
            </a:r>
            <a:r>
              <a:rPr kumimoji="0" lang="en-GB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09" charset="-128"/>
                <a:cs typeface="ＭＳ Ｐゴシック" pitchFamily="-109" charset="-128"/>
              </a:rPr>
              <a:t> is good, but no follow-through on initial investment, no planned ROI</a:t>
            </a:r>
          </a:p>
          <a:p>
            <a:pPr marL="355600" lvl="1" eaLnBrk="0" hangingPunct="0">
              <a:spcBef>
                <a:spcPct val="20000"/>
              </a:spcBef>
              <a:spcAft>
                <a:spcPts val="600"/>
              </a:spcAft>
              <a:defRPr/>
            </a:pPr>
            <a:r>
              <a:rPr lang="en-US" sz="2400" dirty="0" smtClean="0">
                <a:solidFill>
                  <a:srgbClr val="404040"/>
                </a:solidFill>
                <a:latin typeface="Calibri" charset="0"/>
              </a:rPr>
              <a:t>Development </a:t>
            </a:r>
            <a:r>
              <a:rPr lang="en-US" sz="2400" dirty="0" err="1" smtClean="0">
                <a:solidFill>
                  <a:srgbClr val="404040"/>
                </a:solidFill>
                <a:latin typeface="Calibri" charset="0"/>
              </a:rPr>
              <a:t>programmes</a:t>
            </a:r>
            <a:r>
              <a:rPr lang="en-US" sz="2400" dirty="0" smtClean="0">
                <a:solidFill>
                  <a:srgbClr val="404040"/>
                </a:solidFill>
                <a:latin typeface="Calibri" charset="0"/>
              </a:rPr>
              <a:t> - NDPCAL, TLTP, NLN,… OER</a:t>
            </a:r>
          </a:p>
          <a:p>
            <a:pPr marL="355600" lvl="1" eaLnBrk="0" hangingPunct="0">
              <a:spcBef>
                <a:spcPct val="20000"/>
              </a:spcBef>
              <a:spcAft>
                <a:spcPts val="600"/>
              </a:spcAft>
              <a:defRPr/>
            </a:pPr>
            <a:r>
              <a:rPr lang="en-US" sz="2400" dirty="0" smtClean="0">
                <a:solidFill>
                  <a:srgbClr val="404040"/>
                </a:solidFill>
                <a:latin typeface="Calibri" charset="0"/>
              </a:rPr>
              <a:t>Support mechanisms – CTISS, Subject </a:t>
            </a:r>
            <a:r>
              <a:rPr lang="en-US" sz="2400" dirty="0" err="1" smtClean="0">
                <a:solidFill>
                  <a:srgbClr val="404040"/>
                </a:solidFill>
                <a:latin typeface="Calibri" charset="0"/>
              </a:rPr>
              <a:t>centres</a:t>
            </a:r>
            <a:r>
              <a:rPr lang="en-US" sz="2400" dirty="0" smtClean="0">
                <a:solidFill>
                  <a:srgbClr val="404040"/>
                </a:solidFill>
                <a:latin typeface="Calibri" charset="0"/>
              </a:rPr>
              <a:t>, JISC, </a:t>
            </a:r>
            <a:r>
              <a:rPr lang="en-US" sz="2400" dirty="0" err="1" smtClean="0">
                <a:solidFill>
                  <a:srgbClr val="404040"/>
                </a:solidFill>
                <a:latin typeface="Calibri" charset="0"/>
              </a:rPr>
              <a:t>Becta</a:t>
            </a:r>
            <a:r>
              <a:rPr lang="en-US" sz="2400" dirty="0" smtClean="0">
                <a:solidFill>
                  <a:srgbClr val="404040"/>
                </a:solidFill>
                <a:latin typeface="Calibri" charset="0"/>
              </a:rPr>
              <a:t>, LSC/LSIS, </a:t>
            </a:r>
            <a:r>
              <a:rPr lang="en-US" sz="2400" dirty="0" err="1" smtClean="0">
                <a:solidFill>
                  <a:srgbClr val="404040"/>
                </a:solidFill>
                <a:latin typeface="Calibri" charset="0"/>
              </a:rPr>
              <a:t>e</a:t>
            </a:r>
            <a:r>
              <a:rPr lang="en-US" sz="2400" dirty="0" smtClean="0">
                <a:solidFill>
                  <a:srgbClr val="404040"/>
                </a:solidFill>
                <a:latin typeface="Calibri" charset="0"/>
              </a:rPr>
              <a:t>-Guides and </a:t>
            </a:r>
            <a:r>
              <a:rPr lang="en-US" sz="2400" dirty="0" err="1" smtClean="0">
                <a:solidFill>
                  <a:srgbClr val="404040"/>
                </a:solidFill>
                <a:latin typeface="Calibri" charset="0"/>
              </a:rPr>
              <a:t>e</a:t>
            </a:r>
            <a:r>
              <a:rPr lang="en-US" sz="2400" dirty="0" smtClean="0">
                <a:solidFill>
                  <a:srgbClr val="404040"/>
                </a:solidFill>
                <a:latin typeface="Calibri" charset="0"/>
              </a:rPr>
              <a:t>-Mentors, ALT, HEA…</a:t>
            </a:r>
            <a:endParaRPr kumimoji="0" lang="en-GB" sz="24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-109" charset="-128"/>
              <a:cs typeface="ＭＳ Ｐゴシック" pitchFamily="-109" charset="-128"/>
            </a:endParaRP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GB" sz="2400" baseline="0" dirty="0" smtClean="0">
                <a:latin typeface="+mn-lt"/>
                <a:ea typeface="ＭＳ Ｐゴシック" pitchFamily="-109" charset="-128"/>
                <a:cs typeface="ＭＳ Ｐゴシック" pitchFamily="-109" charset="-128"/>
              </a:rPr>
              <a:t>Bottom</a:t>
            </a:r>
            <a:r>
              <a:rPr lang="en-GB" sz="2400" dirty="0" smtClean="0">
                <a:latin typeface="+mn-lt"/>
                <a:ea typeface="ＭＳ Ｐゴシック" pitchFamily="-109" charset="-128"/>
                <a:cs typeface="ＭＳ Ｐゴシック" pitchFamily="-109" charset="-128"/>
              </a:rPr>
              <a:t>-up – Technology will drive innovation? Users will discover solutions for themselves? the Market will provide? – Activity is plentiful, but not necessarily sustainable or improving</a:t>
            </a:r>
          </a:p>
          <a:p>
            <a:pPr marL="355600" lvl="1" eaLnBrk="0" hangingPunct="0">
              <a:spcBef>
                <a:spcPct val="20000"/>
              </a:spcBef>
              <a:spcAft>
                <a:spcPts val="600"/>
              </a:spcAft>
              <a:defRPr/>
            </a:pPr>
            <a:r>
              <a:rPr lang="en-US" sz="2400" dirty="0" smtClean="0">
                <a:solidFill>
                  <a:srgbClr val="404040"/>
                </a:solidFill>
                <a:latin typeface="Calibri" charset="0"/>
              </a:rPr>
              <a:t>Collaborate to Compete (HEFCE 2011) – i.e. share flexible tools and resources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73162"/>
          </a:xfrm>
        </p:spPr>
        <p:txBody>
          <a:bodyPr/>
          <a:lstStyle/>
          <a:p>
            <a:r>
              <a:rPr lang="en-US" sz="3600" dirty="0" smtClean="0">
                <a:solidFill>
                  <a:srgbClr val="800000"/>
                </a:solidFill>
              </a:rPr>
              <a:t>A </a:t>
            </a:r>
            <a:r>
              <a:rPr lang="en-US" sz="4000" dirty="0" smtClean="0">
                <a:solidFill>
                  <a:srgbClr val="800000"/>
                </a:solidFill>
              </a:rPr>
              <a:t>model for sustainable and effective innovation?</a:t>
            </a:r>
            <a:endParaRPr lang="en-US" sz="4000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533400" y="3276600"/>
            <a:ext cx="8229600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762000" y="1096962"/>
            <a:ext cx="79248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spcAft>
                <a:spcPts val="600"/>
              </a:spcAft>
            </a:pPr>
            <a:r>
              <a:rPr lang="en-US" baseline="0" dirty="0" err="1" smtClean="0">
                <a:latin typeface="+mn-lt"/>
                <a:ea typeface="ＭＳ Ｐゴシック" pitchFamily="-109" charset="-128"/>
                <a:cs typeface="ＭＳ Ｐゴシック" pitchFamily="-109" charset="-128"/>
                <a:sym typeface="Wingdings"/>
              </a:rPr>
              <a:t></a:t>
            </a:r>
            <a:r>
              <a:rPr lang="en-US" baseline="0" dirty="0" smtClean="0">
                <a:latin typeface="+mn-lt"/>
                <a:ea typeface="ＭＳ Ｐゴシック" pitchFamily="-109" charset="-128"/>
                <a:cs typeface="ＭＳ Ｐゴシック" pitchFamily="-109" charset="-128"/>
                <a:sym typeface="Wingdings"/>
              </a:rPr>
              <a:t> </a:t>
            </a:r>
            <a:r>
              <a:rPr lang="en-GB" sz="2400" baseline="0" dirty="0" smtClean="0">
                <a:latin typeface="+mn-lt"/>
                <a:ea typeface="ＭＳ Ｐゴシック" pitchFamily="-109" charset="-128"/>
                <a:cs typeface="ＭＳ Ｐゴシック" pitchFamily="-109" charset="-128"/>
              </a:rPr>
              <a:t>Focus</a:t>
            </a:r>
            <a:r>
              <a:rPr lang="en-GB" sz="2400" dirty="0" smtClean="0">
                <a:latin typeface="+mn-lt"/>
                <a:ea typeface="ＭＳ Ｐゴシック" pitchFamily="-109" charset="-128"/>
                <a:cs typeface="ＭＳ Ｐゴシック" pitchFamily="-109" charset="-128"/>
              </a:rPr>
              <a:t> on supporting teachers as collaborating innovators</a:t>
            </a:r>
          </a:p>
          <a:p>
            <a:pPr marL="342900" indent="-342900" eaLnBrk="0" hangingPunct="0">
              <a:spcBef>
                <a:spcPct val="20000"/>
              </a:spcBef>
              <a:spcAft>
                <a:spcPts val="600"/>
              </a:spcAft>
            </a:pPr>
            <a:r>
              <a:rPr lang="en-US" dirty="0" err="1" smtClean="0">
                <a:latin typeface="+mn-lt"/>
                <a:ea typeface="ＭＳ Ｐゴシック" pitchFamily="-109" charset="-128"/>
                <a:cs typeface="ＭＳ Ｐゴシック" pitchFamily="-109" charset="-128"/>
                <a:sym typeface="Wingdings"/>
              </a:rPr>
              <a:t></a:t>
            </a:r>
            <a:r>
              <a:rPr lang="en-US" dirty="0" smtClean="0">
                <a:latin typeface="+mn-lt"/>
                <a:ea typeface="ＭＳ Ｐゴシック" pitchFamily="-109" charset="-128"/>
                <a:cs typeface="ＭＳ Ｐゴシック" pitchFamily="-109" charset="-128"/>
                <a:sym typeface="Wingdings"/>
              </a:rPr>
              <a:t> </a:t>
            </a:r>
            <a:r>
              <a:rPr lang="en-GB" sz="2400" dirty="0" smtClean="0">
                <a:latin typeface="+mn-lt"/>
                <a:ea typeface="ＭＳ Ｐゴシック" pitchFamily="-109" charset="-128"/>
                <a:cs typeface="ＭＳ Ｐゴシック" pitchFamily="-109" charset="-128"/>
              </a:rPr>
              <a:t>Provide tools and resources for collaborative innovation</a:t>
            </a:r>
          </a:p>
          <a:p>
            <a:pPr marL="342900" indent="-342900" eaLnBrk="0" hangingPunct="0">
              <a:spcBef>
                <a:spcPct val="20000"/>
              </a:spcBef>
              <a:spcAft>
                <a:spcPts val="600"/>
              </a:spcAft>
            </a:pPr>
            <a:r>
              <a:rPr lang="en-GB" sz="2400" dirty="0" smtClean="0">
                <a:latin typeface="+mn-lt"/>
                <a:ea typeface="ＭＳ Ｐゴシック" pitchFamily="-109" charset="-128"/>
                <a:cs typeface="ＭＳ Ｐゴシック" pitchFamily="-109" charset="-128"/>
              </a:rPr>
              <a:t>OER programme will generate the resources</a:t>
            </a:r>
          </a:p>
          <a:p>
            <a:pPr marL="342900" indent="-342900" eaLnBrk="0" hangingPunct="0">
              <a:spcBef>
                <a:spcPct val="20000"/>
              </a:spcBef>
              <a:spcAft>
                <a:spcPts val="600"/>
              </a:spcAft>
            </a:pPr>
            <a:r>
              <a:rPr lang="en-GB" sz="2400" dirty="0" smtClean="0">
                <a:latin typeface="+mn-lt"/>
                <a:ea typeface="ＭＳ Ｐゴシック" pitchFamily="-109" charset="-128"/>
                <a:cs typeface="ＭＳ Ｐゴシック" pitchFamily="-109" charset="-128"/>
              </a:rPr>
              <a:t>How do we capture the pedagogy of</a:t>
            </a:r>
            <a:r>
              <a:rPr lang="en-GB" sz="2400" i="1" dirty="0" smtClean="0">
                <a:latin typeface="+mn-lt"/>
                <a:ea typeface="ＭＳ Ｐゴシック" pitchFamily="-109" charset="-128"/>
                <a:cs typeface="ＭＳ Ｐゴシック" pitchFamily="-109" charset="-128"/>
              </a:rPr>
              <a:t> effective </a:t>
            </a:r>
            <a:r>
              <a:rPr lang="en-GB" sz="2400" dirty="0" smtClean="0">
                <a:latin typeface="+mn-lt"/>
                <a:ea typeface="ＭＳ Ｐゴシック" pitchFamily="-109" charset="-128"/>
                <a:cs typeface="ＭＳ Ｐゴシック" pitchFamily="-109" charset="-128"/>
              </a:rPr>
              <a:t>innovation?</a:t>
            </a:r>
          </a:p>
          <a:p>
            <a:pPr marL="342900" indent="-342900" eaLnBrk="0" hangingPunct="0">
              <a:spcBef>
                <a:spcPct val="20000"/>
              </a:spcBef>
              <a:spcAft>
                <a:spcPts val="600"/>
              </a:spcAft>
            </a:pPr>
            <a:r>
              <a:rPr lang="en-GB" sz="2400" dirty="0" smtClean="0">
                <a:latin typeface="+mn-lt"/>
                <a:ea typeface="ＭＳ Ｐゴシック" pitchFamily="-109" charset="-128"/>
                <a:cs typeface="ＭＳ Ｐゴシック" pitchFamily="-109" charset="-128"/>
              </a:rPr>
              <a:t>	- ‘a resource can be used in various ways’ (Jim </a:t>
            </a:r>
            <a:r>
              <a:rPr lang="en-GB" sz="2400" dirty="0" err="1" smtClean="0">
                <a:latin typeface="+mn-lt"/>
                <a:ea typeface="ＭＳ Ｐゴシック" pitchFamily="-109" charset="-128"/>
                <a:cs typeface="ＭＳ Ｐゴシック" pitchFamily="-109" charset="-128"/>
              </a:rPr>
              <a:t>Greeno</a:t>
            </a:r>
            <a:r>
              <a:rPr lang="en-GB" sz="2400" dirty="0" smtClean="0">
                <a:latin typeface="+mn-lt"/>
                <a:ea typeface="ＭＳ Ｐゴシック" pitchFamily="-109" charset="-128"/>
                <a:cs typeface="ＭＳ Ｐゴシック" pitchFamily="-109" charset="-128"/>
              </a:rPr>
              <a:t>) </a:t>
            </a:r>
          </a:p>
          <a:p>
            <a:pPr marL="342900" indent="-342900" eaLnBrk="0" hangingPunct="0">
              <a:spcBef>
                <a:spcPct val="20000"/>
              </a:spcBef>
              <a:spcAft>
                <a:spcPts val="600"/>
              </a:spcAft>
            </a:pPr>
            <a:r>
              <a:rPr lang="en-GB" sz="2400" dirty="0" smtClean="0">
                <a:latin typeface="+mn-lt"/>
                <a:ea typeface="ＭＳ Ｐゴシック" pitchFamily="-109" charset="-128"/>
                <a:cs typeface="ＭＳ Ｐゴシック" pitchFamily="-109" charset="-128"/>
              </a:rPr>
              <a:t>	- but what are they? That knowledge is useful too – this is how we help students learn</a:t>
            </a:r>
          </a:p>
          <a:p>
            <a:pPr marL="342900" indent="-342900" eaLnBrk="0" hangingPunct="0">
              <a:spcBef>
                <a:spcPct val="20000"/>
              </a:spcBef>
              <a:spcAft>
                <a:spcPts val="600"/>
              </a:spcAft>
            </a:pPr>
            <a:r>
              <a:rPr lang="en-GB" sz="2400" dirty="0" smtClean="0">
                <a:latin typeface="+mn-lt"/>
                <a:ea typeface="ＭＳ Ｐゴシック" pitchFamily="-109" charset="-128"/>
                <a:cs typeface="ＭＳ Ｐゴシック" pitchFamily="-109" charset="-128"/>
              </a:rPr>
              <a:t>	- ‘to expose and reveal the pedagogical practice’ (Richard </a:t>
            </a:r>
            <a:r>
              <a:rPr lang="en-GB" sz="2400" dirty="0" err="1" smtClean="0">
                <a:latin typeface="+mn-lt"/>
                <a:ea typeface="ＭＳ Ｐゴシック" pitchFamily="-109" charset="-128"/>
                <a:cs typeface="ＭＳ Ｐゴシック" pitchFamily="-109" charset="-128"/>
              </a:rPr>
              <a:t>Pountney</a:t>
            </a:r>
            <a:r>
              <a:rPr lang="en-GB" sz="2400" dirty="0" smtClean="0">
                <a:latin typeface="+mn-lt"/>
                <a:ea typeface="ＭＳ Ｐゴシック" pitchFamily="-109" charset="-128"/>
                <a:cs typeface="ＭＳ Ｐゴシック" pitchFamily="-109" charset="-128"/>
              </a:rPr>
              <a:t>)</a:t>
            </a:r>
          </a:p>
          <a:p>
            <a:pPr eaLnBrk="0" hangingPunct="0">
              <a:spcBef>
                <a:spcPct val="20000"/>
              </a:spcBef>
              <a:spcAft>
                <a:spcPts val="600"/>
              </a:spcAft>
            </a:pPr>
            <a:r>
              <a:rPr lang="en-GB" sz="2400" dirty="0" smtClean="0">
                <a:solidFill>
                  <a:srgbClr val="800000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rPr>
              <a:t>How to articulate pedagogic discoveries so that the community can build its knowledge of teaching and learning?</a:t>
            </a:r>
          </a:p>
          <a:p>
            <a:pPr marL="342900" indent="-342900" eaLnBrk="0" hangingPunct="0">
              <a:spcBef>
                <a:spcPct val="20000"/>
              </a:spcBef>
              <a:spcAft>
                <a:spcPts val="600"/>
              </a:spcAft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44562"/>
          </a:xfrm>
        </p:spPr>
        <p:txBody>
          <a:bodyPr/>
          <a:lstStyle/>
          <a:p>
            <a:r>
              <a:rPr lang="en-US" sz="4000" dirty="0" smtClean="0">
                <a:solidFill>
                  <a:srgbClr val="800000"/>
                </a:solidFill>
              </a:rPr>
              <a:t>What</a:t>
            </a:r>
            <a:r>
              <a:rPr lang="en-US" dirty="0" smtClean="0">
                <a:solidFill>
                  <a:srgbClr val="800000"/>
                </a:solidFill>
              </a:rPr>
              <a:t> to do?</a:t>
            </a:r>
            <a:endParaRPr lang="en-US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90600" y="1619310"/>
            <a:ext cx="76962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dirty="0" smtClean="0"/>
              <a:t>Will adopt others’ designs only if clearly relevant </a:t>
            </a:r>
          </a:p>
          <a:p>
            <a:pPr>
              <a:spcAft>
                <a:spcPts val="1200"/>
              </a:spcAft>
            </a:pPr>
            <a:r>
              <a:rPr lang="en-GB" dirty="0" smtClean="0"/>
              <a:t>Provide ‘context-aware’ links to relevant research findings </a:t>
            </a:r>
          </a:p>
          <a:p>
            <a:pPr>
              <a:spcAft>
                <a:spcPts val="1200"/>
              </a:spcAft>
            </a:pPr>
            <a:r>
              <a:rPr lang="en-GB" dirty="0" smtClean="0"/>
              <a:t>Must be very easy to find existing designs that are relevant and adaptable </a:t>
            </a:r>
          </a:p>
          <a:p>
            <a:pPr>
              <a:spcAft>
                <a:spcPts val="1200"/>
              </a:spcAft>
            </a:pPr>
            <a:endParaRPr lang="en-GB" dirty="0" smtClean="0"/>
          </a:p>
          <a:p>
            <a:pPr>
              <a:spcAft>
                <a:spcPts val="1200"/>
              </a:spcAft>
            </a:pPr>
            <a:r>
              <a:rPr lang="en-GB" dirty="0" smtClean="0"/>
              <a:t>Enable fit with their own workflows of designing and editing learning</a:t>
            </a:r>
          </a:p>
          <a:p>
            <a:pPr>
              <a:spcAft>
                <a:spcPts val="1200"/>
              </a:spcAft>
            </a:pPr>
            <a:r>
              <a:rPr lang="en-GB" dirty="0" smtClean="0"/>
              <a:t>Allow personalised terminology</a:t>
            </a:r>
          </a:p>
          <a:p>
            <a:pPr>
              <a:spcAft>
                <a:spcPts val="1200"/>
              </a:spcAft>
            </a:pPr>
            <a:r>
              <a:rPr lang="en-GB" dirty="0" smtClean="0"/>
              <a:t>Existing designs must be easily adapted </a:t>
            </a:r>
          </a:p>
          <a:p>
            <a:pPr>
              <a:spcAft>
                <a:spcPts val="1200"/>
              </a:spcAft>
            </a:pPr>
            <a:endParaRPr lang="en-GB" dirty="0" smtClean="0"/>
          </a:p>
          <a:p>
            <a:pPr>
              <a:spcAft>
                <a:spcPts val="1200"/>
              </a:spcAft>
            </a:pPr>
            <a:r>
              <a:rPr lang="en-GB" dirty="0" smtClean="0"/>
              <a:t>Support constructive alignment of outcomes – activities – assessment</a:t>
            </a:r>
          </a:p>
          <a:p>
            <a:pPr>
              <a:spcAft>
                <a:spcPts val="1200"/>
              </a:spcAft>
            </a:pPr>
            <a:r>
              <a:rPr lang="en-GB" dirty="0" smtClean="0"/>
              <a:t>Provide an analysis of each learning design to enables comparisons</a:t>
            </a:r>
            <a:endParaRPr lang="en-GB" dirty="0"/>
          </a:p>
        </p:txBody>
      </p:sp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dirty="0" smtClean="0">
                <a:solidFill>
                  <a:srgbClr val="800000"/>
                </a:solidFill>
                <a:ea typeface="ＭＳ Ｐゴシック" charset="-128"/>
                <a:cs typeface="ＭＳ Ｐゴシック" charset="-128"/>
              </a:rPr>
              <a:t>Requirements analysis for a design tool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8200" y="2895600"/>
            <a:ext cx="10684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0"/>
              </a:spcAft>
            </a:pPr>
            <a:r>
              <a:rPr lang="en-US" sz="2000" dirty="0" smtClean="0">
                <a:solidFill>
                  <a:srgbClr val="800000"/>
                </a:solidFill>
                <a:sym typeface="Wingdings"/>
              </a:rPr>
              <a:t>Flexible</a:t>
            </a:r>
            <a:endParaRPr lang="en-US" sz="2000" dirty="0">
              <a:solidFill>
                <a:srgbClr val="8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8200" y="1219200"/>
            <a:ext cx="11969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0"/>
              </a:spcAft>
            </a:pPr>
            <a:r>
              <a:rPr lang="en-US" sz="2000" dirty="0" smtClean="0">
                <a:solidFill>
                  <a:srgbClr val="800000"/>
                </a:solidFill>
                <a:sym typeface="Wingdings"/>
              </a:rPr>
              <a:t>Relevant</a:t>
            </a:r>
            <a:endParaRPr lang="en-US" sz="2000" dirty="0">
              <a:solidFill>
                <a:srgbClr val="8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8200" y="4629090"/>
            <a:ext cx="175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0"/>
              </a:spcAft>
            </a:pPr>
            <a:r>
              <a:rPr lang="en-US" sz="2000" dirty="0" smtClean="0">
                <a:solidFill>
                  <a:srgbClr val="800000"/>
                </a:solidFill>
                <a:sym typeface="Wingdings"/>
              </a:rPr>
              <a:t>Assistive</a:t>
            </a:r>
            <a:endParaRPr lang="en-US" sz="2000" dirty="0">
              <a:solidFill>
                <a:srgbClr val="8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06647" y="3062696"/>
            <a:ext cx="2100076" cy="466027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lumMod val="75000"/>
                <a:alpha val="75000"/>
              </a:schemeClr>
            </a:glow>
          </a:effectLst>
        </p:spPr>
        <p:txBody>
          <a:bodyPr wrap="none" lIns="540000" tIns="93600" rIns="540000" bIns="93600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Validation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77778E-6 C 0.02379 -0.01228 0.04775 -0.02431 0.06528 -0.02964 C 0.08281 -0.03496 0.09184 -0.03218 0.10556 -0.03149 C 0.11927 -0.03079 0.13316 -0.02755 0.14722 -0.02593 C 0.16129 -0.02431 0.17709 -0.0213 0.19028 -0.02223 C 0.20347 -0.02315 0.2158 -0.02964 0.22639 -0.03149 C 0.23698 -0.03334 0.24514 -0.03403 0.25417 -0.03334 C 0.2632 -0.03265 0.27153 -0.03079 0.28056 -0.02778 C 0.28959 -0.02478 0.29913 -0.01876 0.30834 -0.01482 C 0.31754 -0.01089 0.33143 -0.00556 0.33611 -0.00371 " pathEditMode="relative" ptsTypes="aaaaaaaaaA">
                                      <p:cBhvr>
                                        <p:cTn id="29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9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1" grpId="1"/>
      <p:bldP spid="11" grpId="2"/>
      <p:bldP spid="11" grpId="3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09600" y="1535698"/>
            <a:ext cx="7772400" cy="5093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Build </a:t>
            </a: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on the work of </a:t>
            </a:r>
            <a:r>
              <a:rPr lang="en-US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others </a:t>
            </a:r>
            <a:r>
              <a:rPr lang="en-US" sz="2000" i="1" dirty="0" smtClean="0">
                <a:solidFill>
                  <a:srgbClr val="595959"/>
                </a:solidFill>
                <a:latin typeface="Arial"/>
                <a:cs typeface="Arial"/>
              </a:rPr>
              <a:t>(BOTWOO)</a:t>
            </a:r>
            <a:endParaRPr lang="en-US" sz="2000" i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pPr lvl="1">
              <a:spcAft>
                <a:spcPts val="600"/>
              </a:spcAft>
              <a:defRPr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Import ‘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pedagogical patterns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’ of good teaching and </a:t>
            </a:r>
            <a:r>
              <a:rPr lang="en-U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OERs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to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populate the patterns</a:t>
            </a: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pPr lvl="1">
              <a:spcAft>
                <a:spcPts val="600"/>
              </a:spcAft>
              <a:defRPr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Adopt - Adapt - Analyse – Trial – Redesign -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Re-test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– Publish</a:t>
            </a:r>
            <a:endParaRPr lang="en-US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pPr>
              <a:spcAft>
                <a:spcPts val="600"/>
              </a:spcAft>
              <a:defRPr/>
            </a:pPr>
            <a:r>
              <a:rPr lang="en-US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Develop knowledge of using </a:t>
            </a: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TEL</a:t>
            </a:r>
          </a:p>
          <a:p>
            <a:pPr lvl="1">
              <a:spcAft>
                <a:spcPts val="600"/>
              </a:spcAft>
              <a:defRPr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Offer TEL versions of conventional designs</a:t>
            </a:r>
          </a:p>
          <a:p>
            <a:pPr lvl="1">
              <a:spcAft>
                <a:spcPts val="600"/>
              </a:spcAft>
              <a:defRPr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Model pedagogical and logistical benefits/disadvantages</a:t>
            </a: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A microworld for teachers to adopt, adapt,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analyse,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experiment,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trial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in practice, redesign, and share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designs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Supported by a learning design ontology, structured pedagogical patterns, and a self-configuring system to represent the developing community knowledge base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09600" y="1535698"/>
            <a:ext cx="7772400" cy="509370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2000" i="1" dirty="0" smtClean="0">
                <a:solidFill>
                  <a:srgbClr val="595959"/>
                </a:solidFill>
                <a:latin typeface="Arial"/>
                <a:cs typeface="Arial"/>
              </a:rPr>
              <a:t>Build </a:t>
            </a:r>
            <a:r>
              <a:rPr lang="en-US" sz="2000" i="1" dirty="0">
                <a:solidFill>
                  <a:srgbClr val="595959"/>
                </a:solidFill>
                <a:latin typeface="Arial"/>
                <a:cs typeface="Arial"/>
              </a:rPr>
              <a:t>on the work of </a:t>
            </a:r>
            <a:r>
              <a:rPr lang="en-US" sz="2000" i="1" dirty="0" smtClean="0">
                <a:solidFill>
                  <a:srgbClr val="595959"/>
                </a:solidFill>
                <a:latin typeface="Arial"/>
                <a:cs typeface="Arial"/>
              </a:rPr>
              <a:t>others (BOTWOO)</a:t>
            </a:r>
          </a:p>
          <a:p>
            <a:pPr lvl="1">
              <a:spcAft>
                <a:spcPts val="600"/>
              </a:spcAft>
              <a:defRPr/>
            </a:pPr>
            <a:r>
              <a:rPr lang="en-US" sz="2000" dirty="0" smtClean="0">
                <a:solidFill>
                  <a:srgbClr val="595959"/>
                </a:solidFill>
                <a:latin typeface="Arial"/>
                <a:cs typeface="Arial"/>
              </a:rPr>
              <a:t>Import ‘</a:t>
            </a:r>
            <a:r>
              <a:rPr lang="en-US" sz="2000" dirty="0">
                <a:solidFill>
                  <a:srgbClr val="FF0000"/>
                </a:solidFill>
                <a:latin typeface="Arial"/>
                <a:cs typeface="Arial"/>
              </a:rPr>
              <a:t>pedagogical patterns</a:t>
            </a:r>
            <a:r>
              <a:rPr lang="en-US" sz="2000" dirty="0" smtClean="0">
                <a:solidFill>
                  <a:srgbClr val="595959"/>
                </a:solidFill>
                <a:latin typeface="Arial"/>
                <a:cs typeface="Arial"/>
              </a:rPr>
              <a:t>’ of good teaching and </a:t>
            </a:r>
            <a:r>
              <a:rPr lang="en-US" sz="2000" dirty="0" err="1" smtClean="0">
                <a:solidFill>
                  <a:srgbClr val="FF0000"/>
                </a:solidFill>
                <a:latin typeface="Arial"/>
                <a:cs typeface="Arial"/>
              </a:rPr>
              <a:t>OERs</a:t>
            </a:r>
            <a:r>
              <a:rPr lang="en-US" sz="2000" dirty="0" smtClean="0">
                <a:solidFill>
                  <a:srgbClr val="595959"/>
                </a:solidFill>
                <a:latin typeface="Arial"/>
                <a:cs typeface="Arial"/>
              </a:rPr>
              <a:t> to </a:t>
            </a:r>
            <a:r>
              <a:rPr lang="en-US" sz="2000" dirty="0">
                <a:solidFill>
                  <a:srgbClr val="595959"/>
                </a:solidFill>
                <a:latin typeface="Arial"/>
                <a:cs typeface="Arial"/>
              </a:rPr>
              <a:t>populate the patterns</a:t>
            </a:r>
            <a:endParaRPr lang="en-US" sz="2000" dirty="0" smtClean="0">
              <a:solidFill>
                <a:srgbClr val="595959"/>
              </a:solidFill>
              <a:latin typeface="Arial"/>
              <a:cs typeface="Arial"/>
            </a:endParaRPr>
          </a:p>
          <a:p>
            <a:pPr lvl="1">
              <a:spcAft>
                <a:spcPts val="600"/>
              </a:spcAft>
              <a:defRPr/>
            </a:pPr>
            <a:r>
              <a:rPr lang="en-US" sz="2000" dirty="0" smtClean="0">
                <a:solidFill>
                  <a:srgbClr val="595959"/>
                </a:solidFill>
                <a:latin typeface="Arial"/>
                <a:cs typeface="Arial"/>
              </a:rPr>
              <a:t>Adopt - Adapt - Analyse – Trial – Redesign - </a:t>
            </a:r>
            <a:r>
              <a:rPr lang="en-US" sz="2000" dirty="0">
                <a:solidFill>
                  <a:srgbClr val="595959"/>
                </a:solidFill>
                <a:latin typeface="Arial"/>
                <a:cs typeface="Arial"/>
              </a:rPr>
              <a:t>Re-test</a:t>
            </a:r>
            <a:r>
              <a:rPr lang="en-US" sz="2000" dirty="0" smtClean="0">
                <a:solidFill>
                  <a:srgbClr val="595959"/>
                </a:solidFill>
                <a:latin typeface="Arial"/>
                <a:cs typeface="Arial"/>
              </a:rPr>
              <a:t> – Publish</a:t>
            </a:r>
            <a:endParaRPr lang="en-US" sz="1200" dirty="0" smtClean="0">
              <a:solidFill>
                <a:srgbClr val="595959"/>
              </a:solidFill>
              <a:latin typeface="Arial"/>
              <a:cs typeface="Arial"/>
            </a:endParaRPr>
          </a:p>
          <a:p>
            <a:pPr>
              <a:spcAft>
                <a:spcPts val="600"/>
              </a:spcAft>
              <a:defRPr/>
            </a:pPr>
            <a:r>
              <a:rPr lang="en-US" sz="2000" i="1" dirty="0" smtClean="0">
                <a:solidFill>
                  <a:srgbClr val="595959"/>
                </a:solidFill>
                <a:latin typeface="Arial"/>
                <a:cs typeface="Arial"/>
              </a:rPr>
              <a:t>Develop knowledge of using </a:t>
            </a:r>
            <a:r>
              <a:rPr lang="en-US" sz="2000" i="1" dirty="0">
                <a:solidFill>
                  <a:srgbClr val="595959"/>
                </a:solidFill>
                <a:latin typeface="Arial"/>
                <a:cs typeface="Arial"/>
              </a:rPr>
              <a:t>TEL</a:t>
            </a:r>
          </a:p>
          <a:p>
            <a:pPr lvl="1">
              <a:spcAft>
                <a:spcPts val="600"/>
              </a:spcAft>
              <a:defRPr/>
            </a:pPr>
            <a:r>
              <a:rPr lang="en-US" sz="2000" dirty="0">
                <a:solidFill>
                  <a:srgbClr val="595959"/>
                </a:solidFill>
                <a:latin typeface="Arial"/>
                <a:cs typeface="Arial"/>
              </a:rPr>
              <a:t>Offer TEL versions of conventional designs</a:t>
            </a:r>
          </a:p>
          <a:p>
            <a:pPr lvl="1">
              <a:spcAft>
                <a:spcPts val="600"/>
              </a:spcAft>
              <a:defRPr/>
            </a:pPr>
            <a:r>
              <a:rPr lang="en-US" sz="2000" dirty="0">
                <a:solidFill>
                  <a:srgbClr val="595959"/>
                </a:solidFill>
                <a:latin typeface="Arial"/>
                <a:cs typeface="Arial"/>
              </a:rPr>
              <a:t>Model pedagogical and logistical benefits/disadvantages</a:t>
            </a:r>
            <a:endParaRPr lang="en-US" sz="2000" dirty="0" smtClean="0">
              <a:solidFill>
                <a:srgbClr val="595959"/>
              </a:solidFill>
              <a:latin typeface="Arial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A </a:t>
            </a:r>
            <a:r>
              <a:rPr lang="en-US" sz="2000" dirty="0">
                <a:solidFill>
                  <a:srgbClr val="FF0000"/>
                </a:solidFill>
                <a:latin typeface="Arial"/>
                <a:cs typeface="Arial"/>
              </a:rPr>
              <a:t>microworld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for teachers to adopt, adapt,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analyse,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experiment,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trial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in practice, redesign, and share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designs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Supported by a learning design ontology, structured pedagogical patterns, and a self-configuring system to represent the developing community knowledge base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09600" y="1186447"/>
            <a:ext cx="1905000" cy="340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2000" b="1" dirty="0" smtClean="0">
                <a:solidFill>
                  <a:srgbClr val="800000"/>
                </a:solidFill>
                <a:latin typeface="Arial"/>
                <a:cs typeface="Arial"/>
              </a:rPr>
              <a:t>Aims</a:t>
            </a:r>
          </a:p>
          <a:p>
            <a:pPr>
              <a:spcAft>
                <a:spcPts val="600"/>
              </a:spcAft>
              <a:defRPr/>
            </a:pPr>
            <a:endParaRPr lang="en-US" sz="2000" dirty="0" smtClean="0">
              <a:solidFill>
                <a:srgbClr val="595959"/>
              </a:solidFill>
              <a:latin typeface="Arial"/>
              <a:cs typeface="Arial"/>
            </a:endParaRPr>
          </a:p>
          <a:p>
            <a:pPr>
              <a:spcAft>
                <a:spcPts val="600"/>
              </a:spcAft>
              <a:defRPr/>
            </a:pPr>
            <a:endParaRPr lang="en-US" sz="2000" dirty="0" smtClean="0">
              <a:solidFill>
                <a:srgbClr val="595959"/>
              </a:solidFill>
              <a:latin typeface="Arial"/>
              <a:cs typeface="Arial"/>
            </a:endParaRPr>
          </a:p>
          <a:p>
            <a:pPr>
              <a:spcAft>
                <a:spcPts val="600"/>
              </a:spcAft>
              <a:defRPr/>
            </a:pPr>
            <a:endParaRPr lang="en-US" sz="2000" dirty="0" smtClean="0">
              <a:solidFill>
                <a:srgbClr val="595959"/>
              </a:solidFill>
              <a:latin typeface="Arial"/>
              <a:cs typeface="Arial"/>
            </a:endParaRPr>
          </a:p>
          <a:p>
            <a:pPr>
              <a:spcAft>
                <a:spcPts val="600"/>
              </a:spcAft>
              <a:defRPr/>
            </a:pPr>
            <a:endParaRPr lang="en-US" sz="2000" dirty="0" smtClean="0">
              <a:solidFill>
                <a:srgbClr val="595959"/>
              </a:solidFill>
              <a:latin typeface="Arial"/>
              <a:cs typeface="Arial"/>
            </a:endParaRPr>
          </a:p>
          <a:p>
            <a:pPr>
              <a:spcAft>
                <a:spcPts val="600"/>
              </a:spcAft>
              <a:defRPr/>
            </a:pPr>
            <a:endParaRPr lang="en-US" sz="2000" dirty="0">
              <a:solidFill>
                <a:srgbClr val="595959"/>
              </a:solidFill>
              <a:latin typeface="Arial"/>
              <a:cs typeface="Arial"/>
            </a:endParaRPr>
          </a:p>
          <a:p>
            <a:pPr>
              <a:spcAft>
                <a:spcPts val="600"/>
              </a:spcAft>
              <a:defRPr/>
            </a:pPr>
            <a:endParaRPr lang="en-US" sz="2000" dirty="0" smtClean="0">
              <a:solidFill>
                <a:srgbClr val="595959"/>
              </a:solidFill>
              <a:latin typeface="Arial"/>
              <a:cs typeface="Arial"/>
            </a:endParaRPr>
          </a:p>
          <a:p>
            <a:pPr>
              <a:spcAft>
                <a:spcPts val="0"/>
              </a:spcAft>
              <a:defRPr/>
            </a:pPr>
            <a:endParaRPr lang="en-US" sz="2000" b="1" dirty="0" smtClean="0">
              <a:solidFill>
                <a:srgbClr val="800000"/>
              </a:solidFill>
              <a:latin typeface="Arial"/>
              <a:cs typeface="Arial"/>
            </a:endParaRPr>
          </a:p>
          <a:p>
            <a:pPr>
              <a:spcAft>
                <a:spcPts val="600"/>
              </a:spcAft>
              <a:defRPr/>
            </a:pPr>
            <a:r>
              <a:rPr lang="en-US" sz="2000" b="1" dirty="0" smtClean="0">
                <a:solidFill>
                  <a:srgbClr val="800000"/>
                </a:solidFill>
                <a:latin typeface="Arial"/>
                <a:cs typeface="Arial"/>
              </a:rPr>
              <a:t>Design tools</a:t>
            </a:r>
          </a:p>
        </p:txBody>
      </p:sp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382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solidFill>
                  <a:srgbClr val="800000"/>
                </a:solidFill>
                <a:ea typeface="ＭＳ Ｐゴシック" charset="-128"/>
                <a:cs typeface="ＭＳ Ｐゴシック" charset="-128"/>
              </a:rPr>
              <a:t>Supporting teacher collaboration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IOE_PowerPoint2">
  <a:themeElements>
    <a:clrScheme name="IOE_PowerPoint2 2">
      <a:dk1>
        <a:srgbClr val="000000"/>
      </a:dk1>
      <a:lt1>
        <a:srgbClr val="FFFFFF"/>
      </a:lt1>
      <a:dk2>
        <a:srgbClr val="578F15"/>
      </a:dk2>
      <a:lt2>
        <a:srgbClr val="DDDDDD"/>
      </a:lt2>
      <a:accent1>
        <a:srgbClr val="E6EFDC"/>
      </a:accent1>
      <a:accent2>
        <a:srgbClr val="578F15"/>
      </a:accent2>
      <a:accent3>
        <a:srgbClr val="FFFFFF"/>
      </a:accent3>
      <a:accent4>
        <a:srgbClr val="000000"/>
      </a:accent4>
      <a:accent5>
        <a:srgbClr val="F0F6EB"/>
      </a:accent5>
      <a:accent6>
        <a:srgbClr val="4E8112"/>
      </a:accent6>
      <a:hlink>
        <a:srgbClr val="0D3169"/>
      </a:hlink>
      <a:folHlink>
        <a:srgbClr val="008FE0"/>
      </a:folHlink>
    </a:clrScheme>
    <a:fontScheme name="IOE_PowerPoint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IOE_PowerPoint2 1">
        <a:dk1>
          <a:srgbClr val="000000"/>
        </a:dk1>
        <a:lt1>
          <a:srgbClr val="FFFFFF"/>
        </a:lt1>
        <a:dk2>
          <a:srgbClr val="9E2487"/>
        </a:dk2>
        <a:lt2>
          <a:srgbClr val="DDDDDD"/>
        </a:lt2>
        <a:accent1>
          <a:srgbClr val="F1DFED"/>
        </a:accent1>
        <a:accent2>
          <a:srgbClr val="9E2487"/>
        </a:accent2>
        <a:accent3>
          <a:srgbClr val="FFFFFF"/>
        </a:accent3>
        <a:accent4>
          <a:srgbClr val="000000"/>
        </a:accent4>
        <a:accent5>
          <a:srgbClr val="F7ECF4"/>
        </a:accent5>
        <a:accent6>
          <a:srgbClr val="8F207A"/>
        </a:accent6>
        <a:hlink>
          <a:srgbClr val="0D3169"/>
        </a:hlink>
        <a:folHlink>
          <a:srgbClr val="008FE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OE_PowerPoint2 2">
        <a:dk1>
          <a:srgbClr val="000000"/>
        </a:dk1>
        <a:lt1>
          <a:srgbClr val="FFFFFF"/>
        </a:lt1>
        <a:dk2>
          <a:srgbClr val="578F15"/>
        </a:dk2>
        <a:lt2>
          <a:srgbClr val="DDDDDD"/>
        </a:lt2>
        <a:accent1>
          <a:srgbClr val="E6EFDC"/>
        </a:accent1>
        <a:accent2>
          <a:srgbClr val="578F15"/>
        </a:accent2>
        <a:accent3>
          <a:srgbClr val="FFFFFF"/>
        </a:accent3>
        <a:accent4>
          <a:srgbClr val="000000"/>
        </a:accent4>
        <a:accent5>
          <a:srgbClr val="F0F6EB"/>
        </a:accent5>
        <a:accent6>
          <a:srgbClr val="4E8112"/>
        </a:accent6>
        <a:hlink>
          <a:srgbClr val="0D3169"/>
        </a:hlink>
        <a:folHlink>
          <a:srgbClr val="008FE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OE_PowerPoint2 3">
        <a:dk1>
          <a:srgbClr val="000000"/>
        </a:dk1>
        <a:lt1>
          <a:srgbClr val="FFFFFF"/>
        </a:lt1>
        <a:dk2>
          <a:srgbClr val="00B3AA"/>
        </a:dk2>
        <a:lt2>
          <a:srgbClr val="DDDDDD"/>
        </a:lt2>
        <a:accent1>
          <a:srgbClr val="D9F4F3"/>
        </a:accent1>
        <a:accent2>
          <a:srgbClr val="00B3AA"/>
        </a:accent2>
        <a:accent3>
          <a:srgbClr val="FFFFFF"/>
        </a:accent3>
        <a:accent4>
          <a:srgbClr val="000000"/>
        </a:accent4>
        <a:accent5>
          <a:srgbClr val="E9F8F8"/>
        </a:accent5>
        <a:accent6>
          <a:srgbClr val="00A29A"/>
        </a:accent6>
        <a:hlink>
          <a:srgbClr val="0D3169"/>
        </a:hlink>
        <a:folHlink>
          <a:srgbClr val="008FE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OE_PowerPoint2 4">
        <a:dk1>
          <a:srgbClr val="000000"/>
        </a:dk1>
        <a:lt1>
          <a:srgbClr val="FFFFFF"/>
        </a:lt1>
        <a:dk2>
          <a:srgbClr val="AEAFAB"/>
        </a:dk2>
        <a:lt2>
          <a:srgbClr val="DDDDDD"/>
        </a:lt2>
        <a:accent1>
          <a:srgbClr val="F0F0F0"/>
        </a:accent1>
        <a:accent2>
          <a:srgbClr val="AEAFAB"/>
        </a:accent2>
        <a:accent3>
          <a:srgbClr val="FFFFFF"/>
        </a:accent3>
        <a:accent4>
          <a:srgbClr val="000000"/>
        </a:accent4>
        <a:accent5>
          <a:srgbClr val="F6F6F6"/>
        </a:accent5>
        <a:accent6>
          <a:srgbClr val="9D9E9B"/>
        </a:accent6>
        <a:hlink>
          <a:srgbClr val="0D3169"/>
        </a:hlink>
        <a:folHlink>
          <a:srgbClr val="008FE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OE_PowerPoint2 5">
        <a:dk1>
          <a:srgbClr val="000000"/>
        </a:dk1>
        <a:lt1>
          <a:srgbClr val="FFFFFF"/>
        </a:lt1>
        <a:dk2>
          <a:srgbClr val="008FE0"/>
        </a:dk2>
        <a:lt2>
          <a:srgbClr val="DDDDDD"/>
        </a:lt2>
        <a:accent1>
          <a:srgbClr val="D9F4F3"/>
        </a:accent1>
        <a:accent2>
          <a:srgbClr val="008FE0"/>
        </a:accent2>
        <a:accent3>
          <a:srgbClr val="FFFFFF"/>
        </a:accent3>
        <a:accent4>
          <a:srgbClr val="000000"/>
        </a:accent4>
        <a:accent5>
          <a:srgbClr val="E9F8F8"/>
        </a:accent5>
        <a:accent6>
          <a:srgbClr val="0081CB"/>
        </a:accent6>
        <a:hlink>
          <a:srgbClr val="0D3169"/>
        </a:hlink>
        <a:folHlink>
          <a:srgbClr val="008FE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OE_PowerPoint2 6">
        <a:dk1>
          <a:srgbClr val="000000"/>
        </a:dk1>
        <a:lt1>
          <a:srgbClr val="FFFFFF"/>
        </a:lt1>
        <a:dk2>
          <a:srgbClr val="008FE0"/>
        </a:dk2>
        <a:lt2>
          <a:srgbClr val="DDDDDD"/>
        </a:lt2>
        <a:accent1>
          <a:srgbClr val="F0F0F0"/>
        </a:accent1>
        <a:accent2>
          <a:srgbClr val="AEAFAB"/>
        </a:accent2>
        <a:accent3>
          <a:srgbClr val="FFFFFF"/>
        </a:accent3>
        <a:accent4>
          <a:srgbClr val="000000"/>
        </a:accent4>
        <a:accent5>
          <a:srgbClr val="F6F6F6"/>
        </a:accent5>
        <a:accent6>
          <a:srgbClr val="9D9E9B"/>
        </a:accent6>
        <a:hlink>
          <a:srgbClr val="0D3169"/>
        </a:hlink>
        <a:folHlink>
          <a:srgbClr val="008FE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12796</TotalTime>
  <Words>3813</Words>
  <Application>Microsoft Macintosh PowerPoint</Application>
  <PresentationFormat>On-screen Show (4:3)</PresentationFormat>
  <Paragraphs>344</Paragraphs>
  <Slides>27</Slides>
  <Notes>22</Notes>
  <HiddenSlides>0</HiddenSlides>
  <MMClips>0</MMClips>
  <ScaleCrop>false</ScaleCrop>
  <HeadingPairs>
    <vt:vector size="4" baseType="variant">
      <vt:variant>
        <vt:lpstr>Design Template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Office Theme</vt:lpstr>
      <vt:lpstr>IOE_PowerPoint2</vt:lpstr>
      <vt:lpstr>Supporting the teacher as learner   Diana Laurillard London Knowledge Lab Institute of Education  </vt:lpstr>
      <vt:lpstr>Outline</vt:lpstr>
      <vt:lpstr>What does the sector expect?</vt:lpstr>
      <vt:lpstr>Slide 4</vt:lpstr>
      <vt:lpstr>Teacher development challenges</vt:lpstr>
      <vt:lpstr>A model for sustainable and effective innovation?</vt:lpstr>
      <vt:lpstr>What to do?</vt:lpstr>
      <vt:lpstr>Requirements analysis for a design tool</vt:lpstr>
      <vt:lpstr>Supporting teacher collaboration</vt:lpstr>
      <vt:lpstr>Pedagogical patterns: Form and Content</vt:lpstr>
      <vt:lpstr>Sharing pedagogical patterns</vt:lpstr>
      <vt:lpstr>Sharing pedagogical patterns</vt:lpstr>
      <vt:lpstr>Education as a learning system </vt:lpstr>
      <vt:lpstr>Pedagogical patterns: Assumptions</vt:lpstr>
      <vt:lpstr>Elements of a pedagogical pattern </vt:lpstr>
      <vt:lpstr>Supporting teachers designing learning</vt:lpstr>
      <vt:lpstr>The Learning Designer A TLRP-TEL project</vt:lpstr>
      <vt:lpstr>The Learning Designer A TLRP-TEL project</vt:lpstr>
      <vt:lpstr>Timeline representation</vt:lpstr>
      <vt:lpstr>Modelling costs and benefits</vt:lpstr>
      <vt:lpstr>Slide 21</vt:lpstr>
      <vt:lpstr>Evolution of a pedagogical pattern </vt:lpstr>
      <vt:lpstr>Capturing pedagogical patterns </vt:lpstr>
      <vt:lpstr>Comparing pedagogy</vt:lpstr>
      <vt:lpstr>Can pedagogy be quantified? </vt:lpstr>
      <vt:lpstr>Some interesting issues</vt:lpstr>
      <vt:lpstr>Summary</vt:lpstr>
    </vt:vector>
  </TitlesOfParts>
  <Company>Institute of Education</Company>
  <LinksUpToDate>false</LinksUpToDate>
  <SharedDoc>false</SharedDoc>
  <HyperlinksChanged>false</HyperlinksChanged>
  <AppVersion>12.0256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Sarah Gelcich</dc:creator>
  <cp:lastModifiedBy>Dawn Leeder</cp:lastModifiedBy>
  <cp:revision>68</cp:revision>
  <dcterms:created xsi:type="dcterms:W3CDTF">2011-05-20T12:54:08Z</dcterms:created>
  <dcterms:modified xsi:type="dcterms:W3CDTF">2011-05-20T12:55:09Z</dcterms:modified>
</cp:coreProperties>
</file>