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3"/>
  </p:notesMasterIdLst>
  <p:sldIdLst>
    <p:sldId id="276" r:id="rId2"/>
    <p:sldId id="267" r:id="rId3"/>
    <p:sldId id="262" r:id="rId4"/>
    <p:sldId id="263" r:id="rId5"/>
    <p:sldId id="274" r:id="rId6"/>
    <p:sldId id="275" r:id="rId7"/>
    <p:sldId id="265" r:id="rId8"/>
    <p:sldId id="266" r:id="rId9"/>
    <p:sldId id="268" r:id="rId10"/>
    <p:sldId id="277" r:id="rId11"/>
    <p:sldId id="278" r:id="rId12"/>
    <p:sldId id="258" r:id="rId13"/>
    <p:sldId id="259" r:id="rId14"/>
    <p:sldId id="260" r:id="rId15"/>
    <p:sldId id="261" r:id="rId16"/>
    <p:sldId id="264"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38" d="100"/>
          <a:sy n="138" d="100"/>
        </p:scale>
        <p:origin x="-8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75483-FC66-4784-8DA8-54AD794D3CB5}" type="datetimeFigureOut">
              <a:rPr lang="en-US" smtClean="0"/>
              <a:pPr/>
              <a:t>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48CC9-F67D-43E2-A047-346F81F5E6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 MC3 is to enable various</a:t>
            </a:r>
            <a:r>
              <a:rPr lang="en-US" baseline="0" dirty="0" smtClean="0"/>
              <a:t> kinds of educational applications to re-use concept-content relations</a:t>
            </a:r>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of trend toward concept</a:t>
            </a:r>
            <a:r>
              <a:rPr lang="en-US" baseline="0" dirty="0" smtClean="0"/>
              <a:t> mapping of curriculum – MIT </a:t>
            </a:r>
            <a:r>
              <a:rPr lang="en-US" baseline="0" dirty="0" err="1" smtClean="0"/>
              <a:t>Mathlets</a:t>
            </a:r>
            <a:r>
              <a:rPr lang="en-US" baseline="0" dirty="0" smtClean="0"/>
              <a:t> – Professor Haynes Miler.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math.mit.edu/mathlets/courses</a:t>
            </a:r>
            <a:r>
              <a:rPr lang="en-US" dirty="0" smtClean="0"/>
              <a:t>/</a:t>
            </a:r>
          </a:p>
          <a:p>
            <a:r>
              <a:rPr lang="en-US" dirty="0" smtClean="0"/>
              <a:t>Relationships</a:t>
            </a:r>
            <a:r>
              <a:rPr lang="en-US" baseline="0" dirty="0" smtClean="0"/>
              <a:t> between mathematical concepts and content (simulations) exist only in HTML and can’t be reused.</a:t>
            </a:r>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of trend toward concept</a:t>
            </a:r>
            <a:r>
              <a:rPr lang="en-US" baseline="0" dirty="0" smtClean="0"/>
              <a:t> mapping of curriculum – IIHS. </a:t>
            </a:r>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relating</a:t>
            </a:r>
            <a:r>
              <a:rPr lang="en-US" baseline="0" dirty="0" smtClean="0"/>
              <a:t> concepts to content VUE</a:t>
            </a:r>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of relating</a:t>
            </a:r>
            <a:r>
              <a:rPr lang="en-US" baseline="0" dirty="0" smtClean="0"/>
              <a:t> concepts to content using VUE</a:t>
            </a:r>
            <a:endParaRPr lang="en-US" dirty="0" smtClean="0"/>
          </a:p>
          <a:p>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of relating</a:t>
            </a:r>
            <a:r>
              <a:rPr lang="en-US" baseline="0" dirty="0" smtClean="0"/>
              <a:t> concepts to content VUE</a:t>
            </a:r>
            <a:endParaRPr lang="en-US" dirty="0" smtClean="0"/>
          </a:p>
          <a:p>
            <a:endParaRPr lang="en-US" dirty="0"/>
          </a:p>
        </p:txBody>
      </p:sp>
      <p:sp>
        <p:nvSpPr>
          <p:cNvPr id="4" name="Slide Number Placeholder 3"/>
          <p:cNvSpPr>
            <a:spLocks noGrp="1"/>
          </p:cNvSpPr>
          <p:nvPr>
            <p:ph type="sldNum" sz="quarter" idx="10"/>
          </p:nvPr>
        </p:nvSpPr>
        <p:spPr/>
        <p:txBody>
          <a:bodyPr/>
          <a:lstStyle/>
          <a:p>
            <a:fld id="{98B48CC9-F67D-43E2-A047-346F81F5E61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EC0FB6-29B5-4083-BF5A-A5B83A925343}" type="datetimeFigureOut">
              <a:rPr lang="en-US" smtClean="0"/>
              <a:pPr/>
              <a:t>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C0FB6-29B5-4083-BF5A-A5B83A925343}" type="datetimeFigureOut">
              <a:rPr lang="en-US" smtClean="0"/>
              <a:pPr/>
              <a:t>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C0FB6-29B5-4083-BF5A-A5B83A925343}" type="datetimeFigureOut">
              <a:rPr lang="en-US" smtClean="0"/>
              <a:pPr/>
              <a:t>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C0FB6-29B5-4083-BF5A-A5B83A925343}" type="datetimeFigureOut">
              <a:rPr lang="en-US" smtClean="0"/>
              <a:pPr/>
              <a:t>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C0FB6-29B5-4083-BF5A-A5B83A925343}" type="datetimeFigureOut">
              <a:rPr lang="en-US" smtClean="0"/>
              <a:pPr/>
              <a:t>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EC0FB6-29B5-4083-BF5A-A5B83A925343}" type="datetimeFigureOut">
              <a:rPr lang="en-US" smtClean="0"/>
              <a:pPr/>
              <a:t>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EC0FB6-29B5-4083-BF5A-A5B83A925343}" type="datetimeFigureOut">
              <a:rPr lang="en-US" smtClean="0"/>
              <a:pPr/>
              <a:t>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EC0FB6-29B5-4083-BF5A-A5B83A925343}" type="datetimeFigureOut">
              <a:rPr lang="en-US" smtClean="0"/>
              <a:pPr/>
              <a:t>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C0FB6-29B5-4083-BF5A-A5B83A925343}" type="datetimeFigureOut">
              <a:rPr lang="en-US" smtClean="0"/>
              <a:pPr/>
              <a:t>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C0FB6-29B5-4083-BF5A-A5B83A925343}" type="datetimeFigureOut">
              <a:rPr lang="en-US" smtClean="0"/>
              <a:pPr/>
              <a:t>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C0FB6-29B5-4083-BF5A-A5B83A925343}" type="datetimeFigureOut">
              <a:rPr lang="en-US" smtClean="0"/>
              <a:pPr/>
              <a:t>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B8476-238F-47FB-A650-CD5080FC6E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C0FB6-29B5-4083-BF5A-A5B83A925343}" type="datetimeFigureOut">
              <a:rPr lang="en-US" smtClean="0"/>
              <a:pPr/>
              <a:t>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B8476-238F-47FB-A650-CD5080FC6E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19.pdf"/><Relationship Id="rId12" Type="http://schemas.openxmlformats.org/officeDocument/2006/relationships/image" Target="../media/image20.png"/><Relationship Id="rId13" Type="http://schemas.openxmlformats.org/officeDocument/2006/relationships/image" Target="../media/image21.pdf"/><Relationship Id="rId1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df"/><Relationship Id="rId4" Type="http://schemas.openxmlformats.org/officeDocument/2006/relationships/image" Target="../media/image12.png"/><Relationship Id="rId5" Type="http://schemas.openxmlformats.org/officeDocument/2006/relationships/image" Target="../media/image13.pdf"/><Relationship Id="rId6" Type="http://schemas.openxmlformats.org/officeDocument/2006/relationships/image" Target="../media/image14.png"/><Relationship Id="rId7" Type="http://schemas.openxmlformats.org/officeDocument/2006/relationships/image" Target="../media/image15.pdf"/><Relationship Id="rId8" Type="http://schemas.openxmlformats.org/officeDocument/2006/relationships/image" Target="../media/image16.png"/><Relationship Id="rId9" Type="http://schemas.openxmlformats.org/officeDocument/2006/relationships/image" Target="../media/image17.pdf"/><Relationship Id="rId10" Type="http://schemas.openxmlformats.org/officeDocument/2006/relationships/image" Target="../media/image18.png"/></Relationships>
</file>

<file path=ppt/slides/_rels/slide11.xml.rels><?xml version="1.0" encoding="UTF-8" standalone="yes"?>
<Relationships xmlns="http://schemas.openxmlformats.org/package/2006/relationships"><Relationship Id="rId11" Type="http://schemas.openxmlformats.org/officeDocument/2006/relationships/image" Target="../media/image31.pdf"/><Relationship Id="rId12" Type="http://schemas.openxmlformats.org/officeDocument/2006/relationships/image" Target="../media/image32.png"/><Relationship Id="rId13" Type="http://schemas.openxmlformats.org/officeDocument/2006/relationships/image" Target="../media/image33.pdf"/><Relationship Id="rId1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3.pdf"/><Relationship Id="rId4" Type="http://schemas.openxmlformats.org/officeDocument/2006/relationships/image" Target="../media/image24.png"/><Relationship Id="rId5" Type="http://schemas.openxmlformats.org/officeDocument/2006/relationships/image" Target="../media/image25.pdf"/><Relationship Id="rId6" Type="http://schemas.openxmlformats.org/officeDocument/2006/relationships/image" Target="../media/image26.png"/><Relationship Id="rId7" Type="http://schemas.openxmlformats.org/officeDocument/2006/relationships/image" Target="../media/image27.pdf"/><Relationship Id="rId8" Type="http://schemas.openxmlformats.org/officeDocument/2006/relationships/image" Target="../media/image28.png"/><Relationship Id="rId9" Type="http://schemas.openxmlformats.org/officeDocument/2006/relationships/image" Target="../media/image29.pdf"/><Relationship Id="rId10"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5" Type="http://schemas.openxmlformats.org/officeDocument/2006/relationships/image" Target="../media/image7.pdf"/><Relationship Id="rId6" Type="http://schemas.openxmlformats.org/officeDocument/2006/relationships/image" Target="../media/image8.png"/><Relationship Id="rId7" Type="http://schemas.openxmlformats.org/officeDocument/2006/relationships/image" Target="../media/image9.pdf"/><Relationship Id="rId8"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MIT Core Concept Catalog (MC3)</a:t>
            </a:r>
            <a:endParaRPr lang="en-US" dirty="0"/>
          </a:p>
        </p:txBody>
      </p:sp>
      <p:sp>
        <p:nvSpPr>
          <p:cNvPr id="3" name="Subtitle 2"/>
          <p:cNvSpPr>
            <a:spLocks noGrp="1"/>
          </p:cNvSpPr>
          <p:nvPr>
            <p:ph type="subTitle" idx="1"/>
          </p:nvPr>
        </p:nvSpPr>
        <p:spPr>
          <a:xfrm>
            <a:off x="990600" y="3886200"/>
            <a:ext cx="7315200" cy="1752600"/>
          </a:xfrm>
        </p:spPr>
        <p:txBody>
          <a:bodyPr/>
          <a:lstStyle/>
          <a:p>
            <a:r>
              <a:rPr lang="en-US" dirty="0" smtClean="0"/>
              <a:t>Linking Learning Objectives with Open Educational Resources and More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3600" dirty="0" smtClean="0"/>
              <a:t>MC3 Tools Mockups</a:t>
            </a:r>
            <a:endParaRPr lang="en-US" sz="3600" dirty="0"/>
          </a:p>
        </p:txBody>
      </p:sp>
      <p:pic>
        <p:nvPicPr>
          <p:cNvPr id="11" name="Picture 10" descr="CCC Mockup 7.pdf"/>
          <p:cNvPicPr>
            <a:picLocks noChangeAspect="1"/>
          </p:cNvPicPr>
          <p:nvPr/>
        </p:nvPicPr>
        <mc:AlternateContent>
          <mc:Choice xmlns:ma="http://schemas.microsoft.com/office/mac/drawingml/2008/main" Requires="ma">
            <p:blipFill>
              <a:blip r:embed="rId3"/>
              <a:srcRect l="17128" t="7353" r="21972" b="32353"/>
              <a:stretch>
                <a:fillRect/>
              </a:stretch>
            </p:blipFill>
          </mc:Choice>
          <mc:Fallback>
            <p:blipFill>
              <a:blip r:embed="rId4"/>
              <a:srcRect l="17128" t="7353" r="21972" b="32353"/>
              <a:stretch>
                <a:fillRect/>
              </a:stretch>
            </p:blipFill>
          </mc:Fallback>
        </mc:AlternateContent>
        <p:spPr>
          <a:xfrm>
            <a:off x="457200" y="3886200"/>
            <a:ext cx="2319454" cy="2971800"/>
          </a:xfrm>
          <a:prstGeom prst="rect">
            <a:avLst/>
          </a:prstGeom>
        </p:spPr>
      </p:pic>
      <p:pic>
        <p:nvPicPr>
          <p:cNvPr id="12" name="Picture 11" descr="CCC Mockup 8.pdf"/>
          <p:cNvPicPr>
            <a:picLocks noChangeAspect="1"/>
          </p:cNvPicPr>
          <p:nvPr/>
        </p:nvPicPr>
        <mc:AlternateContent>
          <mc:Choice xmlns:ma="http://schemas.microsoft.com/office/mac/drawingml/2008/main" Requires="ma">
            <p:blipFill>
              <a:blip r:embed="rId5"/>
              <a:srcRect l="17919" t="7692" r="22353" b="33846"/>
              <a:stretch>
                <a:fillRect/>
              </a:stretch>
            </p:blipFill>
          </mc:Choice>
          <mc:Fallback>
            <p:blipFill>
              <a:blip r:embed="rId6"/>
              <a:srcRect l="17919" t="7692" r="22353" b="33846"/>
              <a:stretch>
                <a:fillRect/>
              </a:stretch>
            </p:blipFill>
          </mc:Fallback>
        </mc:AlternateContent>
        <p:spPr>
          <a:xfrm>
            <a:off x="3505200" y="3962400"/>
            <a:ext cx="2286000" cy="2895600"/>
          </a:xfrm>
          <a:prstGeom prst="rect">
            <a:avLst/>
          </a:prstGeom>
        </p:spPr>
      </p:pic>
      <p:pic>
        <p:nvPicPr>
          <p:cNvPr id="13" name="Picture 12" descr="CCC Mockup 9.pdf"/>
          <p:cNvPicPr>
            <a:picLocks noChangeAspect="1"/>
          </p:cNvPicPr>
          <p:nvPr/>
        </p:nvPicPr>
        <mc:AlternateContent>
          <mc:Choice xmlns:ma="http://schemas.microsoft.com/office/mac/drawingml/2008/main" Requires="ma">
            <p:blipFill>
              <a:blip r:embed="rId7"/>
              <a:srcRect l="18000" t="7727" r="20000" b="35091"/>
              <a:stretch>
                <a:fillRect/>
              </a:stretch>
            </p:blipFill>
          </mc:Choice>
          <mc:Fallback>
            <p:blipFill>
              <a:blip r:embed="rId8"/>
              <a:srcRect l="18000" t="7727" r="20000" b="35091"/>
              <a:stretch>
                <a:fillRect/>
              </a:stretch>
            </p:blipFill>
          </mc:Fallback>
        </mc:AlternateContent>
        <p:spPr>
          <a:xfrm>
            <a:off x="6477000" y="3886200"/>
            <a:ext cx="2362200" cy="2819400"/>
          </a:xfrm>
          <a:prstGeom prst="rect">
            <a:avLst/>
          </a:prstGeom>
        </p:spPr>
      </p:pic>
      <p:pic>
        <p:nvPicPr>
          <p:cNvPr id="17" name="Picture 16" descr="CCC Mockup 4.pdf"/>
          <p:cNvPicPr>
            <a:picLocks noChangeAspect="1"/>
          </p:cNvPicPr>
          <p:nvPr/>
        </p:nvPicPr>
        <mc:AlternateContent>
          <mc:Choice xmlns:ma="http://schemas.microsoft.com/office/mac/drawingml/2008/main" Requires="ma">
            <p:blipFill>
              <a:blip r:embed="rId9"/>
              <a:srcRect l="17158" t="8839" r="19931" b="35182"/>
              <a:stretch>
                <a:fillRect/>
              </a:stretch>
            </p:blipFill>
          </mc:Choice>
          <mc:Fallback>
            <p:blipFill>
              <a:blip r:embed="rId10"/>
              <a:srcRect l="17158" t="8839" r="19931" b="35182"/>
              <a:stretch>
                <a:fillRect/>
              </a:stretch>
            </p:blipFill>
          </mc:Fallback>
        </mc:AlternateContent>
        <p:spPr>
          <a:xfrm>
            <a:off x="457200" y="990600"/>
            <a:ext cx="2514600" cy="2895600"/>
          </a:xfrm>
          <a:prstGeom prst="rect">
            <a:avLst/>
          </a:prstGeom>
        </p:spPr>
      </p:pic>
      <p:pic>
        <p:nvPicPr>
          <p:cNvPr id="18" name="Picture 17" descr="CCC Mockup 5.pdf"/>
          <p:cNvPicPr>
            <a:picLocks noChangeAspect="1"/>
          </p:cNvPicPr>
          <p:nvPr/>
        </p:nvPicPr>
        <mc:AlternateContent>
          <mc:Choice xmlns:ma="http://schemas.microsoft.com/office/mac/drawingml/2008/main" Requires="ma">
            <p:blipFill>
              <a:blip r:embed="rId11"/>
              <a:srcRect l="19298" t="7456" r="22807" b="34386"/>
              <a:stretch>
                <a:fillRect/>
              </a:stretch>
            </p:blipFill>
          </mc:Choice>
          <mc:Fallback>
            <p:blipFill>
              <a:blip r:embed="rId12"/>
              <a:srcRect l="19298" t="7456" r="22807" b="34386"/>
              <a:stretch>
                <a:fillRect/>
              </a:stretch>
            </p:blipFill>
          </mc:Fallback>
        </mc:AlternateContent>
        <p:spPr>
          <a:xfrm>
            <a:off x="3505200" y="914400"/>
            <a:ext cx="2286000" cy="2971800"/>
          </a:xfrm>
          <a:prstGeom prst="rect">
            <a:avLst/>
          </a:prstGeom>
        </p:spPr>
      </p:pic>
      <p:pic>
        <p:nvPicPr>
          <p:cNvPr id="19" name="Picture 18" descr="CCC Mockup 6.pdf"/>
          <p:cNvPicPr>
            <a:picLocks noChangeAspect="1"/>
          </p:cNvPicPr>
          <p:nvPr/>
        </p:nvPicPr>
        <mc:AlternateContent>
          <mc:Choice xmlns:ma="http://schemas.microsoft.com/office/mac/drawingml/2008/main" Requires="ma">
            <p:blipFill>
              <a:blip r:embed="rId13"/>
              <a:srcRect l="19608" t="7576" r="21569" b="34848"/>
              <a:stretch>
                <a:fillRect/>
              </a:stretch>
            </p:blipFill>
          </mc:Choice>
          <mc:Fallback>
            <p:blipFill>
              <a:blip r:embed="rId14"/>
              <a:srcRect l="19608" t="7576" r="21569" b="34848"/>
              <a:stretch>
                <a:fillRect/>
              </a:stretch>
            </p:blipFill>
          </mc:Fallback>
        </mc:AlternateContent>
        <p:spPr>
          <a:xfrm>
            <a:off x="6553200" y="990600"/>
            <a:ext cx="2286000" cy="2895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3600" dirty="0" smtClean="0"/>
              <a:t>MC3 Tools Mockups</a:t>
            </a:r>
            <a:endParaRPr lang="en-US" sz="3600" dirty="0"/>
          </a:p>
        </p:txBody>
      </p:sp>
      <p:pic>
        <p:nvPicPr>
          <p:cNvPr id="9" name="Picture 8" descr="CCC Mockup 13.pdf"/>
          <p:cNvPicPr>
            <a:picLocks noChangeAspect="1"/>
          </p:cNvPicPr>
          <p:nvPr/>
        </p:nvPicPr>
        <mc:AlternateContent>
          <mc:Choice xmlns:ma="http://schemas.microsoft.com/office/mac/drawingml/2008/main" Requires="ma">
            <p:blipFill>
              <a:blip r:embed="rId3"/>
              <a:srcRect l="17919" t="7692" r="20362" b="33846"/>
              <a:stretch>
                <a:fillRect/>
              </a:stretch>
            </p:blipFill>
          </mc:Choice>
          <mc:Fallback>
            <p:blipFill>
              <a:blip r:embed="rId4"/>
              <a:srcRect l="17919" t="7692" r="20362" b="33846"/>
              <a:stretch>
                <a:fillRect/>
              </a:stretch>
            </p:blipFill>
          </mc:Fallback>
        </mc:AlternateContent>
        <p:spPr>
          <a:xfrm>
            <a:off x="609600" y="3962400"/>
            <a:ext cx="2362200" cy="2895600"/>
          </a:xfrm>
          <a:prstGeom prst="rect">
            <a:avLst/>
          </a:prstGeom>
        </p:spPr>
      </p:pic>
      <p:pic>
        <p:nvPicPr>
          <p:cNvPr id="10" name="Picture 9" descr="CCC Mockup 14.pdf"/>
          <p:cNvPicPr>
            <a:picLocks noChangeAspect="1"/>
          </p:cNvPicPr>
          <p:nvPr/>
        </p:nvPicPr>
        <mc:AlternateContent>
          <mc:Choice xmlns:ma="http://schemas.microsoft.com/office/mac/drawingml/2008/main" Requires="ma">
            <p:blipFill>
              <a:blip r:embed="rId5"/>
              <a:srcRect l="18000" t="7727" r="22000" b="33545"/>
              <a:stretch>
                <a:fillRect/>
              </a:stretch>
            </p:blipFill>
          </mc:Choice>
          <mc:Fallback>
            <p:blipFill>
              <a:blip r:embed="rId6"/>
              <a:srcRect l="18000" t="7727" r="22000" b="33545"/>
              <a:stretch>
                <a:fillRect/>
              </a:stretch>
            </p:blipFill>
          </mc:Fallback>
        </mc:AlternateContent>
        <p:spPr>
          <a:xfrm>
            <a:off x="3505200" y="3962400"/>
            <a:ext cx="2286000" cy="2895600"/>
          </a:xfrm>
          <a:prstGeom prst="rect">
            <a:avLst/>
          </a:prstGeom>
        </p:spPr>
      </p:pic>
      <p:pic>
        <p:nvPicPr>
          <p:cNvPr id="17" name="Picture 16" descr="CCC Mockup 15.pdf"/>
          <p:cNvPicPr>
            <a:picLocks noChangeAspect="1"/>
          </p:cNvPicPr>
          <p:nvPr/>
        </p:nvPicPr>
        <mc:AlternateContent>
          <mc:Choice xmlns:ma="http://schemas.microsoft.com/office/mac/drawingml/2008/main" Requires="ma">
            <p:blipFill>
              <a:blip r:embed="rId7"/>
              <a:srcRect l="19118" t="7812" r="20220" b="34375"/>
              <a:stretch>
                <a:fillRect/>
              </a:stretch>
            </p:blipFill>
          </mc:Choice>
          <mc:Fallback>
            <p:blipFill>
              <a:blip r:embed="rId8"/>
              <a:srcRect l="19118" t="7812" r="20220" b="34375"/>
              <a:stretch>
                <a:fillRect/>
              </a:stretch>
            </p:blipFill>
          </mc:Fallback>
        </mc:AlternateContent>
        <p:spPr>
          <a:xfrm>
            <a:off x="6477000" y="3944620"/>
            <a:ext cx="2362200" cy="2913380"/>
          </a:xfrm>
          <a:prstGeom prst="rect">
            <a:avLst/>
          </a:prstGeom>
        </p:spPr>
      </p:pic>
      <p:pic>
        <p:nvPicPr>
          <p:cNvPr id="18" name="Picture 17" descr="CCC Mockup 10.pdf"/>
          <p:cNvPicPr>
            <a:picLocks noChangeAspect="1"/>
          </p:cNvPicPr>
          <p:nvPr/>
        </p:nvPicPr>
        <mc:AlternateContent>
          <mc:Choice xmlns:ma="http://schemas.microsoft.com/office/mac/drawingml/2008/main" Requires="ma">
            <p:blipFill>
              <a:blip r:embed="rId9"/>
              <a:srcRect l="18000" t="7273" r="22000" b="34000"/>
              <a:stretch>
                <a:fillRect/>
              </a:stretch>
            </p:blipFill>
          </mc:Choice>
          <mc:Fallback>
            <p:blipFill>
              <a:blip r:embed="rId10"/>
              <a:srcRect l="18000" t="7273" r="22000" b="34000"/>
              <a:stretch>
                <a:fillRect/>
              </a:stretch>
            </p:blipFill>
          </mc:Fallback>
        </mc:AlternateContent>
        <p:spPr>
          <a:xfrm>
            <a:off x="533400" y="914400"/>
            <a:ext cx="2286000" cy="2895600"/>
          </a:xfrm>
          <a:prstGeom prst="rect">
            <a:avLst/>
          </a:prstGeom>
        </p:spPr>
      </p:pic>
      <p:pic>
        <p:nvPicPr>
          <p:cNvPr id="19" name="Picture 18" descr="CCC Mockup 11.pdf"/>
          <p:cNvPicPr>
            <a:picLocks noChangeAspect="1"/>
          </p:cNvPicPr>
          <p:nvPr/>
        </p:nvPicPr>
        <mc:AlternateContent>
          <mc:Choice xmlns:ma="http://schemas.microsoft.com/office/mac/drawingml/2008/main" Requires="ma">
            <p:blipFill>
              <a:blip r:embed="rId11"/>
              <a:srcRect l="17647" t="7576" r="21569" b="34848"/>
              <a:stretch>
                <a:fillRect/>
              </a:stretch>
            </p:blipFill>
          </mc:Choice>
          <mc:Fallback>
            <p:blipFill>
              <a:blip r:embed="rId12"/>
              <a:srcRect l="17647" t="7576" r="21569" b="34848"/>
              <a:stretch>
                <a:fillRect/>
              </a:stretch>
            </p:blipFill>
          </mc:Fallback>
        </mc:AlternateContent>
        <p:spPr>
          <a:xfrm>
            <a:off x="3429000" y="914400"/>
            <a:ext cx="2362200" cy="2895600"/>
          </a:xfrm>
          <a:prstGeom prst="rect">
            <a:avLst/>
          </a:prstGeom>
        </p:spPr>
      </p:pic>
      <p:pic>
        <p:nvPicPr>
          <p:cNvPr id="20" name="Picture 19" descr="CCC Mockup 12.pdf"/>
          <p:cNvPicPr>
            <a:picLocks noChangeAspect="1"/>
          </p:cNvPicPr>
          <p:nvPr/>
        </p:nvPicPr>
        <mc:AlternateContent>
          <mc:Choice xmlns:ma="http://schemas.microsoft.com/office/mac/drawingml/2008/main" Requires="ma">
            <p:blipFill>
              <a:blip r:embed="rId13"/>
              <a:srcRect l="17919" t="7692" r="22353" b="33846"/>
              <a:stretch>
                <a:fillRect/>
              </a:stretch>
            </p:blipFill>
          </mc:Choice>
          <mc:Fallback>
            <p:blipFill>
              <a:blip r:embed="rId14"/>
              <a:srcRect l="17919" t="7692" r="22353" b="33846"/>
              <a:stretch>
                <a:fillRect/>
              </a:stretch>
            </p:blipFill>
          </mc:Fallback>
        </mc:AlternateContent>
        <p:spPr>
          <a:xfrm>
            <a:off x="6400800" y="914400"/>
            <a:ext cx="2286000" cy="2895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908701"/>
            <a:ext cx="9144000" cy="5040598"/>
          </a:xfrm>
          <a:prstGeom prst="rect">
            <a:avLst/>
          </a:prstGeom>
        </p:spPr>
      </p:pic>
      <p:sp>
        <p:nvSpPr>
          <p:cNvPr id="3" name="TextBox 2"/>
          <p:cNvSpPr txBox="1"/>
          <p:nvPr/>
        </p:nvSpPr>
        <p:spPr>
          <a:xfrm>
            <a:off x="0" y="6172200"/>
            <a:ext cx="9144000" cy="461665"/>
          </a:xfrm>
          <a:prstGeom prst="rect">
            <a:avLst/>
          </a:prstGeom>
          <a:noFill/>
        </p:spPr>
        <p:txBody>
          <a:bodyPr wrap="square" rtlCol="0">
            <a:spAutoFit/>
          </a:bodyPr>
          <a:lstStyle/>
          <a:p>
            <a:pPr lvl="0"/>
            <a:r>
              <a:rPr lang="en-US" sz="1200" dirty="0" smtClean="0">
                <a:solidFill>
                  <a:prstClr val="black"/>
                </a:solidFill>
              </a:rPr>
              <a:t>Another Example of trend toward concept mapping of curriculum – India Institute for Human Settlements curricular development.   Faculty have developed a number of concept maps like this to define curriculum. </a:t>
            </a:r>
            <a:endParaRPr lang="en-US" sz="1200"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81000"/>
            <a:ext cx="9144000" cy="5717837"/>
          </a:xfrm>
          <a:prstGeom prst="rect">
            <a:avLst/>
          </a:prstGeom>
        </p:spPr>
      </p:pic>
      <p:sp>
        <p:nvSpPr>
          <p:cNvPr id="3" name="TextBox 2"/>
          <p:cNvSpPr txBox="1"/>
          <p:nvPr/>
        </p:nvSpPr>
        <p:spPr>
          <a:xfrm>
            <a:off x="0" y="6324600"/>
            <a:ext cx="9144000" cy="461665"/>
          </a:xfrm>
          <a:prstGeom prst="rect">
            <a:avLst/>
          </a:prstGeom>
          <a:noFill/>
        </p:spPr>
        <p:txBody>
          <a:bodyPr wrap="square" rtlCol="0">
            <a:spAutoFit/>
          </a:bodyPr>
          <a:lstStyle/>
          <a:p>
            <a:r>
              <a:rPr lang="en-US" sz="1200" dirty="0" smtClean="0">
                <a:solidFill>
                  <a:prstClr val="black"/>
                </a:solidFill>
              </a:rPr>
              <a:t>They used Tufts University’s Visual Understanding Environment (VUE) to model concept maps.  VUE allows for content to be associated with nodes in a graphical map.</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81000"/>
            <a:ext cx="9144000" cy="5724498"/>
          </a:xfrm>
          <a:prstGeom prst="rect">
            <a:avLst/>
          </a:prstGeom>
        </p:spPr>
      </p:pic>
      <p:sp>
        <p:nvSpPr>
          <p:cNvPr id="3" name="TextBox 2"/>
          <p:cNvSpPr txBox="1"/>
          <p:nvPr/>
        </p:nvSpPr>
        <p:spPr>
          <a:xfrm>
            <a:off x="0" y="6324600"/>
            <a:ext cx="9144000" cy="461665"/>
          </a:xfrm>
          <a:prstGeom prst="rect">
            <a:avLst/>
          </a:prstGeom>
          <a:noFill/>
        </p:spPr>
        <p:txBody>
          <a:bodyPr wrap="square" rtlCol="0">
            <a:spAutoFit/>
          </a:bodyPr>
          <a:lstStyle/>
          <a:p>
            <a:r>
              <a:rPr lang="en-US" sz="1200" dirty="0" smtClean="0">
                <a:solidFill>
                  <a:prstClr val="black"/>
                </a:solidFill>
              </a:rPr>
              <a:t>They used Tufts University’s Visual Understanding Environment (VUE) to model concept maps.  VUE allows for content to be associated with nodes in a graphical map.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81000"/>
            <a:ext cx="9144000" cy="5724498"/>
          </a:xfrm>
          <a:prstGeom prst="rect">
            <a:avLst/>
          </a:prstGeom>
        </p:spPr>
      </p:pic>
      <p:sp>
        <p:nvSpPr>
          <p:cNvPr id="3" name="TextBox 2"/>
          <p:cNvSpPr txBox="1"/>
          <p:nvPr/>
        </p:nvSpPr>
        <p:spPr>
          <a:xfrm>
            <a:off x="0" y="6324600"/>
            <a:ext cx="9144000" cy="461665"/>
          </a:xfrm>
          <a:prstGeom prst="rect">
            <a:avLst/>
          </a:prstGeom>
          <a:noFill/>
        </p:spPr>
        <p:txBody>
          <a:bodyPr wrap="square" rtlCol="0">
            <a:spAutoFit/>
          </a:bodyPr>
          <a:lstStyle/>
          <a:p>
            <a:r>
              <a:rPr lang="en-US" sz="1200" dirty="0" smtClean="0">
                <a:solidFill>
                  <a:prstClr val="black"/>
                </a:solidFill>
              </a:rPr>
              <a:t>They used Tufts University’s Visual Understanding Environment (VUE) to model concept maps.  VUE allows for content to be associated with nodes in a graphical map.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Magic Occurs…</a:t>
            </a:r>
            <a:br>
              <a:rPr lang="en-US" dirty="0" smtClean="0"/>
            </a:br>
            <a:r>
              <a:rPr lang="en-US" dirty="0" smtClean="0"/>
              <a:t/>
            </a:r>
            <a:br>
              <a:rPr lang="en-US" dirty="0" smtClean="0"/>
            </a:br>
            <a:r>
              <a:rPr lang="en-US" dirty="0" smtClean="0"/>
              <a:t>…transition from content linked to concept map to a student view…</a:t>
            </a:r>
          </a:p>
          <a:p>
            <a:pPr>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0F1A0D6-D07D-A54B-8AC8-9C12C60A7BCA}" type="slidenum">
              <a:rPr lang="en-US" smtClean="0"/>
              <a:pPr>
                <a:defRPr/>
              </a:pPr>
              <a:t>17</a:t>
            </a:fld>
            <a:endParaRPr lang="en-US"/>
          </a:p>
        </p:txBody>
      </p:sp>
      <p:sp>
        <p:nvSpPr>
          <p:cNvPr id="31747" name="Title 3"/>
          <p:cNvSpPr>
            <a:spLocks noGrp="1"/>
          </p:cNvSpPr>
          <p:nvPr>
            <p:ph type="title" idx="4294967295"/>
          </p:nvPr>
        </p:nvSpPr>
        <p:spPr/>
        <p:txBody>
          <a:bodyPr/>
          <a:lstStyle/>
          <a:p>
            <a:r>
              <a:rPr lang="en-US" smtClean="0"/>
              <a:t>Process</a:t>
            </a:r>
          </a:p>
        </p:txBody>
      </p:sp>
      <p:pic>
        <p:nvPicPr>
          <p:cNvPr id="31748" name="Picture 4" descr="IIHS Concept and Content Demo-cropped.png"/>
          <p:cNvPicPr>
            <a:picLocks noChangeAspect="1"/>
          </p:cNvPicPr>
          <p:nvPr/>
        </p:nvPicPr>
        <p:blipFill>
          <a:blip r:embed="rId3"/>
          <a:srcRect/>
          <a:stretch>
            <a:fillRect/>
          </a:stretch>
        </p:blipFill>
        <p:spPr bwMode="auto">
          <a:xfrm>
            <a:off x="0" y="304800"/>
            <a:ext cx="9144000" cy="5918200"/>
          </a:xfrm>
          <a:prstGeom prst="rect">
            <a:avLst/>
          </a:prstGeom>
          <a:noFill/>
          <a:ln w="9525">
            <a:noFill/>
            <a:miter lim="800000"/>
            <a:headEnd/>
            <a:tailEnd/>
          </a:ln>
        </p:spPr>
      </p:pic>
      <p:sp>
        <p:nvSpPr>
          <p:cNvPr id="5" name="TextBox 4"/>
          <p:cNvSpPr txBox="1"/>
          <p:nvPr/>
        </p:nvSpPr>
        <p:spPr>
          <a:xfrm>
            <a:off x="0" y="6324600"/>
            <a:ext cx="9144000" cy="461665"/>
          </a:xfrm>
          <a:prstGeom prst="rect">
            <a:avLst/>
          </a:prstGeom>
          <a:noFill/>
        </p:spPr>
        <p:txBody>
          <a:bodyPr wrap="square" rtlCol="0">
            <a:spAutoFit/>
          </a:bodyPr>
          <a:lstStyle/>
          <a:p>
            <a:r>
              <a:rPr lang="en-US" sz="1200" dirty="0" smtClean="0"/>
              <a:t>The goal of MC3 is to enable various kinds of educational applications to re-use concept-content relations.  In this case we can imagine a student guided learning application that shared the same concept model with the map that the faculty used to develop the curriculum.</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6"/>
          <p:cNvSpPr>
            <a:spLocks noGrp="1"/>
          </p:cNvSpPr>
          <p:nvPr>
            <p:ph type="title"/>
          </p:nvPr>
        </p:nvSpPr>
        <p:spPr>
          <a:xfrm>
            <a:off x="1066800" y="4406900"/>
            <a:ext cx="7010400" cy="1362075"/>
          </a:xfrm>
        </p:spPr>
        <p:txBody>
          <a:bodyPr/>
          <a:lstStyle/>
          <a:p>
            <a:r>
              <a:rPr lang="en-US" smtClean="0"/>
              <a:t>Student Experience</a:t>
            </a:r>
          </a:p>
        </p:txBody>
      </p:sp>
      <p:sp>
        <p:nvSpPr>
          <p:cNvPr id="32771" name="Text Placeholder 7"/>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5106B5D3-216A-DE4F-841B-A913A9B55977}" type="slidenum">
              <a:rPr lang="en-US" smtClean="0"/>
              <a:pPr>
                <a:defRPr/>
              </a:pPr>
              <a:t>18</a:t>
            </a:fld>
            <a:endParaRPr lang="en-US"/>
          </a:p>
        </p:txBody>
      </p:sp>
      <p:pic>
        <p:nvPicPr>
          <p:cNvPr id="32773" name="Picture 4" descr="iihs-webpage-1.png"/>
          <p:cNvPicPr>
            <a:picLocks noChangeAspect="1"/>
          </p:cNvPicPr>
          <p:nvPr/>
        </p:nvPicPr>
        <p:blipFill>
          <a:blip r:embed="rId2"/>
          <a:srcRect/>
          <a:stretch>
            <a:fillRect/>
          </a:stretch>
        </p:blipFill>
        <p:spPr bwMode="auto">
          <a:xfrm>
            <a:off x="941388" y="0"/>
            <a:ext cx="72612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6"/>
          <p:cNvSpPr>
            <a:spLocks noGrp="1"/>
          </p:cNvSpPr>
          <p:nvPr>
            <p:ph type="title"/>
          </p:nvPr>
        </p:nvSpPr>
        <p:spPr>
          <a:xfrm>
            <a:off x="1143000" y="4406900"/>
            <a:ext cx="7010400" cy="1362075"/>
          </a:xfrm>
        </p:spPr>
        <p:txBody>
          <a:bodyPr/>
          <a:lstStyle/>
          <a:p>
            <a:r>
              <a:rPr lang="en-US" smtClean="0"/>
              <a:t>Student Experience-Add Places</a:t>
            </a:r>
          </a:p>
        </p:txBody>
      </p:sp>
      <p:sp>
        <p:nvSpPr>
          <p:cNvPr id="33795" name="Text Placeholder 7"/>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6B681D59-ABF5-DF4E-B8F8-6D8115E205BD}" type="slidenum">
              <a:rPr lang="en-US" smtClean="0"/>
              <a:pPr>
                <a:defRPr/>
              </a:pPr>
              <a:t>19</a:t>
            </a:fld>
            <a:endParaRPr lang="en-US"/>
          </a:p>
        </p:txBody>
      </p:sp>
      <p:pic>
        <p:nvPicPr>
          <p:cNvPr id="33797" name="Picture 8" descr="iihs-webpage-2.png"/>
          <p:cNvPicPr>
            <a:picLocks noChangeAspect="1"/>
          </p:cNvPicPr>
          <p:nvPr/>
        </p:nvPicPr>
        <p:blipFill>
          <a:blip r:embed="rId2"/>
          <a:srcRect/>
          <a:stretch>
            <a:fillRect/>
          </a:stretch>
        </p:blipFill>
        <p:spPr bwMode="auto">
          <a:xfrm>
            <a:off x="990600" y="0"/>
            <a:ext cx="72612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Trend Toward Concept Models</a:t>
            </a:r>
            <a:endParaRPr lang="en-US" dirty="0"/>
          </a:p>
        </p:txBody>
      </p:sp>
      <p:sp>
        <p:nvSpPr>
          <p:cNvPr id="5" name="Content Placeholder 4"/>
          <p:cNvSpPr>
            <a:spLocks noGrp="1"/>
          </p:cNvSpPr>
          <p:nvPr>
            <p:ph idx="1"/>
          </p:nvPr>
        </p:nvSpPr>
        <p:spPr/>
        <p:txBody>
          <a:bodyPr/>
          <a:lstStyle/>
          <a:p>
            <a:pPr>
              <a:buNone/>
            </a:pPr>
            <a:r>
              <a:rPr lang="en-US" dirty="0" smtClean="0"/>
              <a:t>    While much attention has been focused in recent years on developing and cataloging content, we now see a growing trend in developing and cataloging conceptual models and pathways within and across the subjects and disciplines of the Institute.  Through this project OEIT intends to support this trend by providing systems and tools to our community.</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6"/>
          <p:cNvSpPr>
            <a:spLocks noGrp="1"/>
          </p:cNvSpPr>
          <p:nvPr>
            <p:ph type="title"/>
          </p:nvPr>
        </p:nvSpPr>
        <p:spPr>
          <a:xfrm>
            <a:off x="1066800" y="4406900"/>
            <a:ext cx="7010400" cy="1362075"/>
          </a:xfrm>
        </p:spPr>
        <p:txBody>
          <a:bodyPr/>
          <a:lstStyle/>
          <a:p>
            <a:r>
              <a:rPr lang="en-US" smtClean="0"/>
              <a:t>Student Experience-Add Timeline, Context</a:t>
            </a:r>
          </a:p>
        </p:txBody>
      </p:sp>
      <p:sp>
        <p:nvSpPr>
          <p:cNvPr id="34819"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8E43A09-8564-C347-9D10-81DA27A49BAB}" type="slidenum">
              <a:rPr lang="en-US" smtClean="0"/>
              <a:pPr>
                <a:defRPr/>
              </a:pPr>
              <a:t>20</a:t>
            </a:fld>
            <a:endParaRPr lang="en-US"/>
          </a:p>
        </p:txBody>
      </p:sp>
      <p:pic>
        <p:nvPicPr>
          <p:cNvPr id="34821" name="Picture 8" descr="iihs-webpage-3.png"/>
          <p:cNvPicPr>
            <a:picLocks noChangeAspect="1"/>
          </p:cNvPicPr>
          <p:nvPr/>
        </p:nvPicPr>
        <p:blipFill>
          <a:blip r:embed="rId2"/>
          <a:srcRect/>
          <a:stretch>
            <a:fillRect/>
          </a:stretch>
        </p:blipFill>
        <p:spPr bwMode="auto">
          <a:xfrm>
            <a:off x="941388" y="0"/>
            <a:ext cx="72612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1447800" y="4406900"/>
            <a:ext cx="6553200" cy="1362075"/>
          </a:xfrm>
        </p:spPr>
        <p:txBody>
          <a:bodyPr/>
          <a:lstStyle/>
          <a:p>
            <a:r>
              <a:rPr lang="en-US" smtClean="0"/>
              <a:t>Annotation and Collaboration</a:t>
            </a:r>
          </a:p>
        </p:txBody>
      </p:sp>
      <p:sp>
        <p:nvSpPr>
          <p:cNvPr id="35843"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9209613-3B11-C049-AC96-DF937BAB25B4}" type="slidenum">
              <a:rPr lang="en-US" smtClean="0"/>
              <a:pPr>
                <a:defRPr/>
              </a:pPr>
              <a:t>21</a:t>
            </a:fld>
            <a:endParaRPr lang="en-US"/>
          </a:p>
        </p:txBody>
      </p:sp>
      <p:pic>
        <p:nvPicPr>
          <p:cNvPr id="35845" name="Picture 6" descr="Nepalnews.com Mercantile Communications Pvt. Ltd.png"/>
          <p:cNvPicPr>
            <a:picLocks noChangeAspect="1"/>
          </p:cNvPicPr>
          <p:nvPr/>
        </p:nvPicPr>
        <p:blipFill>
          <a:blip r:embed="rId2"/>
          <a:srcRect/>
          <a:stretch>
            <a:fillRect/>
          </a:stretch>
        </p:blipFill>
        <p:spPr bwMode="auto">
          <a:xfrm>
            <a:off x="1384300" y="0"/>
            <a:ext cx="6692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APS Example.tiff"/>
          <p:cNvPicPr>
            <a:picLocks noChangeAspect="1"/>
          </p:cNvPicPr>
          <p:nvPr/>
        </p:nvPicPr>
        <p:blipFill>
          <a:blip r:embed="rId3"/>
          <a:stretch>
            <a:fillRect/>
          </a:stretch>
        </p:blipFill>
        <p:spPr>
          <a:xfrm>
            <a:off x="0" y="0"/>
            <a:ext cx="9144000" cy="5869135"/>
          </a:xfrm>
          <a:prstGeom prst="rect">
            <a:avLst/>
          </a:prstGeom>
        </p:spPr>
      </p:pic>
      <p:sp>
        <p:nvSpPr>
          <p:cNvPr id="3" name="TextBox 2"/>
          <p:cNvSpPr txBox="1"/>
          <p:nvPr/>
        </p:nvSpPr>
        <p:spPr>
          <a:xfrm>
            <a:off x="0" y="5943600"/>
            <a:ext cx="9144000" cy="646331"/>
          </a:xfrm>
          <a:prstGeom prst="rect">
            <a:avLst/>
          </a:prstGeom>
          <a:noFill/>
        </p:spPr>
        <p:txBody>
          <a:bodyPr wrap="square" rtlCol="0">
            <a:spAutoFit/>
          </a:bodyPr>
          <a:lstStyle/>
          <a:p>
            <a:pPr lvl="0"/>
            <a:r>
              <a:rPr lang="en-US" sz="1200" dirty="0" smtClean="0">
                <a:solidFill>
                  <a:prstClr val="black"/>
                </a:solidFill>
              </a:rPr>
              <a:t>The MAPS LON-CAPA based educational web site models MIT Professor David E. Pritchard’s MAPS physics concept space structurally but the underlying concept model is not re-usable nor programmatically accessible outside of LON-CAPA.  Additionally, within the MAPS LON-CAPA pages we see concept related links to external resources, like Wikipedia.  This approach won’t scale well to multiple resources across subjects.</a:t>
            </a:r>
            <a:endParaRPr lang="en-US" sz="1200" dirty="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thlet Example.tiff"/>
          <p:cNvPicPr>
            <a:picLocks noChangeAspect="1"/>
          </p:cNvPicPr>
          <p:nvPr/>
        </p:nvPicPr>
        <p:blipFill>
          <a:blip r:embed="rId3"/>
          <a:stretch>
            <a:fillRect/>
          </a:stretch>
        </p:blipFill>
        <p:spPr>
          <a:xfrm>
            <a:off x="0" y="228600"/>
            <a:ext cx="9144000" cy="5869135"/>
          </a:xfrm>
          <a:prstGeom prst="rect">
            <a:avLst/>
          </a:prstGeom>
        </p:spPr>
      </p:pic>
      <p:pic>
        <p:nvPicPr>
          <p:cNvPr id="3" name="Picture 2" descr="Beats Example.tiff"/>
          <p:cNvPicPr>
            <a:picLocks noChangeAspect="1"/>
          </p:cNvPicPr>
          <p:nvPr/>
        </p:nvPicPr>
        <p:blipFill>
          <a:blip r:embed="rId4"/>
          <a:stretch>
            <a:fillRect/>
          </a:stretch>
        </p:blipFill>
        <p:spPr>
          <a:xfrm>
            <a:off x="4419600" y="1905000"/>
            <a:ext cx="3961739" cy="3496247"/>
          </a:xfrm>
          <a:prstGeom prst="rect">
            <a:avLst/>
          </a:prstGeom>
        </p:spPr>
      </p:pic>
      <p:sp>
        <p:nvSpPr>
          <p:cNvPr id="4" name="TextBox 3"/>
          <p:cNvSpPr txBox="1"/>
          <p:nvPr/>
        </p:nvSpPr>
        <p:spPr>
          <a:xfrm>
            <a:off x="0" y="6248400"/>
            <a:ext cx="9144000" cy="461665"/>
          </a:xfrm>
          <a:prstGeom prst="rect">
            <a:avLst/>
          </a:prstGeom>
          <a:noFill/>
        </p:spPr>
        <p:txBody>
          <a:bodyPr wrap="square" rtlCol="0">
            <a:spAutoFit/>
          </a:bodyPr>
          <a:lstStyle/>
          <a:p>
            <a:pPr lvl="0">
              <a:defRPr/>
            </a:pPr>
            <a:r>
              <a:rPr lang="en-US" sz="1200" dirty="0" smtClean="0">
                <a:solidFill>
                  <a:prstClr val="black"/>
                </a:solidFill>
              </a:rPr>
              <a:t>Example #2– MIT </a:t>
            </a:r>
            <a:r>
              <a:rPr lang="en-US" sz="1200" dirty="0" err="1" smtClean="0">
                <a:solidFill>
                  <a:prstClr val="black"/>
                </a:solidFill>
              </a:rPr>
              <a:t>Mathlets</a:t>
            </a:r>
            <a:r>
              <a:rPr lang="en-US" sz="1200" dirty="0" smtClean="0">
                <a:solidFill>
                  <a:prstClr val="black"/>
                </a:solidFill>
              </a:rPr>
              <a:t> – Professor Haynes Miler.   http://</a:t>
            </a:r>
            <a:r>
              <a:rPr lang="en-US" sz="1200" dirty="0" err="1" smtClean="0">
                <a:solidFill>
                  <a:prstClr val="black"/>
                </a:solidFill>
              </a:rPr>
              <a:t>math.mit.edu/mathlets/courses</a:t>
            </a:r>
            <a:r>
              <a:rPr lang="en-US" sz="1200" dirty="0" smtClean="0">
                <a:solidFill>
                  <a:prstClr val="black"/>
                </a:solidFill>
              </a:rPr>
              <a:t>/</a:t>
            </a:r>
          </a:p>
          <a:p>
            <a:pPr lvl="0"/>
            <a:r>
              <a:rPr lang="en-US" sz="1200" dirty="0" smtClean="0">
                <a:solidFill>
                  <a:prstClr val="black"/>
                </a:solidFill>
              </a:rPr>
              <a:t>Relationships between mathematical concepts and content (in this case simulations) exist only in HTML and can’t be reused.</a:t>
            </a:r>
            <a:endParaRPr lang="en-US" sz="1200"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 Core Concept Catalog</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The MIT Core Concept Catalog (MC3) project is designed to explore and enhance re-use of Open Educational Resources, like OCW and other on-line educational content or activities, from the perspective of core curricular concepts and learning objectives/outcomes. In addition to supporting deeper learning, this project will help us to begin to answer the question “How can </a:t>
            </a:r>
            <a:r>
              <a:rPr lang="en-US" dirty="0" err="1" smtClean="0"/>
              <a:t>OERs</a:t>
            </a:r>
            <a:r>
              <a:rPr lang="en-US" dirty="0" smtClean="0"/>
              <a:t> be more effectively used by MIT faculty and students for instruction and learning?”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Ability to search, browse and/or otherwise navigate educational resources based on educational objectives and their relationships for a particular class, discipline or field of study </a:t>
            </a:r>
          </a:p>
          <a:p>
            <a:r>
              <a:rPr lang="en-US" dirty="0" smtClean="0"/>
              <a:t>For teachers, MC3 facilitates the re-use of cross-disciplinary content in the preparation of course materials </a:t>
            </a:r>
          </a:p>
          <a:p>
            <a:r>
              <a:rPr lang="en-US" dirty="0" smtClean="0"/>
              <a:t>For students, MC3 is designed to allow for efficient navigation of the vast and growing collection of OER content to help augment and deepen understanding based on learning objectives.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Scaling: Architectural Considerations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Educational content that is stored and managed in multiple places and supplied by multiple providers at multiple institutions must be supported.</a:t>
            </a:r>
          </a:p>
          <a:p>
            <a:pPr lvl="0"/>
            <a:r>
              <a:rPr lang="en-US" dirty="0" smtClean="0"/>
              <a:t>Curricular Concepts and Educational Objectives data will also be managed in multiple places within the Institution and across institutions, and educational tools will need to federate across all of these.</a:t>
            </a:r>
          </a:p>
          <a:p>
            <a:pPr lvl="0"/>
            <a:r>
              <a:rPr lang="en-US" dirty="0" smtClean="0"/>
              <a:t>Programmatic access to Learning Objective data is as important as programmatic access to content in fostering the independent development of new applications that leverage concept/content relationships.</a:t>
            </a:r>
          </a:p>
          <a:p>
            <a:pPr lvl="0"/>
            <a:r>
              <a:rPr lang="en-US" dirty="0" smtClean="0"/>
              <a:t>Educational Objectives will need to be mapped to things other than static content, such as assessments, classroom response systems, or for tracking student performance.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066800"/>
            <a:ext cx="8875058" cy="6858000"/>
          </a:xfrm>
          <a:prstGeom prst="rect">
            <a:avLst/>
          </a:prstGeom>
        </p:spPr>
      </p:pic>
      <p:sp>
        <p:nvSpPr>
          <p:cNvPr id="3" name="Title 2"/>
          <p:cNvSpPr>
            <a:spLocks noGrp="1"/>
          </p:cNvSpPr>
          <p:nvPr>
            <p:ph type="title"/>
          </p:nvPr>
        </p:nvSpPr>
        <p:spPr/>
        <p:txBody>
          <a:bodyPr>
            <a:normAutofit fontScale="90000"/>
          </a:bodyPr>
          <a:lstStyle/>
          <a:p>
            <a:r>
              <a:rPr lang="en-US" dirty="0" smtClean="0"/>
              <a:t>Architectural Framework for </a:t>
            </a:r>
            <a:br>
              <a:rPr lang="en-US" dirty="0" smtClean="0"/>
            </a:br>
            <a:r>
              <a:rPr lang="en-US" dirty="0" smtClean="0"/>
              <a:t>Concepts and Services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CC Mockup 1.pdf"/>
          <p:cNvPicPr>
            <a:picLocks noChangeAspect="1"/>
          </p:cNvPicPr>
          <p:nvPr/>
        </p:nvPicPr>
        <mc:AlternateContent>
          <mc:Choice xmlns:ma="http://schemas.microsoft.com/office/mac/drawingml/2008/main" Requires="ma">
            <p:blipFill>
              <a:blip r:embed="rId3"/>
              <a:srcRect l="17648" t="7576" r="21569" b="34848"/>
              <a:stretch>
                <a:fillRect/>
              </a:stretch>
            </p:blipFill>
          </mc:Choice>
          <mc:Fallback>
            <p:blipFill>
              <a:blip r:embed="rId4"/>
              <a:srcRect l="17648" t="7576" r="21569" b="34848"/>
              <a:stretch>
                <a:fillRect/>
              </a:stretch>
            </p:blipFill>
          </mc:Fallback>
        </mc:AlternateContent>
        <p:spPr>
          <a:xfrm>
            <a:off x="533400" y="3352800"/>
            <a:ext cx="2362200" cy="2895600"/>
          </a:xfrm>
          <a:prstGeom prst="rect">
            <a:avLst/>
          </a:prstGeom>
        </p:spPr>
      </p:pic>
      <p:sp>
        <p:nvSpPr>
          <p:cNvPr id="4" name="Title 3"/>
          <p:cNvSpPr>
            <a:spLocks noGrp="1"/>
          </p:cNvSpPr>
          <p:nvPr>
            <p:ph type="title"/>
          </p:nvPr>
        </p:nvSpPr>
        <p:spPr>
          <a:xfrm>
            <a:off x="457200" y="274638"/>
            <a:ext cx="8229600" cy="792162"/>
          </a:xfrm>
        </p:spPr>
        <p:txBody>
          <a:bodyPr>
            <a:normAutofit/>
          </a:bodyPr>
          <a:lstStyle/>
          <a:p>
            <a:r>
              <a:rPr lang="en-US" sz="3600" dirty="0" smtClean="0"/>
              <a:t>MC3 Tools Mockups</a:t>
            </a:r>
            <a:endParaRPr lang="en-US" sz="3600" dirty="0"/>
          </a:p>
        </p:txBody>
      </p:sp>
      <p:pic>
        <p:nvPicPr>
          <p:cNvPr id="6" name="Picture 5" descr="CCC Mockup 2.pdf"/>
          <p:cNvPicPr>
            <a:picLocks noChangeAspect="1"/>
          </p:cNvPicPr>
          <p:nvPr/>
        </p:nvPicPr>
        <mc:AlternateContent>
          <mc:Choice xmlns:ma="http://schemas.microsoft.com/office/mac/drawingml/2008/main" Requires="ma">
            <p:blipFill>
              <a:blip r:embed="rId5"/>
              <a:srcRect l="17726" t="7610" r="21218" b="33035"/>
              <a:stretch>
                <a:fillRect/>
              </a:stretch>
            </p:blipFill>
          </mc:Choice>
          <mc:Fallback>
            <p:blipFill>
              <a:blip r:embed="rId6"/>
              <a:srcRect l="17726" t="7610" r="21218" b="33035"/>
              <a:stretch>
                <a:fillRect/>
              </a:stretch>
            </p:blipFill>
          </mc:Fallback>
        </mc:AlternateContent>
        <p:spPr>
          <a:xfrm>
            <a:off x="3352800" y="3352800"/>
            <a:ext cx="2362200" cy="2971800"/>
          </a:xfrm>
          <a:prstGeom prst="rect">
            <a:avLst/>
          </a:prstGeom>
        </p:spPr>
      </p:pic>
      <p:pic>
        <p:nvPicPr>
          <p:cNvPr id="7" name="Picture 6" descr="CCC Mockup 3.pdf"/>
          <p:cNvPicPr>
            <a:picLocks noChangeAspect="1"/>
          </p:cNvPicPr>
          <p:nvPr/>
        </p:nvPicPr>
        <mc:AlternateContent>
          <mc:Choice xmlns:ma="http://schemas.microsoft.com/office/mac/drawingml/2008/main" Requires="ma">
            <p:blipFill>
              <a:blip r:embed="rId7"/>
              <a:srcRect l="17647" t="7576" r="21569" b="33333"/>
              <a:stretch>
                <a:fillRect/>
              </a:stretch>
            </p:blipFill>
          </mc:Choice>
          <mc:Fallback>
            <p:blipFill>
              <a:blip r:embed="rId8"/>
              <a:srcRect l="17647" t="7576" r="21569" b="33333"/>
              <a:stretch>
                <a:fillRect/>
              </a:stretch>
            </p:blipFill>
          </mc:Fallback>
        </mc:AlternateContent>
        <p:spPr>
          <a:xfrm>
            <a:off x="6248400" y="3276600"/>
            <a:ext cx="2362200" cy="2971800"/>
          </a:xfrm>
          <a:prstGeom prst="rect">
            <a:avLst/>
          </a:prstGeom>
        </p:spPr>
      </p:pic>
      <p:sp>
        <p:nvSpPr>
          <p:cNvPr id="11" name="TextBox 10"/>
          <p:cNvSpPr txBox="1"/>
          <p:nvPr/>
        </p:nvSpPr>
        <p:spPr>
          <a:xfrm>
            <a:off x="685800" y="1447800"/>
            <a:ext cx="7924800" cy="1446550"/>
          </a:xfrm>
          <a:prstGeom prst="rect">
            <a:avLst/>
          </a:prstGeom>
          <a:noFill/>
        </p:spPr>
        <p:txBody>
          <a:bodyPr wrap="square" rtlCol="0">
            <a:spAutoFit/>
          </a:bodyPr>
          <a:lstStyle/>
          <a:p>
            <a:r>
              <a:rPr lang="en-US" sz="2800" dirty="0" smtClean="0"/>
              <a:t>These </a:t>
            </a:r>
            <a:r>
              <a:rPr lang="en-US" sz="3200" dirty="0" smtClean="0"/>
              <a:t>wireframe</a:t>
            </a:r>
            <a:r>
              <a:rPr lang="en-US" sz="2800" dirty="0" smtClean="0"/>
              <a:t> mock-ups (continued on the next two slides) illustrate the kinds of functionality to be developed during initial prototype development.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841</Words>
  <Application>Microsoft Macintosh PowerPoint</Application>
  <PresentationFormat>On-screen Show (4:3)</PresentationFormat>
  <Paragraphs>58</Paragraphs>
  <Slides>21</Slides>
  <Notes>11</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MIT Core Concept Catalog (MC3)</vt:lpstr>
      <vt:lpstr>Trend Toward Concept Models</vt:lpstr>
      <vt:lpstr>Slide 3</vt:lpstr>
      <vt:lpstr>Slide 4</vt:lpstr>
      <vt:lpstr>MIT Core Concept Catalog</vt:lpstr>
      <vt:lpstr>Benefits</vt:lpstr>
      <vt:lpstr>Scaling: Architectural Considerations</vt:lpstr>
      <vt:lpstr>Architectural Framework for  Concepts and Services</vt:lpstr>
      <vt:lpstr>MC3 Tools Mockups</vt:lpstr>
      <vt:lpstr>MC3 Tools Mockups</vt:lpstr>
      <vt:lpstr>MC3 Tools Mockups</vt:lpstr>
      <vt:lpstr>Slide 12</vt:lpstr>
      <vt:lpstr>Slide 13</vt:lpstr>
      <vt:lpstr>Slide 14</vt:lpstr>
      <vt:lpstr>Slide 15</vt:lpstr>
      <vt:lpstr>Slide 16</vt:lpstr>
      <vt:lpstr>Process</vt:lpstr>
      <vt:lpstr>Student Experience</vt:lpstr>
      <vt:lpstr>Student Experience-Add Places</vt:lpstr>
      <vt:lpstr>Student Experience-Add Timeline, Context</vt:lpstr>
      <vt:lpstr>Annotation and Collaboration</vt:lpstr>
    </vt:vector>
  </TitlesOfParts>
  <Company>Massachusetts Institute of Technology</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Saif Rayyan</dc:creator>
  <cp:lastModifiedBy>Dawn Leeder</cp:lastModifiedBy>
  <cp:revision>9</cp:revision>
  <dcterms:created xsi:type="dcterms:W3CDTF">2011-05-20T08:43:34Z</dcterms:created>
  <dcterms:modified xsi:type="dcterms:W3CDTF">2011-05-20T08:43:49Z</dcterms:modified>
</cp:coreProperties>
</file>