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4" r:id="rId2"/>
    <p:sldId id="275" r:id="rId3"/>
    <p:sldId id="277" r:id="rId4"/>
    <p:sldId id="278" r:id="rId5"/>
    <p:sldId id="285" r:id="rId6"/>
    <p:sldId id="286" r:id="rId7"/>
    <p:sldId id="276" r:id="rId8"/>
    <p:sldId id="280" r:id="rId9"/>
    <p:sldId id="279" r:id="rId10"/>
    <p:sldId id="284" r:id="rId11"/>
    <p:sldId id="281" r:id="rId12"/>
    <p:sldId id="282" r:id="rId13"/>
    <p:sldId id="28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6600"/>
    <a:srgbClr val="FF7C80"/>
    <a:srgbClr val="66FF66"/>
    <a:srgbClr val="A50021"/>
    <a:srgbClr val="00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57" autoAdjust="0"/>
    <p:restoredTop sz="94660"/>
  </p:normalViewPr>
  <p:slideViewPr>
    <p:cSldViewPr>
      <p:cViewPr>
        <p:scale>
          <a:sx n="100" d="100"/>
          <a:sy n="100" d="100"/>
        </p:scale>
        <p:origin x="-1008" y="2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8" d="100"/>
        <a:sy n="118" d="100"/>
      </p:scale>
      <p:origin x="0" y="198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C5758-8C82-4036-BB59-111529767988}" type="datetimeFigureOut">
              <a:rPr lang="en-GB" smtClean="0"/>
              <a:t>10/05/2011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A0B05-7DD7-4FE8-9753-1046AE84B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840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27BA2-9120-4B4F-A7E4-C50EB19C3372}" type="datetimeFigureOut">
              <a:rPr lang="en-GB" smtClean="0"/>
              <a:t>10/05/2011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6D5B3-3CBE-4853-8555-07DC8D57BE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255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40C2D-789A-4AB6-AEE1-B6481C9D8EA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270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489BC-1706-4082-9566-DA36DF97AE1A}" type="datetimeFigureOut">
              <a:rPr lang="en-GB" smtClean="0"/>
              <a:pPr/>
              <a:t>10/05/2011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85FD-DD1B-47D4-A80E-EDC5102889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528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489BC-1706-4082-9566-DA36DF97AE1A}" type="datetimeFigureOut">
              <a:rPr lang="en-GB" smtClean="0"/>
              <a:pPr/>
              <a:t>10/05/2011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85FD-DD1B-47D4-A80E-EDC5102889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177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489BC-1706-4082-9566-DA36DF97AE1A}" type="datetimeFigureOut">
              <a:rPr lang="en-GB" smtClean="0"/>
              <a:pPr/>
              <a:t>10/05/2011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85FD-DD1B-47D4-A80E-EDC5102889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266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489BC-1706-4082-9566-DA36DF97AE1A}" type="datetimeFigureOut">
              <a:rPr lang="en-GB" smtClean="0"/>
              <a:pPr/>
              <a:t>10/05/2011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85FD-DD1B-47D4-A80E-EDC5102889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846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489BC-1706-4082-9566-DA36DF97AE1A}" type="datetimeFigureOut">
              <a:rPr lang="en-GB" smtClean="0"/>
              <a:pPr/>
              <a:t>10/05/2011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85FD-DD1B-47D4-A80E-EDC5102889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190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489BC-1706-4082-9566-DA36DF97AE1A}" type="datetimeFigureOut">
              <a:rPr lang="en-GB" smtClean="0"/>
              <a:pPr/>
              <a:t>10/05/2011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85FD-DD1B-47D4-A80E-EDC5102889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321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489BC-1706-4082-9566-DA36DF97AE1A}" type="datetimeFigureOut">
              <a:rPr lang="en-GB" smtClean="0"/>
              <a:pPr/>
              <a:t>10/05/2011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85FD-DD1B-47D4-A80E-EDC5102889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069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489BC-1706-4082-9566-DA36DF97AE1A}" type="datetimeFigureOut">
              <a:rPr lang="en-GB" smtClean="0"/>
              <a:pPr/>
              <a:t>10/05/2011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85FD-DD1B-47D4-A80E-EDC5102889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845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489BC-1706-4082-9566-DA36DF97AE1A}" type="datetimeFigureOut">
              <a:rPr lang="en-GB" smtClean="0"/>
              <a:pPr/>
              <a:t>10/05/2011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85FD-DD1B-47D4-A80E-EDC5102889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65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489BC-1706-4082-9566-DA36DF97AE1A}" type="datetimeFigureOut">
              <a:rPr lang="en-GB" smtClean="0"/>
              <a:pPr/>
              <a:t>10/05/2011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85FD-DD1B-47D4-A80E-EDC5102889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365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489BC-1706-4082-9566-DA36DF97AE1A}" type="datetimeFigureOut">
              <a:rPr lang="en-GB" smtClean="0"/>
              <a:pPr/>
              <a:t>10/05/2011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85FD-DD1B-47D4-A80E-EDC5102889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027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489BC-1706-4082-9566-DA36DF97AE1A}" type="datetimeFigureOut">
              <a:rPr lang="en-GB" smtClean="0"/>
              <a:pPr/>
              <a:t>10/05/2011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285FD-DD1B-47D4-A80E-EDC5102889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315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Policy-Police.blogspot.com" TargetMode="External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Policy-Police.blogspot.com" TargetMode="Externa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.a.pegler@open.ac.uk" TargetMode="Externa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hyperlink" Target="orioleproject.blogspot.co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hyperlink" Target="orioleproject.blogspot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oerblog.conted.ox.ac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bmp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orioleproject.blogspot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CSI:Milton</a:t>
            </a:r>
            <a:r>
              <a:rPr lang="en-GB" dirty="0" smtClean="0"/>
              <a:t> Keynes</a:t>
            </a:r>
            <a:br>
              <a:rPr lang="en-GB" dirty="0" smtClean="0"/>
            </a:br>
            <a:r>
              <a:rPr lang="en-GB" dirty="0" smtClean="0"/>
              <a:t>In search of the OER user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Chris Pegler</a:t>
            </a:r>
          </a:p>
          <a:p>
            <a:r>
              <a:rPr lang="en-GB" dirty="0" smtClean="0"/>
              <a:t>Open University and ORIOLE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32656"/>
            <a:ext cx="1944216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28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992" y="260647"/>
            <a:ext cx="8229600" cy="1143000"/>
          </a:xfrm>
        </p:spPr>
        <p:txBody>
          <a:bodyPr/>
          <a:lstStyle/>
          <a:p>
            <a:r>
              <a:rPr lang="en-GB" dirty="0" smtClean="0"/>
              <a:t>So where is the </a:t>
            </a:r>
            <a:r>
              <a:rPr lang="en-GB" b="1" dirty="0" smtClean="0">
                <a:solidFill>
                  <a:srgbClr val="FF0000"/>
                </a:solidFill>
              </a:rPr>
              <a:t>user</a:t>
            </a:r>
            <a:r>
              <a:rPr lang="en-GB" dirty="0" smtClean="0"/>
              <a:t>? Who is it?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644" y="1600200"/>
            <a:ext cx="6398712" cy="4525963"/>
          </a:xfrm>
        </p:spPr>
      </p:pic>
      <p:sp>
        <p:nvSpPr>
          <p:cNvPr id="3" name="TextBox 2"/>
          <p:cNvSpPr txBox="1"/>
          <p:nvPr/>
        </p:nvSpPr>
        <p:spPr>
          <a:xfrm>
            <a:off x="1331640" y="6207670"/>
            <a:ext cx="6075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Repurposed from </a:t>
            </a:r>
            <a:r>
              <a:rPr lang="en-GB" sz="1400" dirty="0" smtClean="0">
                <a:hlinkClick r:id="rId3" action="ppaction://hlinkfile"/>
              </a:rPr>
              <a:t>Policy-Police.blogspot.com</a:t>
            </a:r>
            <a:r>
              <a:rPr lang="en-GB" sz="1400" dirty="0" smtClean="0"/>
              <a:t> by Steve Davies (aka </a:t>
            </a:r>
            <a:r>
              <a:rPr lang="en-GB" sz="1400" dirty="0" err="1" smtClean="0"/>
              <a:t>Fevered_Steve</a:t>
            </a:r>
            <a:r>
              <a:rPr lang="en-GB" sz="1400" dirty="0" smtClean="0"/>
              <a:t>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59018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Just about everyone?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76" y="1600200"/>
            <a:ext cx="6402047" cy="4525963"/>
          </a:xfrm>
        </p:spPr>
      </p:pic>
      <p:sp>
        <p:nvSpPr>
          <p:cNvPr id="5" name="TextBox 4"/>
          <p:cNvSpPr txBox="1"/>
          <p:nvPr/>
        </p:nvSpPr>
        <p:spPr>
          <a:xfrm>
            <a:off x="1331640" y="6207670"/>
            <a:ext cx="6075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Repurposed from </a:t>
            </a:r>
            <a:r>
              <a:rPr lang="en-GB" sz="1400" dirty="0" smtClean="0">
                <a:hlinkClick r:id="rId3" action="ppaction://hlinkfile"/>
              </a:rPr>
              <a:t>Policy-Police.blogspot.com</a:t>
            </a:r>
            <a:r>
              <a:rPr lang="en-GB" sz="1400" dirty="0" smtClean="0"/>
              <a:t> by Steve Davies (aka </a:t>
            </a:r>
            <a:r>
              <a:rPr lang="en-GB" sz="1400" dirty="0" err="1" smtClean="0"/>
              <a:t>Fevered_Steve</a:t>
            </a:r>
            <a:r>
              <a:rPr lang="en-GB" sz="1400" dirty="0" smtClean="0"/>
              <a:t>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42659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Resources were reused in the making of this presentation: Thanks to 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 smtClean="0"/>
              <a:t>Flickr users: </a:t>
            </a:r>
          </a:p>
          <a:p>
            <a:pPr marL="400050" lvl="1" indent="0">
              <a:buNone/>
            </a:pPr>
            <a:r>
              <a:rPr lang="en-GB" sz="2400" dirty="0" err="1" smtClean="0"/>
              <a:t>aseraphin</a:t>
            </a:r>
            <a:r>
              <a:rPr lang="en-GB" sz="2400" dirty="0"/>
              <a:t>; </a:t>
            </a:r>
            <a:r>
              <a:rPr lang="en-GB" sz="2400" dirty="0" err="1"/>
              <a:t>rmgimages</a:t>
            </a:r>
            <a:r>
              <a:rPr lang="en-GB" sz="2400" dirty="0"/>
              <a:t>; </a:t>
            </a:r>
            <a:r>
              <a:rPr lang="en-GB" sz="2400" dirty="0" err="1"/>
              <a:t>thomashawk</a:t>
            </a:r>
            <a:r>
              <a:rPr lang="en-GB" sz="2400" dirty="0"/>
              <a:t>; </a:t>
            </a:r>
            <a:r>
              <a:rPr lang="en-GB" sz="2400" dirty="0" err="1"/>
              <a:t>welovepandas</a:t>
            </a:r>
            <a:r>
              <a:rPr lang="en-GB" sz="2400" dirty="0"/>
              <a:t>; </a:t>
            </a:r>
            <a:r>
              <a:rPr lang="en-GB" sz="2400" dirty="0" err="1"/>
              <a:t>dcmetroblogger</a:t>
            </a:r>
            <a:r>
              <a:rPr lang="en-GB" sz="2400" dirty="0"/>
              <a:t>; </a:t>
            </a:r>
            <a:r>
              <a:rPr lang="en-GB" sz="2400" dirty="0" err="1"/>
              <a:t>bisgovuk</a:t>
            </a:r>
            <a:r>
              <a:rPr lang="en-GB" sz="2400" dirty="0"/>
              <a:t>; </a:t>
            </a:r>
            <a:r>
              <a:rPr lang="en-GB" sz="2400" dirty="0" err="1"/>
              <a:t>nutakoch</a:t>
            </a:r>
            <a:r>
              <a:rPr lang="en-GB" sz="2400" dirty="0"/>
              <a:t>; </a:t>
            </a:r>
            <a:r>
              <a:rPr lang="en-GB" sz="2400" dirty="0" err="1"/>
              <a:t>atomicbartbeans</a:t>
            </a:r>
            <a:r>
              <a:rPr lang="en-GB" sz="2400" dirty="0"/>
              <a:t>; </a:t>
            </a:r>
            <a:r>
              <a:rPr lang="en-GB" sz="2400" dirty="0" err="1"/>
              <a:t>tobanblack</a:t>
            </a:r>
            <a:r>
              <a:rPr lang="en-GB" sz="2400" dirty="0"/>
              <a:t>; </a:t>
            </a:r>
            <a:r>
              <a:rPr lang="en-GB" sz="2400" dirty="0" err="1"/>
              <a:t>alcoholicaman</a:t>
            </a:r>
            <a:r>
              <a:rPr lang="en-GB" sz="2400" dirty="0"/>
              <a:t>; bludgeoner86; </a:t>
            </a:r>
            <a:r>
              <a:rPr lang="en-GB" sz="2400" dirty="0" err="1" smtClean="0"/>
              <a:t>dullhunk</a:t>
            </a:r>
            <a:r>
              <a:rPr lang="en-GB" sz="2400" dirty="0" smtClean="0"/>
              <a:t>; </a:t>
            </a:r>
            <a:r>
              <a:rPr lang="en-GB" sz="2400" dirty="0" err="1" smtClean="0"/>
              <a:t>jasonmichael</a:t>
            </a:r>
            <a:r>
              <a:rPr lang="en-GB" sz="2400" dirty="0" smtClean="0"/>
              <a:t>; </a:t>
            </a:r>
            <a:r>
              <a:rPr lang="en-GB" sz="2400" dirty="0" err="1" smtClean="0"/>
              <a:t>creepysleepy</a:t>
            </a:r>
            <a:r>
              <a:rPr lang="en-GB" sz="2400" dirty="0" smtClean="0"/>
              <a:t>; _</a:t>
            </a:r>
            <a:r>
              <a:rPr lang="en-GB" sz="2400" dirty="0" err="1" smtClean="0"/>
              <a:t>dchris</a:t>
            </a:r>
            <a:r>
              <a:rPr lang="en-GB" sz="2400" dirty="0" smtClean="0"/>
              <a:t>; </a:t>
            </a:r>
            <a:r>
              <a:rPr lang="en-GB" sz="2400" dirty="0" err="1" smtClean="0"/>
              <a:t>danardvincente</a:t>
            </a:r>
            <a:r>
              <a:rPr lang="en-GB" sz="2400" dirty="0" smtClean="0"/>
              <a:t>; </a:t>
            </a:r>
            <a:r>
              <a:rPr lang="en-GB" sz="2400" dirty="0" err="1" smtClean="0"/>
              <a:t>springfieldhomer</a:t>
            </a:r>
            <a:r>
              <a:rPr lang="en-GB" sz="2400" dirty="0" smtClean="0"/>
              <a:t>; </a:t>
            </a:r>
            <a:r>
              <a:rPr lang="en-GB" sz="2400" dirty="0" err="1" smtClean="0"/>
              <a:t>kevinyezbick</a:t>
            </a:r>
            <a:r>
              <a:rPr lang="en-GB" sz="2400" dirty="0" smtClean="0"/>
              <a:t>; </a:t>
            </a:r>
            <a:r>
              <a:rPr lang="en-GB" sz="2400" dirty="0" err="1" smtClean="0"/>
              <a:t>donsolo</a:t>
            </a:r>
            <a:r>
              <a:rPr lang="en-GB" sz="2400" dirty="0" smtClean="0"/>
              <a:t>; </a:t>
            </a:r>
            <a:r>
              <a:rPr lang="en-GB" sz="2400" dirty="0" err="1" smtClean="0"/>
              <a:t>hoyvinmayvin</a:t>
            </a:r>
            <a:r>
              <a:rPr lang="en-GB" sz="2400" dirty="0" smtClean="0"/>
              <a:t>; adam_t4; </a:t>
            </a:r>
            <a:r>
              <a:rPr lang="en-GB" sz="2400" dirty="0" err="1" smtClean="0"/>
              <a:t>henryfaber</a:t>
            </a:r>
            <a:r>
              <a:rPr lang="en-GB" sz="2400" dirty="0" smtClean="0"/>
              <a:t>; chadwho1ders; </a:t>
            </a:r>
            <a:r>
              <a:rPr lang="en-GB" sz="2400" dirty="0" err="1" smtClean="0"/>
              <a:t>warrenski</a:t>
            </a:r>
            <a:r>
              <a:rPr lang="en-GB" sz="2400" dirty="0" smtClean="0"/>
              <a:t>; </a:t>
            </a:r>
            <a:r>
              <a:rPr lang="en-GB" sz="2400" dirty="0" err="1" smtClean="0"/>
              <a:t>sludgeulper</a:t>
            </a:r>
            <a:r>
              <a:rPr lang="en-GB" sz="2400" dirty="0" smtClean="0"/>
              <a:t>; </a:t>
            </a:r>
            <a:r>
              <a:rPr lang="en-GB" sz="2400" dirty="0" err="1" smtClean="0"/>
              <a:t>renaissancechambara</a:t>
            </a:r>
            <a:r>
              <a:rPr lang="en-GB" sz="2400" dirty="0" smtClean="0"/>
              <a:t>; </a:t>
            </a:r>
            <a:r>
              <a:rPr lang="en-GB" sz="2400" dirty="0" err="1" smtClean="0"/>
              <a:t>reanjos</a:t>
            </a:r>
            <a:r>
              <a:rPr lang="en-GB" sz="2400" dirty="0" smtClean="0"/>
              <a:t>; </a:t>
            </a:r>
            <a:r>
              <a:rPr lang="en-GB" sz="2400" dirty="0" err="1" smtClean="0"/>
              <a:t>el_ramon</a:t>
            </a:r>
            <a:r>
              <a:rPr lang="en-GB" sz="2400" dirty="0" smtClean="0"/>
              <a:t>; mag3737; db4dawn; </a:t>
            </a:r>
            <a:r>
              <a:rPr lang="en-GB" sz="2400" dirty="0" err="1" smtClean="0"/>
              <a:t>gubatron</a:t>
            </a:r>
            <a:r>
              <a:rPr lang="en-GB" sz="2400" dirty="0" smtClean="0"/>
              <a:t>; </a:t>
            </a:r>
            <a:r>
              <a:rPr lang="en-GB" sz="2400" dirty="0" err="1" smtClean="0"/>
              <a:t>thomasthomas</a:t>
            </a:r>
            <a:r>
              <a:rPr lang="en-GB" sz="2400" dirty="0" smtClean="0"/>
              <a:t>; martin-</a:t>
            </a:r>
            <a:r>
              <a:rPr lang="en-GB" sz="2400" dirty="0" err="1" smtClean="0"/>
              <a:t>kliehm</a:t>
            </a:r>
            <a:r>
              <a:rPr lang="en-GB" sz="2400" dirty="0" smtClean="0"/>
              <a:t>; </a:t>
            </a:r>
            <a:r>
              <a:rPr lang="en-GB" sz="2400" dirty="0" err="1" smtClean="0"/>
              <a:t>baluxp</a:t>
            </a:r>
            <a:r>
              <a:rPr lang="en-GB" sz="2400" dirty="0" smtClean="0"/>
              <a:t>; </a:t>
            </a:r>
            <a:r>
              <a:rPr lang="en-GB" sz="2400" dirty="0" err="1" smtClean="0"/>
              <a:t>strawberrymaya</a:t>
            </a:r>
            <a:r>
              <a:rPr lang="en-GB" sz="2400" dirty="0" smtClean="0"/>
              <a:t>; </a:t>
            </a:r>
            <a:r>
              <a:rPr lang="en-GB" sz="2400" dirty="0" err="1"/>
              <a:t>M</a:t>
            </a:r>
            <a:r>
              <a:rPr lang="en-GB" sz="2400" dirty="0" err="1" smtClean="0"/>
              <a:t>asked_Bob</a:t>
            </a:r>
            <a:r>
              <a:rPr lang="en-GB" sz="2400" dirty="0" smtClean="0"/>
              <a:t> and </a:t>
            </a:r>
            <a:r>
              <a:rPr lang="en-GB" sz="2400" dirty="0" err="1" smtClean="0"/>
              <a:t>mckirsch</a:t>
            </a:r>
            <a:endParaRPr lang="en-GB" sz="200" dirty="0" smtClean="0"/>
          </a:p>
          <a:p>
            <a:pPr marL="0" indent="0">
              <a:buNone/>
            </a:pPr>
            <a:r>
              <a:rPr lang="en-GB" b="1" dirty="0" err="1" smtClean="0"/>
              <a:t>Fevered_steve</a:t>
            </a:r>
            <a:r>
              <a:rPr lang="en-GB" dirty="0" smtClean="0"/>
              <a:t> </a:t>
            </a:r>
            <a:r>
              <a:rPr lang="en-GB" b="1" dirty="0" smtClean="0"/>
              <a:t>of Policy-Police </a:t>
            </a:r>
            <a:r>
              <a:rPr lang="en-GB" dirty="0" smtClean="0"/>
              <a:t>(Steve Davies) </a:t>
            </a:r>
          </a:p>
          <a:p>
            <a:pPr marL="0" indent="0">
              <a:buNone/>
            </a:pPr>
            <a:r>
              <a:rPr lang="en-GB" dirty="0" smtClean="0"/>
              <a:t>As well as Creative Commons, Google Maps, Moo and </a:t>
            </a:r>
            <a:r>
              <a:rPr lang="en-GB" dirty="0"/>
              <a:t>commons.wikimedia.org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23527" y="5927155"/>
            <a:ext cx="8543301" cy="5232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Also thanks to the National Teaching Fellowship Scheme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33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0072" y="692696"/>
            <a:ext cx="353873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>Plans &amp; questions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4895792" cy="4906036"/>
          </a:xfrm>
        </p:spPr>
      </p:pic>
      <p:sp>
        <p:nvSpPr>
          <p:cNvPr id="5" name="TextBox 4"/>
          <p:cNvSpPr txBox="1"/>
          <p:nvPr/>
        </p:nvSpPr>
        <p:spPr>
          <a:xfrm>
            <a:off x="5150968" y="3140968"/>
            <a:ext cx="37444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05-26  May     Survey is LIVE</a:t>
            </a:r>
            <a:br>
              <a:rPr lang="en-GB" dirty="0" smtClean="0"/>
            </a:br>
            <a:r>
              <a:rPr lang="en-GB" dirty="0" smtClean="0"/>
              <a:t>13-14  June     Really </a:t>
            </a:r>
            <a:r>
              <a:rPr lang="en-GB" dirty="0" err="1" smtClean="0"/>
              <a:t>Reuseful</a:t>
            </a:r>
            <a:r>
              <a:rPr lang="en-GB" dirty="0" smtClean="0"/>
              <a:t> Retreat,</a:t>
            </a:r>
          </a:p>
          <a:p>
            <a:r>
              <a:rPr lang="en-GB" dirty="0"/>
              <a:t>	</a:t>
            </a:r>
            <a:r>
              <a:rPr lang="en-GB" dirty="0" smtClean="0"/>
              <a:t>        Woburn</a:t>
            </a:r>
          </a:p>
          <a:p>
            <a:r>
              <a:rPr lang="en-GB" dirty="0" smtClean="0"/>
              <a:t>July onwards   Reporting + comment</a:t>
            </a:r>
            <a:br>
              <a:rPr lang="en-GB" dirty="0" smtClean="0"/>
            </a:br>
            <a:r>
              <a:rPr lang="en-GB" dirty="0" smtClean="0"/>
              <a:t>	        Community building</a:t>
            </a:r>
          </a:p>
          <a:p>
            <a:endParaRPr lang="en-GB" dirty="0"/>
          </a:p>
          <a:p>
            <a:r>
              <a:rPr lang="en-GB" dirty="0" smtClean="0">
                <a:hlinkClick r:id="rId3"/>
              </a:rPr>
              <a:t>c.a.pegler@open.ac.uk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Cards can be accessed and reused </a:t>
            </a:r>
            <a:br>
              <a:rPr lang="en-GB" dirty="0" smtClean="0"/>
            </a:br>
            <a:r>
              <a:rPr lang="en-GB" dirty="0" smtClean="0"/>
              <a:t>from the ORIOLE SHOP @</a:t>
            </a:r>
            <a:br>
              <a:rPr lang="en-GB" dirty="0" smtClean="0"/>
            </a:br>
            <a:r>
              <a:rPr lang="en-GB" dirty="0" smtClean="0">
                <a:hlinkClick r:id="rId4" action="ppaction://hlinkfile"/>
              </a:rPr>
              <a:t>orioleproject.blogspot.com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171888" y="2154867"/>
            <a:ext cx="3268844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chemeClr val="accent6">
                    <a:lumMod val="50000"/>
                  </a:schemeClr>
                </a:solidFill>
                <a:latin typeface="Century" pitchFamily="18" charset="0"/>
              </a:rPr>
              <a:t>‘resourceful’?</a:t>
            </a:r>
            <a:endParaRPr lang="en-GB" sz="4000" b="1" dirty="0">
              <a:solidFill>
                <a:schemeClr val="accent6">
                  <a:lumMod val="50000"/>
                </a:schemeClr>
              </a:solidFill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86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5976" y="274638"/>
            <a:ext cx="4330824" cy="1143000"/>
          </a:xfrm>
        </p:spPr>
        <p:txBody>
          <a:bodyPr/>
          <a:lstStyle/>
          <a:p>
            <a:pPr algn="l"/>
            <a:r>
              <a:rPr lang="en-GB" b="1" dirty="0" smtClean="0"/>
              <a:t>ORIOLE project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5976" y="1600200"/>
            <a:ext cx="4330824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800" b="1" dirty="0" smtClean="0"/>
              <a:t>Open Resources: Influence on Learners and Educators 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dirty="0" smtClean="0">
              <a:hlinkClick r:id="rId2" action="ppaction://hlinkfile"/>
            </a:endParaRPr>
          </a:p>
          <a:p>
            <a:pPr marL="0" indent="0">
              <a:buNone/>
            </a:pPr>
            <a:endParaRPr lang="en-GB" sz="2400" dirty="0">
              <a:hlinkClick r:id="rId2" action="ppaction://hlinkfile"/>
            </a:endParaRPr>
          </a:p>
          <a:p>
            <a:pPr marL="0" indent="0">
              <a:buNone/>
            </a:pPr>
            <a:endParaRPr lang="en-GB" sz="2400" dirty="0" smtClean="0">
              <a:hlinkClick r:id="rId2" action="ppaction://hlinkfile"/>
            </a:endParaRPr>
          </a:p>
          <a:p>
            <a:pPr marL="0" indent="0">
              <a:buNone/>
            </a:pPr>
            <a:endParaRPr lang="en-GB" sz="2400" dirty="0" smtClean="0">
              <a:hlinkClick r:id="rId2" action="ppaction://hlinkfile"/>
            </a:endParaRPr>
          </a:p>
          <a:p>
            <a:pPr marL="0" indent="0">
              <a:buNone/>
            </a:pPr>
            <a:endParaRPr lang="en-GB" sz="1800" dirty="0">
              <a:hlinkClick r:id="rId2" action="ppaction://hlinkfile"/>
            </a:endParaRPr>
          </a:p>
          <a:p>
            <a:pPr marL="0" indent="0">
              <a:buNone/>
            </a:pPr>
            <a:r>
              <a:rPr lang="en-GB" sz="2400" dirty="0" smtClean="0">
                <a:hlinkClick r:id="rId2" action="ppaction://hlinkfile"/>
              </a:rPr>
              <a:t>orioleproject.blogspot.com </a:t>
            </a:r>
            <a:endParaRPr lang="en-GB" sz="2400" dirty="0" smtClean="0"/>
          </a:p>
          <a:p>
            <a:pPr marL="0" indent="0">
              <a:buNone/>
            </a:pPr>
            <a:endParaRPr lang="en-GB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539552" y="654698"/>
            <a:ext cx="3478698" cy="5395736"/>
            <a:chOff x="539552" y="654698"/>
            <a:chExt cx="3478698" cy="5395736"/>
          </a:xfrm>
        </p:grpSpPr>
        <p:sp>
          <p:nvSpPr>
            <p:cNvPr id="5" name="Rectangle 4"/>
            <p:cNvSpPr/>
            <p:nvPr/>
          </p:nvSpPr>
          <p:spPr>
            <a:xfrm>
              <a:off x="539552" y="654698"/>
              <a:ext cx="3478698" cy="5395736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u="sng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247162" y="1022630"/>
              <a:ext cx="2122831" cy="2084948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u="sng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011292" y="3230222"/>
              <a:ext cx="2594572" cy="367932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/>
                <a:t>MEET ORIOLE</a:t>
              </a:r>
              <a:endParaRPr lang="en-GB" b="1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93357" y="3720798"/>
              <a:ext cx="1385544" cy="19623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200" dirty="0">
                  <a:solidFill>
                    <a:schemeClr val="bg1"/>
                  </a:solidFill>
                </a:rPr>
                <a:t>P</a:t>
              </a:r>
              <a:r>
                <a:rPr lang="en-GB" sz="1200" dirty="0" smtClean="0">
                  <a:solidFill>
                    <a:schemeClr val="bg1"/>
                  </a:solidFill>
                </a:rPr>
                <a:t>hase 1 will explore reuse of resources via survey and a retreat. </a:t>
              </a:r>
              <a:br>
                <a:rPr lang="en-GB" sz="1200" dirty="0" smtClean="0">
                  <a:solidFill>
                    <a:schemeClr val="bg1"/>
                  </a:solidFill>
                </a:rPr>
              </a:br>
              <a:r>
                <a:rPr lang="en-GB" sz="1200" dirty="0" smtClean="0">
                  <a:solidFill>
                    <a:schemeClr val="bg1"/>
                  </a:solidFill>
                </a:rPr>
                <a:t/>
              </a:r>
              <a:br>
                <a:rPr lang="en-GB" sz="1200" dirty="0" smtClean="0">
                  <a:solidFill>
                    <a:schemeClr val="bg1"/>
                  </a:solidFill>
                </a:rPr>
              </a:br>
              <a:r>
                <a:rPr lang="en-GB" sz="1200" i="1" dirty="0" smtClean="0">
                  <a:solidFill>
                    <a:schemeClr val="bg1"/>
                  </a:solidFill>
                </a:rPr>
                <a:t>Chris Pegler: National Teaching Fellowship</a:t>
              </a:r>
              <a:endParaRPr lang="en-GB" sz="1200" i="1" dirty="0">
                <a:solidFill>
                  <a:schemeClr val="bg1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308578" y="3843442"/>
              <a:ext cx="1297286" cy="24528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200" b="1" dirty="0" smtClean="0">
                  <a:solidFill>
                    <a:schemeClr val="tx1"/>
                  </a:solidFill>
                </a:rPr>
                <a:t>Community</a:t>
              </a:r>
              <a:endParaRPr lang="en-GB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308578" y="4211374"/>
              <a:ext cx="1297286" cy="24528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200" b="1" dirty="0" smtClean="0">
                  <a:solidFill>
                    <a:schemeClr val="tx1"/>
                  </a:solidFill>
                </a:rPr>
                <a:t>Practice</a:t>
              </a:r>
              <a:endParaRPr lang="en-GB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308578" y="4579306"/>
              <a:ext cx="1297286" cy="24528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200" b="1" dirty="0" smtClean="0">
                  <a:solidFill>
                    <a:schemeClr val="tx1"/>
                  </a:solidFill>
                </a:rPr>
                <a:t>Research</a:t>
              </a:r>
              <a:endParaRPr lang="en-GB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308578" y="4947238"/>
              <a:ext cx="1297286" cy="24528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200" b="1" dirty="0" smtClean="0">
                  <a:solidFill>
                    <a:schemeClr val="tx1"/>
                  </a:solidFill>
                </a:rPr>
                <a:t>Sharing</a:t>
              </a:r>
              <a:endParaRPr lang="en-GB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308578" y="5315170"/>
              <a:ext cx="1297286" cy="24528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200" b="1" dirty="0" smtClean="0">
                  <a:solidFill>
                    <a:schemeClr val="tx1"/>
                  </a:solidFill>
                </a:rPr>
                <a:t>Using</a:t>
              </a:r>
              <a:endParaRPr lang="en-GB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2345174" y="1849890"/>
              <a:ext cx="245288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dirty="0" smtClean="0">
                  <a:solidFill>
                    <a:schemeClr val="bg1">
                      <a:lumMod val="75000"/>
                    </a:schemeClr>
                  </a:solidFill>
                </a:rPr>
                <a:t>By: </a:t>
              </a:r>
              <a:r>
                <a:rPr lang="en-GB" sz="700" b="1" dirty="0" err="1" smtClean="0">
                  <a:solidFill>
                    <a:schemeClr val="bg1">
                      <a:lumMod val="75000"/>
                    </a:schemeClr>
                  </a:solidFill>
                </a:rPr>
                <a:t>Perpetualplum</a:t>
              </a:r>
              <a:r>
                <a:rPr lang="en-GB" sz="700" dirty="0" smtClean="0">
                  <a:solidFill>
                    <a:schemeClr val="bg1">
                      <a:lumMod val="75000"/>
                    </a:schemeClr>
                  </a:solidFill>
                </a:rPr>
                <a:t/>
              </a:r>
              <a:br>
                <a:rPr lang="en-GB" sz="700" dirty="0" smtClean="0">
                  <a:solidFill>
                    <a:schemeClr val="bg1">
                      <a:lumMod val="75000"/>
                    </a:schemeClr>
                  </a:solidFill>
                </a:rPr>
              </a:br>
              <a:r>
                <a:rPr lang="en-GB" sz="700" dirty="0" smtClean="0">
                  <a:solidFill>
                    <a:schemeClr val="bg1">
                      <a:lumMod val="75000"/>
                    </a:schemeClr>
                  </a:solidFill>
                </a:rPr>
                <a:t>http://www.flickr.com/photos/perpetualplum/3729882822/</a:t>
              </a:r>
              <a:endParaRPr lang="en-GB" sz="7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415643" y="5583600"/>
            <a:ext cx="3562484" cy="417397"/>
            <a:chOff x="4493716" y="5876001"/>
            <a:chExt cx="3562484" cy="41739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9770" y="5877272"/>
              <a:ext cx="406493" cy="40649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4060" y="5877268"/>
              <a:ext cx="406493" cy="40649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3357" y="5886905"/>
              <a:ext cx="406493" cy="40649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2360" y="5932174"/>
              <a:ext cx="243840" cy="24384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6256" y="5877269"/>
              <a:ext cx="406493" cy="40649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6096" y="5877270"/>
              <a:ext cx="406493" cy="406493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8876" y="5876001"/>
              <a:ext cx="417397" cy="417397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3716" y="5898103"/>
              <a:ext cx="385811" cy="384096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4415643" y="2703157"/>
            <a:ext cx="3972781" cy="126188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endParaRPr lang="en-GB" sz="300" dirty="0" smtClean="0">
              <a:solidFill>
                <a:schemeClr val="bg1"/>
              </a:solidFill>
              <a:latin typeface="Century" pitchFamily="18" charset="0"/>
            </a:endParaRPr>
          </a:p>
          <a:p>
            <a:pPr>
              <a:spcBef>
                <a:spcPts val="600"/>
              </a:spcBef>
            </a:pPr>
            <a:r>
              <a:rPr lang="en-GB" sz="2600" dirty="0" smtClean="0">
                <a:solidFill>
                  <a:schemeClr val="bg1"/>
                </a:solidFill>
                <a:latin typeface="Century" pitchFamily="18" charset="0"/>
              </a:rPr>
              <a:t> Investigating sharing </a:t>
            </a:r>
          </a:p>
          <a:p>
            <a:pPr>
              <a:spcBef>
                <a:spcPts val="600"/>
              </a:spcBef>
            </a:pPr>
            <a:r>
              <a:rPr lang="en-GB" sz="2600" dirty="0" smtClean="0">
                <a:solidFill>
                  <a:schemeClr val="bg1"/>
                </a:solidFill>
                <a:latin typeface="Century" pitchFamily="18" charset="0"/>
              </a:rPr>
              <a:t> &amp; use of open resources</a:t>
            </a:r>
          </a:p>
          <a:p>
            <a:pPr>
              <a:spcBef>
                <a:spcPts val="600"/>
              </a:spcBef>
            </a:pPr>
            <a:endParaRPr lang="en-GB" sz="600" dirty="0">
              <a:solidFill>
                <a:schemeClr val="bg1"/>
              </a:solidFill>
              <a:latin typeface="Century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57817" y="4211374"/>
            <a:ext cx="3888432" cy="553998"/>
          </a:xfrm>
          <a:prstGeom prst="rect">
            <a:avLst/>
          </a:prstGeom>
          <a:solidFill>
            <a:srgbClr val="FFFF00"/>
          </a:solidFill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sz="600" b="1" dirty="0" smtClean="0">
              <a:solidFill>
                <a:srgbClr val="FF0000"/>
              </a:solidFill>
            </a:endParaRPr>
          </a:p>
          <a:p>
            <a:pPr algn="ctr"/>
            <a:r>
              <a:rPr lang="en-GB" b="1" dirty="0" smtClean="0">
                <a:solidFill>
                  <a:srgbClr val="FF0000"/>
                </a:solidFill>
              </a:rPr>
              <a:t>ADVISORY: IT’S A VERY NEW PROJECT</a:t>
            </a:r>
          </a:p>
          <a:p>
            <a:endParaRPr lang="en-GB" sz="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88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Forensic examination …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1880" y="1600200"/>
            <a:ext cx="5328592" cy="4525963"/>
          </a:xfrm>
        </p:spPr>
        <p:txBody>
          <a:bodyPr>
            <a:noAutofit/>
          </a:bodyPr>
          <a:lstStyle/>
          <a:p>
            <a:r>
              <a:rPr lang="en-GB" sz="2600" dirty="0" smtClean="0">
                <a:latin typeface="+mj-lt"/>
              </a:rPr>
              <a:t>Good News : Good News</a:t>
            </a:r>
          </a:p>
          <a:p>
            <a:r>
              <a:rPr lang="en-GB" sz="2600" dirty="0" smtClean="0">
                <a:latin typeface="+mj-lt"/>
              </a:rPr>
              <a:t>Impact of OER study lead by Oxford University (David White &amp; Liz </a:t>
            </a:r>
            <a:r>
              <a:rPr lang="en-GB" sz="2600" dirty="0" err="1" smtClean="0">
                <a:latin typeface="+mj-lt"/>
              </a:rPr>
              <a:t>Masterman</a:t>
            </a:r>
            <a:r>
              <a:rPr lang="en-GB" sz="2600" dirty="0">
                <a:latin typeface="+mj-lt"/>
              </a:rPr>
              <a:t>) </a:t>
            </a:r>
            <a:r>
              <a:rPr lang="en-GB" sz="2800" dirty="0" smtClean="0">
                <a:latin typeface="+mj-lt"/>
                <a:hlinkClick r:id="rId2" action="ppaction://hlinkfile"/>
              </a:rPr>
              <a:t>oerblog.conted.ox.ac.uk</a:t>
            </a:r>
            <a:r>
              <a:rPr lang="en-GB" sz="2800" dirty="0" smtClean="0">
                <a:latin typeface="+mj-lt"/>
              </a:rPr>
              <a:t>   </a:t>
            </a:r>
          </a:p>
          <a:p>
            <a:r>
              <a:rPr lang="en-GB" sz="2600" dirty="0" smtClean="0">
                <a:latin typeface="+mj-lt"/>
              </a:rPr>
              <a:t>National Teaching Fellowship</a:t>
            </a:r>
          </a:p>
          <a:p>
            <a:r>
              <a:rPr lang="en-GB" sz="2600" dirty="0" smtClean="0">
                <a:latin typeface="+mj-lt"/>
              </a:rPr>
              <a:t>The </a:t>
            </a:r>
            <a:r>
              <a:rPr lang="en-GB" sz="2600" dirty="0">
                <a:latin typeface="+mj-lt"/>
              </a:rPr>
              <a:t>keen team: Helen </a:t>
            </a:r>
            <a:r>
              <a:rPr lang="en-GB" sz="2600" dirty="0" err="1">
                <a:latin typeface="+mj-lt"/>
              </a:rPr>
              <a:t>Beetham</a:t>
            </a:r>
            <a:r>
              <a:rPr lang="en-GB" sz="2600" dirty="0">
                <a:latin typeface="+mj-lt"/>
              </a:rPr>
              <a:t>, Isobel Falconer, Allison Littlejohn, Lou McGill + on the home team Patrick </a:t>
            </a:r>
            <a:r>
              <a:rPr lang="en-GB" sz="2600" dirty="0" err="1">
                <a:latin typeface="+mj-lt"/>
              </a:rPr>
              <a:t>McAndrew</a:t>
            </a:r>
            <a:r>
              <a:rPr lang="en-GB" sz="2600" dirty="0">
                <a:latin typeface="+mj-lt"/>
              </a:rPr>
              <a:t> and Karen Cropper </a:t>
            </a:r>
            <a:r>
              <a:rPr lang="en-GB" sz="2600" dirty="0" smtClean="0">
                <a:latin typeface="+mj-lt"/>
              </a:rPr>
              <a:t>+++</a:t>
            </a:r>
            <a:endParaRPr lang="en-GB" sz="2600" dirty="0"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 rot="526490">
            <a:off x="467544" y="1269112"/>
            <a:ext cx="2124000" cy="3168000"/>
            <a:chOff x="1043608" y="1844824"/>
            <a:chExt cx="2124000" cy="3168000"/>
          </a:xfrm>
        </p:grpSpPr>
        <p:sp>
          <p:nvSpPr>
            <p:cNvPr id="5" name="Rectangle 4"/>
            <p:cNvSpPr/>
            <p:nvPr/>
          </p:nvSpPr>
          <p:spPr>
            <a:xfrm>
              <a:off x="1043608" y="1844824"/>
              <a:ext cx="2124000" cy="3168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475656" y="2060848"/>
              <a:ext cx="1296144" cy="12241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331640" y="3356992"/>
              <a:ext cx="1584176" cy="216024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 smtClean="0"/>
                <a:t>12. SPEED/TIME</a:t>
              </a:r>
              <a:endParaRPr lang="en-GB" sz="1200" b="1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259632" y="3645024"/>
              <a:ext cx="792088" cy="11521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Do you need a resource fast? Don’t have the time to make one? Do you search and reuse? If so, does time searching really pay off?  </a:t>
              </a:r>
              <a:endParaRPr lang="en-GB" sz="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23728" y="3717032"/>
              <a:ext cx="792088" cy="14401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900" b="1" dirty="0" smtClean="0">
                  <a:solidFill>
                    <a:schemeClr val="tx1"/>
                  </a:solidFill>
                </a:rPr>
                <a:t>Purpose</a:t>
              </a:r>
              <a:endParaRPr lang="en-GB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123728" y="3933056"/>
              <a:ext cx="792088" cy="14401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900" b="1" dirty="0" smtClean="0">
                  <a:solidFill>
                    <a:schemeClr val="tx1"/>
                  </a:solidFill>
                </a:rPr>
                <a:t>Concerns</a:t>
              </a:r>
              <a:endParaRPr lang="en-GB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123728" y="4149080"/>
              <a:ext cx="792088" cy="14401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900" b="1" dirty="0" smtClean="0">
                  <a:solidFill>
                    <a:schemeClr val="tx1"/>
                  </a:solidFill>
                </a:rPr>
                <a:t>Quality</a:t>
              </a:r>
              <a:endParaRPr lang="en-GB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123728" y="4365104"/>
              <a:ext cx="792088" cy="14401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900" b="1" dirty="0" smtClean="0">
                  <a:solidFill>
                    <a:schemeClr val="tx1"/>
                  </a:solidFill>
                </a:rPr>
                <a:t>Technology</a:t>
              </a:r>
              <a:endParaRPr lang="en-GB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123728" y="4581128"/>
              <a:ext cx="792088" cy="14401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900" b="1" dirty="0" smtClean="0">
                  <a:solidFill>
                    <a:schemeClr val="tx1"/>
                  </a:solidFill>
                </a:rPr>
                <a:t>Resources</a:t>
              </a:r>
              <a:endParaRPr lang="en-GB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2184413" y="2529190"/>
              <a:ext cx="144016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" dirty="0" smtClean="0">
                  <a:solidFill>
                    <a:schemeClr val="bg1"/>
                  </a:solidFill>
                </a:rPr>
                <a:t>By Roscoe Van </a:t>
              </a:r>
              <a:r>
                <a:rPr lang="en-GB" sz="400" dirty="0" err="1" smtClean="0">
                  <a:solidFill>
                    <a:schemeClr val="bg1"/>
                  </a:solidFill>
                </a:rPr>
                <a:t>Damme</a:t>
              </a:r>
              <a:r>
                <a:rPr lang="en-GB" sz="400" dirty="0" smtClean="0">
                  <a:solidFill>
                    <a:schemeClr val="bg1"/>
                  </a:solidFill>
                </a:rPr>
                <a:t> http://www.flickr.com/photos/alcoholicaman/2131779428/</a:t>
              </a:r>
              <a:endParaRPr lang="en-GB" sz="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25438" y="3069136"/>
            <a:ext cx="2124000" cy="3168000"/>
            <a:chOff x="1043608" y="1844824"/>
            <a:chExt cx="2124000" cy="3168000"/>
          </a:xfrm>
        </p:grpSpPr>
        <p:sp>
          <p:nvSpPr>
            <p:cNvPr id="16" name="Rectangle 15"/>
            <p:cNvSpPr/>
            <p:nvPr/>
          </p:nvSpPr>
          <p:spPr>
            <a:xfrm>
              <a:off x="1043608" y="1844824"/>
              <a:ext cx="2124000" cy="3168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475656" y="2060848"/>
              <a:ext cx="1296144" cy="12241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331640" y="3356992"/>
              <a:ext cx="1584176" cy="216024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 smtClean="0"/>
                <a:t>5. FUNDING</a:t>
              </a:r>
              <a:endParaRPr lang="en-GB" sz="1200" b="1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259632" y="3645024"/>
              <a:ext cx="792088" cy="11521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If funding is available to get involved in using, making or sharing resources, then perhaps that is reason enough to get involved? </a:t>
              </a:r>
              <a:endParaRPr lang="en-GB" sz="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123728" y="3717032"/>
              <a:ext cx="792088" cy="14401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900" b="1" dirty="0" smtClean="0">
                  <a:solidFill>
                    <a:schemeClr val="tx1"/>
                  </a:solidFill>
                </a:rPr>
                <a:t>Purpose</a:t>
              </a:r>
              <a:endParaRPr lang="en-GB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123728" y="3933056"/>
              <a:ext cx="792088" cy="14401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900" b="1" dirty="0" smtClean="0">
                  <a:solidFill>
                    <a:schemeClr val="tx1"/>
                  </a:solidFill>
                </a:rPr>
                <a:t>Concerns</a:t>
              </a:r>
              <a:endParaRPr lang="en-GB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123728" y="4149080"/>
              <a:ext cx="792088" cy="14401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900" b="1" dirty="0" smtClean="0">
                  <a:solidFill>
                    <a:schemeClr val="tx1"/>
                  </a:solidFill>
                </a:rPr>
                <a:t>Quality</a:t>
              </a:r>
              <a:endParaRPr lang="en-GB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123728" y="4365104"/>
              <a:ext cx="792088" cy="14401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900" b="1" dirty="0" smtClean="0">
                  <a:solidFill>
                    <a:schemeClr val="tx1"/>
                  </a:solidFill>
                </a:rPr>
                <a:t>Technology</a:t>
              </a:r>
              <a:endParaRPr lang="en-GB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123728" y="4581128"/>
              <a:ext cx="792088" cy="14401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900" b="1" dirty="0" smtClean="0">
                  <a:solidFill>
                    <a:schemeClr val="tx1"/>
                  </a:solidFill>
                </a:rPr>
                <a:t>Resources</a:t>
              </a:r>
              <a:endParaRPr lang="en-GB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16200000">
              <a:off x="2163797" y="2529190"/>
              <a:ext cx="144016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" dirty="0" smtClean="0">
                  <a:solidFill>
                    <a:schemeClr val="bg1"/>
                  </a:solidFill>
                </a:rPr>
                <a:t>By </a:t>
              </a:r>
              <a:r>
                <a:rPr lang="en-GB" sz="400" dirty="0" err="1" smtClean="0">
                  <a:solidFill>
                    <a:schemeClr val="bg1"/>
                  </a:solidFill>
                </a:rPr>
                <a:t>RambergMediaImages</a:t>
              </a:r>
              <a:r>
                <a:rPr lang="en-GB" sz="400" dirty="0" smtClean="0">
                  <a:solidFill>
                    <a:schemeClr val="bg1"/>
                  </a:solidFill>
                </a:rPr>
                <a:t> http://www.flickr.com/photos/rmgimages/4881843809/</a:t>
              </a:r>
              <a:endParaRPr lang="en-GB" sz="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916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view from MK7 6AA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1" t="27917" r="-1" b="7311"/>
          <a:stretch/>
        </p:blipFill>
        <p:spPr bwMode="auto">
          <a:xfrm>
            <a:off x="453644" y="1628800"/>
            <a:ext cx="8222812" cy="3741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13627"/>
            <a:ext cx="1470406" cy="7811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399" y="5398750"/>
            <a:ext cx="1512168" cy="7751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00"/>
          <a:stretch/>
        </p:blipFill>
        <p:spPr>
          <a:xfrm>
            <a:off x="3341440" y="5466561"/>
            <a:ext cx="3025080" cy="8173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419829"/>
            <a:ext cx="1296144" cy="8640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666" y="5398750"/>
            <a:ext cx="855790" cy="85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48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</a:rPr>
              <a:t>Where are we coming from? 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518" y="2659210"/>
            <a:ext cx="1815063" cy="564268"/>
          </a:xfrm>
          <a:solidFill>
            <a:srgbClr val="FF0000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chemeClr val="bg1"/>
                </a:solidFill>
              </a:rPr>
              <a:t>  Promise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35764" y="2316281"/>
            <a:ext cx="8036931" cy="0"/>
          </a:xfrm>
          <a:prstGeom prst="straightConnector1">
            <a:avLst/>
          </a:prstGeom>
          <a:ln w="76200">
            <a:solidFill>
              <a:srgbClr val="0070C0"/>
            </a:solidFill>
            <a:headEnd type="arrow"/>
            <a:tailEnd type="arrow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2119" y="3356992"/>
            <a:ext cx="18202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What we </a:t>
            </a:r>
            <a:br>
              <a:rPr lang="en-GB" sz="2800" b="1" dirty="0" smtClean="0">
                <a:solidFill>
                  <a:srgbClr val="FF0000"/>
                </a:solidFill>
              </a:rPr>
            </a:br>
            <a:r>
              <a:rPr lang="en-GB" sz="2800" b="1" dirty="0" smtClean="0">
                <a:solidFill>
                  <a:srgbClr val="FF0000"/>
                </a:solidFill>
              </a:rPr>
              <a:t>think/say</a:t>
            </a:r>
          </a:p>
          <a:p>
            <a:r>
              <a:rPr lang="en-GB" sz="2800" b="1" dirty="0" smtClean="0">
                <a:solidFill>
                  <a:srgbClr val="FF0000"/>
                </a:solidFill>
              </a:rPr>
              <a:t>OER</a:t>
            </a:r>
          </a:p>
          <a:p>
            <a:r>
              <a:rPr lang="en-GB" sz="2800" b="1" dirty="0" smtClean="0">
                <a:solidFill>
                  <a:srgbClr val="FF0000"/>
                </a:solidFill>
              </a:rPr>
              <a:t>will offer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0862" y="3356992"/>
            <a:ext cx="18202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rgbClr val="FF0000"/>
                </a:solidFill>
              </a:rPr>
              <a:t>Where we </a:t>
            </a:r>
            <a:br>
              <a:rPr lang="en-GB" sz="2800" b="1" dirty="0" smtClean="0">
                <a:solidFill>
                  <a:srgbClr val="FF0000"/>
                </a:solidFill>
              </a:rPr>
            </a:br>
            <a:r>
              <a:rPr lang="en-GB" sz="2800" b="1" dirty="0" smtClean="0">
                <a:solidFill>
                  <a:srgbClr val="FF0000"/>
                </a:solidFill>
              </a:rPr>
              <a:t>find out what OER</a:t>
            </a:r>
          </a:p>
          <a:p>
            <a:pPr algn="r"/>
            <a:r>
              <a:rPr lang="en-GB" sz="2800" b="1" dirty="0" smtClean="0">
                <a:solidFill>
                  <a:srgbClr val="FF0000"/>
                </a:solidFill>
              </a:rPr>
              <a:t>offers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786019" y="2659210"/>
            <a:ext cx="1815063" cy="564268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b="1" dirty="0" smtClean="0">
                <a:solidFill>
                  <a:schemeClr val="bg1"/>
                </a:solidFill>
              </a:rPr>
              <a:t>  Practice</a:t>
            </a:r>
            <a:endParaRPr lang="en-GB" b="1" dirty="0">
              <a:solidFill>
                <a:schemeClr val="bg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771800" y="2490657"/>
            <a:ext cx="3848391" cy="3788150"/>
            <a:chOff x="2771800" y="2490657"/>
            <a:chExt cx="3848391" cy="37881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1800" y="2564904"/>
              <a:ext cx="3372369" cy="363965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rot="16200000">
              <a:off x="4518367" y="4176983"/>
              <a:ext cx="378815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dirty="0" smtClean="0"/>
                <a:t>By: </a:t>
              </a:r>
              <a:r>
                <a:rPr lang="en-GB" sz="1050" b="1" dirty="0" err="1" smtClean="0"/>
                <a:t>Perpetualplum</a:t>
              </a:r>
              <a:r>
                <a:rPr lang="en-GB" sz="1050" dirty="0" smtClean="0"/>
                <a:t/>
              </a:r>
              <a:br>
                <a:rPr lang="en-GB" sz="1050" dirty="0" smtClean="0"/>
              </a:br>
              <a:r>
                <a:rPr lang="en-GB" sz="1050" dirty="0" smtClean="0"/>
                <a:t> http</a:t>
              </a:r>
              <a:r>
                <a:rPr lang="en-GB" sz="1050" dirty="0"/>
                <a:t>://www.flickr.com/photos/perpetualplum/3729882822/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71800" y="5681340"/>
              <a:ext cx="3372369" cy="52322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latin typeface="Stencil" pitchFamily="82" charset="0"/>
                </a:rPr>
                <a:t>  ORIOLE PROJECT </a:t>
              </a:r>
              <a:endParaRPr lang="en-GB" sz="2800" dirty="0">
                <a:latin typeface="Stencil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433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/>
      <p:bldP spid="11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Who</a:t>
            </a:r>
            <a:r>
              <a:rPr lang="en-GB" dirty="0"/>
              <a:t> is </a:t>
            </a:r>
            <a:r>
              <a:rPr lang="en-GB" dirty="0" smtClean="0"/>
              <a:t>using? </a:t>
            </a:r>
            <a:r>
              <a:rPr lang="en-GB" b="1" dirty="0" smtClean="0">
                <a:solidFill>
                  <a:srgbClr val="FF0000"/>
                </a:solidFill>
              </a:rPr>
              <a:t>Where</a:t>
            </a:r>
            <a:r>
              <a:rPr lang="en-GB" dirty="0"/>
              <a:t>? </a:t>
            </a:r>
            <a:r>
              <a:rPr lang="en-GB" b="1" dirty="0">
                <a:solidFill>
                  <a:srgbClr val="FF0000"/>
                </a:solidFill>
              </a:rPr>
              <a:t>Why?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3610745" cy="4997152"/>
          </a:xfrm>
        </p:spPr>
        <p:txBody>
          <a:bodyPr>
            <a:normAutofit fontScale="85000" lnSpcReduction="20000"/>
          </a:bodyPr>
          <a:lstStyle/>
          <a:p>
            <a:r>
              <a:rPr lang="en-GB" sz="3000" dirty="0" smtClean="0"/>
              <a:t>36 cards </a:t>
            </a:r>
            <a:r>
              <a:rPr lang="en-GB" sz="3000" dirty="0" smtClean="0"/>
              <a:t>= </a:t>
            </a:r>
            <a:r>
              <a:rPr lang="en-GB" sz="3000" dirty="0" smtClean="0"/>
              <a:t>aid to trigger discussion with teachers/learners</a:t>
            </a:r>
          </a:p>
          <a:p>
            <a:r>
              <a:rPr lang="en-GB" sz="3000" dirty="0" smtClean="0"/>
              <a:t>A </a:t>
            </a:r>
            <a:r>
              <a:rPr lang="en-GB" sz="3000" dirty="0"/>
              <a:t>r</a:t>
            </a:r>
            <a:r>
              <a:rPr lang="en-GB" sz="3000" dirty="0" smtClean="0"/>
              <a:t>eusable resource within ORIOLE’s ‘shop’</a:t>
            </a:r>
          </a:p>
          <a:p>
            <a:r>
              <a:rPr lang="en-GB" sz="3000" dirty="0"/>
              <a:t>U</a:t>
            </a:r>
            <a:r>
              <a:rPr lang="en-GB" sz="3000" dirty="0" smtClean="0"/>
              <a:t>se of open licensed images from Flickr (with attribution)</a:t>
            </a:r>
          </a:p>
          <a:p>
            <a:r>
              <a:rPr lang="en-GB" sz="3000" dirty="0" smtClean="0"/>
              <a:t>Technical, Quality &amp; Motivation categories (Pegler, OER10)</a:t>
            </a:r>
          </a:p>
          <a:p>
            <a:r>
              <a:rPr lang="en-GB" sz="3000" dirty="0" smtClean="0"/>
              <a:t>Design i</a:t>
            </a:r>
            <a:r>
              <a:rPr lang="en-GB" sz="3000" dirty="0" smtClean="0"/>
              <a:t>nfluence…?</a:t>
            </a:r>
          </a:p>
          <a:p>
            <a:r>
              <a:rPr lang="en-GB" sz="3000" dirty="0" smtClean="0"/>
              <a:t>Here is the </a:t>
            </a:r>
            <a:r>
              <a:rPr lang="en-GB" sz="3000" b="1" dirty="0" smtClean="0">
                <a:solidFill>
                  <a:srgbClr val="FF0000"/>
                </a:solidFill>
              </a:rPr>
              <a:t>Why</a:t>
            </a:r>
            <a:r>
              <a:rPr lang="en-GB" sz="3000" dirty="0" smtClean="0"/>
              <a:t> set</a:t>
            </a:r>
            <a:endParaRPr lang="en-GB" sz="3000" dirty="0" smtClean="0"/>
          </a:p>
          <a:p>
            <a:pPr marL="0" indent="0">
              <a:buNone/>
            </a:pPr>
            <a:endParaRPr lang="en-GB" sz="1900" dirty="0" smtClean="0"/>
          </a:p>
        </p:txBody>
      </p:sp>
      <p:pic>
        <p:nvPicPr>
          <p:cNvPr id="2057" name="Picture 9" descr="C:\Users\user\Pictures\TT cards\card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12776"/>
            <a:ext cx="2904566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user\Pictures\TT cards\card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3195">
            <a:off x="5148559" y="1628800"/>
            <a:ext cx="2904566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user\Pictures\TT cards\card 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647" y="2022872"/>
            <a:ext cx="2904566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ser\Pictures\TT cards\card 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4680">
            <a:off x="5952275" y="2204864"/>
            <a:ext cx="2904566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user\Pictures\TT cards\card 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559" y="1916832"/>
            <a:ext cx="2904566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Pictures\TT cards\card 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6922">
            <a:off x="5941925" y="2420888"/>
            <a:ext cx="2904566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user\Pictures\TT cards\card 7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7330">
            <a:off x="4067944" y="1642918"/>
            <a:ext cx="2904566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Pictures\TT cards\card 8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2733">
            <a:off x="5136433" y="1412776"/>
            <a:ext cx="2904566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Pictures\TT cards\card 9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9446">
            <a:off x="4188129" y="1882250"/>
            <a:ext cx="2904566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user\Pictures\TT cards\card 10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2272">
            <a:off x="5364088" y="1642918"/>
            <a:ext cx="2904566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Pictures\TT cards\card 1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7222">
            <a:off x="4489642" y="2065154"/>
            <a:ext cx="2904566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user\Pictures\TT cards\card 12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6015">
            <a:off x="4932040" y="1916832"/>
            <a:ext cx="2904566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70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How</a:t>
            </a:r>
            <a:r>
              <a:rPr lang="en-GB" dirty="0" smtClean="0"/>
              <a:t> are they using?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smtClean="0"/>
              <a:t>Three types of answer:</a:t>
            </a:r>
          </a:p>
          <a:p>
            <a:r>
              <a:rPr lang="en-GB" dirty="0" smtClean="0"/>
              <a:t>Technically</a:t>
            </a:r>
          </a:p>
          <a:p>
            <a:r>
              <a:rPr lang="en-GB" dirty="0" smtClean="0"/>
              <a:t>Pedagogically</a:t>
            </a:r>
          </a:p>
          <a:p>
            <a:r>
              <a:rPr lang="en-GB" dirty="0" smtClean="0"/>
              <a:t>Business model</a:t>
            </a:r>
          </a:p>
          <a:p>
            <a:pPr marL="0" indent="0">
              <a:buNone/>
            </a:pPr>
            <a:r>
              <a:rPr lang="en-GB" sz="1400" dirty="0" smtClean="0"/>
              <a:t/>
            </a:r>
            <a:br>
              <a:rPr lang="en-GB" sz="1400" dirty="0" smtClean="0"/>
            </a:br>
            <a:r>
              <a:rPr lang="en-GB" dirty="0" smtClean="0"/>
              <a:t>are </a:t>
            </a:r>
            <a:r>
              <a:rPr lang="en-GB" dirty="0" smtClean="0"/>
              <a:t>inter-connected … </a:t>
            </a:r>
            <a:r>
              <a:rPr lang="en-GB" dirty="0" smtClean="0"/>
              <a:t>but we </a:t>
            </a:r>
            <a:r>
              <a:rPr lang="en-GB" dirty="0" smtClean="0"/>
              <a:t>can over-focus on tech</a:t>
            </a:r>
            <a:r>
              <a:rPr lang="en-GB" dirty="0" smtClean="0"/>
              <a:t>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These cards focus on the </a:t>
            </a:r>
            <a:r>
              <a:rPr lang="en-GB" b="1" dirty="0">
                <a:solidFill>
                  <a:srgbClr val="FF0000"/>
                </a:solidFill>
              </a:rPr>
              <a:t>t</a:t>
            </a:r>
            <a:r>
              <a:rPr lang="en-GB" b="1" dirty="0" smtClean="0">
                <a:solidFill>
                  <a:srgbClr val="FF0000"/>
                </a:solidFill>
              </a:rPr>
              <a:t>ech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problems and promises of reuse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4" name="Picture 2" descr="C:\Users\user\Pictures\TT cards\card 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865">
            <a:off x="4716016" y="1556792"/>
            <a:ext cx="2895895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Pictures\TT cards\card 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1047">
            <a:off x="5323372" y="1524421"/>
            <a:ext cx="2895896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Pictures\TT cards\card 1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340">
            <a:off x="5323371" y="1815957"/>
            <a:ext cx="2895896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Pictures\TT cards\card 1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1035">
            <a:off x="4861481" y="2145420"/>
            <a:ext cx="2895896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Pictures\TT cards\card 1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1928">
            <a:off x="5120224" y="1815956"/>
            <a:ext cx="2895896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user\Pictures\TT cards\card 18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8244">
            <a:off x="4416522" y="1959023"/>
            <a:ext cx="2895896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user\Pictures\TT cards\card 1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481" y="1678265"/>
            <a:ext cx="2895895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user\Pictures\TT cards\card 2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5141">
            <a:off x="5270032" y="1864884"/>
            <a:ext cx="2895895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user\Pictures\TT cards\card 2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1172">
            <a:off x="5368148" y="1765816"/>
            <a:ext cx="2895895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user\Pictures\TT cards\card 22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8098">
            <a:off x="5323371" y="1362456"/>
            <a:ext cx="2895895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user\Pictures\TT cards\card 23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7035">
            <a:off x="5468677" y="1959023"/>
            <a:ext cx="2895896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user\Pictures\TT cards\card 24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6436">
            <a:off x="4332411" y="1868989"/>
            <a:ext cx="2895895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96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Not just using but </a:t>
            </a:r>
            <a:r>
              <a:rPr lang="en-GB" b="1" dirty="0" smtClean="0">
                <a:solidFill>
                  <a:srgbClr val="FF0000"/>
                </a:solidFill>
              </a:rPr>
              <a:t>choosing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10744" cy="4672408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Initially we talked of ‘critical mass’ </a:t>
            </a:r>
          </a:p>
          <a:p>
            <a:r>
              <a:rPr lang="en-GB" dirty="0"/>
              <a:t>W</a:t>
            </a:r>
            <a:r>
              <a:rPr lang="en-GB" dirty="0" smtClean="0"/>
              <a:t>e have ‘mass</a:t>
            </a:r>
            <a:r>
              <a:rPr lang="en-GB" dirty="0" smtClean="0"/>
              <a:t>’, unequal in parts </a:t>
            </a:r>
            <a:endParaRPr lang="en-GB" dirty="0" smtClean="0"/>
          </a:p>
          <a:p>
            <a:r>
              <a:rPr lang="en-GB" dirty="0"/>
              <a:t>H</a:t>
            </a:r>
            <a:r>
              <a:rPr lang="en-GB" dirty="0" smtClean="0"/>
              <a:t>ow do users locate the most appropriate option</a:t>
            </a:r>
            <a:r>
              <a:rPr lang="en-GB" dirty="0" smtClean="0"/>
              <a:t>?</a:t>
            </a:r>
          </a:p>
          <a:p>
            <a:r>
              <a:rPr lang="en-GB" dirty="0" smtClean="0"/>
              <a:t>These cards focus on </a:t>
            </a:r>
            <a:r>
              <a:rPr lang="en-GB" b="1" dirty="0" smtClean="0">
                <a:solidFill>
                  <a:srgbClr val="FF0000"/>
                </a:solidFill>
              </a:rPr>
              <a:t>quality</a:t>
            </a:r>
            <a:r>
              <a:rPr lang="en-GB" dirty="0" smtClean="0"/>
              <a:t> -  in the ‘fit for purpose’ sense</a:t>
            </a:r>
            <a:endParaRPr lang="en-GB" dirty="0"/>
          </a:p>
        </p:txBody>
      </p:sp>
      <p:pic>
        <p:nvPicPr>
          <p:cNvPr id="4" name="Picture 4" descr="C:\Users\user\Pictures\larger cards\card 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3019">
            <a:off x="4860033" y="1603543"/>
            <a:ext cx="2904566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user\Pictures\larger cards\card 2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2260">
            <a:off x="4716016" y="1772816"/>
            <a:ext cx="2904566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user\Pictures\larger cards\card 2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887" y="1525988"/>
            <a:ext cx="2898749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user\Pictures\larger cards\card 2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2360">
            <a:off x="5652120" y="1895349"/>
            <a:ext cx="2904566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:\Users\user\Pictures\larger cards\card 2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9936">
            <a:off x="4421072" y="2052690"/>
            <a:ext cx="2904566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C:\Users\user\Pictures\larger cards\card 3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4510">
            <a:off x="5405818" y="1525988"/>
            <a:ext cx="2904566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C:\Users\user\Pictures\larger cards\card 3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2505">
            <a:off x="5457898" y="1327651"/>
            <a:ext cx="2904566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C:\Users\user\Pictures\larger cards\card 3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2513">
            <a:off x="4216299" y="1879435"/>
            <a:ext cx="2904566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C:\Users\user\Pictures\larger cards\card 33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437" y="1952608"/>
            <a:ext cx="2904566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:\Users\user\Pictures\larger cards\card 34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929">
            <a:off x="4572000" y="2052690"/>
            <a:ext cx="2904566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C:\Users\user\Pictures\larger cards\card 35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2186">
            <a:off x="4860033" y="1638691"/>
            <a:ext cx="2904566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user\Pictures\larger cards\card 36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880" y="1895349"/>
            <a:ext cx="2904566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90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Survey</a:t>
            </a:r>
            <a:r>
              <a:rPr lang="en-GB" b="1" dirty="0" smtClean="0"/>
              <a:t>: The research focus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571185" cy="49971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2800" dirty="0" smtClean="0"/>
              <a:t>At </a:t>
            </a:r>
            <a:r>
              <a:rPr lang="en-GB" sz="2800" dirty="0" smtClean="0">
                <a:hlinkClick r:id="rId2" action="ppaction://hlinkfile"/>
              </a:rPr>
              <a:t>orioleproject.blogspot.com</a:t>
            </a:r>
            <a:r>
              <a:rPr lang="en-GB" sz="2800" dirty="0" smtClean="0"/>
              <a:t> we are trying to answer:</a:t>
            </a:r>
            <a:br>
              <a:rPr lang="en-GB" sz="2800" dirty="0" smtClean="0"/>
            </a:br>
            <a:endParaRPr lang="en-GB" sz="1300" dirty="0" smtClean="0"/>
          </a:p>
          <a:p>
            <a:r>
              <a:rPr lang="en-GB" sz="2800" dirty="0"/>
              <a:t>Are sharers and users the same people</a:t>
            </a:r>
            <a:r>
              <a:rPr lang="en-GB" sz="2800" dirty="0" smtClean="0"/>
              <a:t>?</a:t>
            </a:r>
            <a:endParaRPr lang="en-GB" sz="2800" dirty="0"/>
          </a:p>
          <a:p>
            <a:r>
              <a:rPr lang="en-GB" sz="2800" dirty="0" smtClean="0"/>
              <a:t>Is the ‘transaction cost’ different </a:t>
            </a:r>
            <a:r>
              <a:rPr lang="en-GB" sz="2800" dirty="0"/>
              <a:t>across </a:t>
            </a:r>
            <a:r>
              <a:rPr lang="en-GB" sz="2800" dirty="0" smtClean="0"/>
              <a:t>different groups</a:t>
            </a:r>
            <a:r>
              <a:rPr lang="en-GB" sz="2800" dirty="0"/>
              <a:t>?</a:t>
            </a:r>
          </a:p>
          <a:p>
            <a:r>
              <a:rPr lang="en-GB" sz="2800" dirty="0" smtClean="0"/>
              <a:t>Is distance learning in a (reuse) category of its own?</a:t>
            </a:r>
            <a:endParaRPr lang="en-GB" sz="2800" dirty="0"/>
          </a:p>
          <a:p>
            <a:r>
              <a:rPr lang="en-GB" sz="2800" dirty="0" smtClean="0"/>
              <a:t>Do pro-OER people reuse differently than others</a:t>
            </a:r>
            <a:r>
              <a:rPr lang="en-GB" sz="2800" dirty="0"/>
              <a:t>? </a:t>
            </a:r>
          </a:p>
          <a:p>
            <a:r>
              <a:rPr lang="en-GB" sz="2800" dirty="0" smtClean="0"/>
              <a:t>What </a:t>
            </a:r>
            <a:r>
              <a:rPr lang="en-GB" sz="2800" dirty="0"/>
              <a:t>do people </a:t>
            </a:r>
            <a:r>
              <a:rPr lang="en-GB" sz="2800" dirty="0" smtClean="0"/>
              <a:t>say motivates </a:t>
            </a:r>
            <a:r>
              <a:rPr lang="en-GB" sz="2800" dirty="0"/>
              <a:t>them to </a:t>
            </a:r>
            <a:r>
              <a:rPr lang="en-GB" sz="2800" dirty="0" smtClean="0"/>
              <a:t>reuse</a:t>
            </a:r>
            <a:r>
              <a:rPr lang="en-GB" sz="2800" dirty="0"/>
              <a:t>? </a:t>
            </a:r>
          </a:p>
          <a:p>
            <a:r>
              <a:rPr lang="en-GB" sz="2800" dirty="0"/>
              <a:t>C</a:t>
            </a:r>
            <a:r>
              <a:rPr lang="en-GB" sz="2800" dirty="0" smtClean="0"/>
              <a:t>omparing </a:t>
            </a:r>
            <a:r>
              <a:rPr lang="en-GB" sz="2800" dirty="0"/>
              <a:t>with CD-LOR </a:t>
            </a:r>
            <a:r>
              <a:rPr lang="en-GB" sz="2800" dirty="0" smtClean="0"/>
              <a:t>– has </a:t>
            </a:r>
            <a:r>
              <a:rPr lang="en-GB" sz="2800" dirty="0"/>
              <a:t>reuse </a:t>
            </a:r>
            <a:r>
              <a:rPr lang="en-GB" sz="2800" dirty="0" smtClean="0"/>
              <a:t>changed?</a:t>
            </a:r>
            <a:endParaRPr lang="en-GB" sz="2800" dirty="0"/>
          </a:p>
          <a:p>
            <a:r>
              <a:rPr lang="en-GB" sz="2800" dirty="0"/>
              <a:t>Is there willingness to share work in progress? </a:t>
            </a:r>
            <a:endParaRPr lang="en-GB" sz="2800" dirty="0"/>
          </a:p>
          <a:p>
            <a:r>
              <a:rPr lang="en-GB" sz="2800" dirty="0" smtClean="0"/>
              <a:t>What do people mean when they use the term OER?</a:t>
            </a:r>
          </a:p>
          <a:p>
            <a:r>
              <a:rPr lang="en-GB" sz="2800" dirty="0" smtClean="0"/>
              <a:t>Is it possible to get these answers in a survey?</a:t>
            </a:r>
            <a:endParaRPr lang="en-GB" sz="2800" dirty="0" smtClean="0"/>
          </a:p>
          <a:p>
            <a:pPr marL="0" indent="0">
              <a:buNone/>
            </a:pPr>
            <a:endParaRPr lang="en-GB" sz="1900" dirty="0" smtClean="0"/>
          </a:p>
          <a:p>
            <a:pPr marL="0" indent="0">
              <a:buNone/>
            </a:pPr>
            <a:r>
              <a:rPr lang="en-GB" sz="2800" b="1" dirty="0" smtClean="0">
                <a:solidFill>
                  <a:srgbClr val="FF0000"/>
                </a:solidFill>
              </a:rPr>
              <a:t>Please</a:t>
            </a:r>
            <a:r>
              <a:rPr lang="en-GB" sz="2800" b="1" dirty="0" smtClean="0">
                <a:solidFill>
                  <a:srgbClr val="FF0000"/>
                </a:solidFill>
              </a:rPr>
              <a:t>, please, </a:t>
            </a:r>
            <a:r>
              <a:rPr lang="en-GB" sz="2800" b="1" dirty="0" smtClean="0">
                <a:solidFill>
                  <a:srgbClr val="FF0000"/>
                </a:solidFill>
              </a:rPr>
              <a:t>PLEASE </a:t>
            </a:r>
            <a:r>
              <a:rPr lang="en-GB" sz="2800" b="1" dirty="0" smtClean="0">
                <a:solidFill>
                  <a:srgbClr val="FF0000"/>
                </a:solidFill>
              </a:rPr>
              <a:t>do the survey</a:t>
            </a:r>
          </a:p>
          <a:p>
            <a:pPr>
              <a:buFontTx/>
              <a:buChar char="-"/>
            </a:pPr>
            <a:r>
              <a:rPr lang="en-GB" sz="2800" b="1" dirty="0" smtClean="0"/>
              <a:t>Its </a:t>
            </a:r>
            <a:r>
              <a:rPr lang="en-GB" sz="2800" b="1" dirty="0" smtClean="0"/>
              <a:t>open 5-26 May 2011, spread the word</a:t>
            </a:r>
          </a:p>
          <a:p>
            <a:pPr marL="0" indent="0">
              <a:buNone/>
            </a:pPr>
            <a:r>
              <a:rPr lang="en-GB" sz="2800" b="1" dirty="0" smtClean="0"/>
              <a:t>- Results will be shared + you could help a charity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01444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2004</TotalTime>
  <Words>513</Words>
  <Application>Microsoft Office PowerPoint</Application>
  <PresentationFormat>On-screen Show (4:3)</PresentationFormat>
  <Paragraphs>110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CSI:Milton Keynes In search of the OER user</vt:lpstr>
      <vt:lpstr>ORIOLE project</vt:lpstr>
      <vt:lpstr>Forensic examination … ?</vt:lpstr>
      <vt:lpstr>The view from MK7 6AA</vt:lpstr>
      <vt:lpstr>Where are we coming from? </vt:lpstr>
      <vt:lpstr>Who is using? Where? Why? </vt:lpstr>
      <vt:lpstr>How are they using?</vt:lpstr>
      <vt:lpstr>Not just using but choosing?</vt:lpstr>
      <vt:lpstr>Survey: The research focus </vt:lpstr>
      <vt:lpstr>So where is the user? Who is it?</vt:lpstr>
      <vt:lpstr>Just about everyone?</vt:lpstr>
      <vt:lpstr>Resources were reused in the making of this presentation: Thanks to …</vt:lpstr>
      <vt:lpstr>Plans &amp; questions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133</cp:revision>
  <cp:lastPrinted>2011-05-10T17:40:28Z</cp:lastPrinted>
  <dcterms:created xsi:type="dcterms:W3CDTF">2011-04-15T17:33:51Z</dcterms:created>
  <dcterms:modified xsi:type="dcterms:W3CDTF">2011-05-10T22:04:57Z</dcterms:modified>
</cp:coreProperties>
</file>