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18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71" r:id="rId1"/>
    <p:sldMasterId id="2147483883" r:id="rId2"/>
  </p:sldMasterIdLst>
  <p:notesMasterIdLst>
    <p:notesMasterId r:id="rId24"/>
  </p:notesMasterIdLst>
  <p:handoutMasterIdLst>
    <p:handoutMasterId r:id="rId25"/>
  </p:handoutMasterIdLst>
  <p:sldIdLst>
    <p:sldId id="256" r:id="rId3"/>
    <p:sldId id="280" r:id="rId4"/>
    <p:sldId id="272" r:id="rId5"/>
    <p:sldId id="264" r:id="rId6"/>
    <p:sldId id="258" r:id="rId7"/>
    <p:sldId id="259" r:id="rId8"/>
    <p:sldId id="266" r:id="rId9"/>
    <p:sldId id="268" r:id="rId10"/>
    <p:sldId id="279" r:id="rId11"/>
    <p:sldId id="262" r:id="rId12"/>
    <p:sldId id="265" r:id="rId13"/>
    <p:sldId id="260" r:id="rId14"/>
    <p:sldId id="271" r:id="rId15"/>
    <p:sldId id="273" r:id="rId16"/>
    <p:sldId id="277" r:id="rId17"/>
    <p:sldId id="263" r:id="rId18"/>
    <p:sldId id="275" r:id="rId19"/>
    <p:sldId id="276" r:id="rId20"/>
    <p:sldId id="270" r:id="rId21"/>
    <p:sldId id="269" r:id="rId22"/>
    <p:sldId id="28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"/>
      </p:ext>
    </p:extLst>
  </p:showPr>
  <p:extLst>
    <p:ext uri="{E76CE94A-603C-4142-B9EB-6D1370010A27}">
      <p14:discardImageEditData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75477" autoAdjust="0"/>
  </p:normalViewPr>
  <p:slideViewPr>
    <p:cSldViewPr showGuides="1">
      <p:cViewPr>
        <p:scale>
          <a:sx n="98" d="100"/>
          <a:sy n="98" d="100"/>
        </p:scale>
        <p:origin x="-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432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C9547-3555-4CAC-B6D7-987D595225ED}" type="datetimeFigureOut">
              <a:rPr lang="en-IE" smtClean="0"/>
              <a:pPr/>
              <a:t>5/11/11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4A35C-130D-4838-9C0A-4830EECCD2D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2869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0031" y="107504"/>
            <a:ext cx="1277938" cy="960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B03D045-A403-4115-B24D-BC671322173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736756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6912" y="107504"/>
            <a:ext cx="1279526" cy="9604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3D045-A403-4115-B24D-BC6713221735}" type="slidenum">
              <a:rPr lang="en-IE" smtClean="0"/>
              <a:pPr>
                <a:defRPr/>
              </a:pPr>
              <a:t>1</a:t>
            </a:fld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6465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5737" y="251520"/>
            <a:ext cx="1406526" cy="10556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3D045-A403-4115-B24D-BC6713221735}" type="slidenum">
              <a:rPr lang="en-IE" smtClean="0"/>
              <a:pPr>
                <a:defRPr/>
              </a:pPr>
              <a:t>10</a:t>
            </a:fld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644845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5737" y="107504"/>
            <a:ext cx="1406526" cy="10556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3D045-A403-4115-B24D-BC6713221735}" type="slidenum">
              <a:rPr lang="en-IE" smtClean="0"/>
              <a:pPr>
                <a:defRPr/>
              </a:pPr>
              <a:t>11</a:t>
            </a:fld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60001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62237" y="107504"/>
            <a:ext cx="1533525" cy="11509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D51F36-9CD8-4E2D-8BFB-25BEC54E938B}" type="slidenum">
              <a:rPr lang="en-I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IE" dirty="0">
              <a:latin typeface="Calibri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5737" y="107504"/>
            <a:ext cx="1406526" cy="10556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3D045-A403-4115-B24D-BC6713221735}" type="slidenum">
              <a:rPr lang="en-IE" smtClean="0"/>
              <a:pPr>
                <a:defRPr/>
              </a:pPr>
              <a:t>13</a:t>
            </a:fld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021987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62237" y="107504"/>
            <a:ext cx="1533525" cy="11509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3D045-A403-4115-B24D-BC6713221735}" type="slidenum">
              <a:rPr lang="en-IE" smtClean="0"/>
              <a:pPr>
                <a:defRPr/>
              </a:pPr>
              <a:t>14</a:t>
            </a:fld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39861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89237" y="179512"/>
            <a:ext cx="1279526" cy="9604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3D045-A403-4115-B24D-BC6713221735}" type="slidenum">
              <a:rPr lang="en-IE" smtClean="0"/>
              <a:pPr>
                <a:defRPr/>
              </a:pPr>
              <a:t>15</a:t>
            </a:fld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6652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5737" y="107504"/>
            <a:ext cx="1406526" cy="10556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3D045-A403-4115-B24D-BC6713221735}" type="slidenum">
              <a:rPr lang="en-IE" smtClean="0"/>
              <a:pPr>
                <a:defRPr/>
              </a:pPr>
              <a:t>16</a:t>
            </a:fld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984508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8275" y="107504"/>
            <a:ext cx="1441450" cy="10810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3D045-A403-4115-B24D-BC6713221735}" type="slidenum">
              <a:rPr lang="en-IE" smtClean="0"/>
              <a:pPr>
                <a:defRPr/>
              </a:pPr>
              <a:t>17</a:t>
            </a:fld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984508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89237" y="179512"/>
            <a:ext cx="1279526" cy="9604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3D045-A403-4115-B24D-BC6713221735}" type="slidenum">
              <a:rPr lang="en-IE" smtClean="0"/>
              <a:pPr>
                <a:defRPr/>
              </a:pPr>
              <a:t>18</a:t>
            </a:fld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99852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89237" y="179512"/>
            <a:ext cx="1279526" cy="9604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3D045-A403-4115-B24D-BC6713221735}" type="slidenum">
              <a:rPr lang="en-IE" smtClean="0"/>
              <a:pPr>
                <a:defRPr/>
              </a:pPr>
              <a:t>19</a:t>
            </a:fld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0533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89237" y="107504"/>
            <a:ext cx="1279526" cy="96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1187624"/>
            <a:ext cx="6809166" cy="7632848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3D045-A403-4115-B24D-BC6713221735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08867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3D045-A403-4115-B24D-BC6713221735}" type="slidenum">
              <a:rPr lang="en-IE" smtClean="0"/>
              <a:pPr>
                <a:defRPr/>
              </a:pPr>
              <a:t>20</a:t>
            </a:fld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75133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89238" y="107950"/>
            <a:ext cx="1279525" cy="96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1187624"/>
            <a:ext cx="6809166" cy="7632848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3D045-A403-4115-B24D-BC6713221735}" type="slidenum">
              <a:rPr lang="en-IE" smtClean="0"/>
              <a:pPr>
                <a:defRPr/>
              </a:pPr>
              <a:t>21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75877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4324" y="0"/>
            <a:ext cx="1149351" cy="8636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3D045-A403-4115-B24D-BC6713221735}" type="slidenum">
              <a:rPr lang="en-IE" smtClean="0"/>
              <a:pPr>
                <a:defRPr/>
              </a:pPr>
              <a:t>3</a:t>
            </a:fld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35054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89237" y="107504"/>
            <a:ext cx="1279526" cy="9604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3D045-A403-4115-B24D-BC6713221735}" type="slidenum">
              <a:rPr lang="en-IE" smtClean="0"/>
              <a:pPr>
                <a:defRPr/>
              </a:pPr>
              <a:t>4</a:t>
            </a:fld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681178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62237" y="107504"/>
            <a:ext cx="1533525" cy="11509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F63CA0-FA0E-4CD4-907E-D43EC3C70CD4}" type="slidenum">
              <a:rPr lang="en-I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IE">
              <a:latin typeface="Calibri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25737" y="34940"/>
            <a:ext cx="1406526" cy="1055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BA8D36-18A6-4D46-8CD3-00526E5364B8}" type="slidenum">
              <a:rPr lang="en-I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IE">
              <a:latin typeface="Calibri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89237" y="107504"/>
            <a:ext cx="1279526" cy="960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BA8D36-18A6-4D46-8CD3-00526E5364B8}" type="slidenum">
              <a:rPr lang="en-I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IE" dirty="0">
              <a:latin typeface="Calibri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5737" y="107504"/>
            <a:ext cx="1406526" cy="10556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3D045-A403-4115-B24D-BC6713221735}" type="slidenum">
              <a:rPr lang="en-IE" smtClean="0"/>
              <a:pPr>
                <a:defRPr/>
              </a:pPr>
              <a:t>8</a:t>
            </a:fld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644845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3D045-A403-4115-B24D-BC6713221735}" type="slidenum">
              <a:rPr lang="en-IE" smtClean="0"/>
              <a:pPr>
                <a:defRPr/>
              </a:pPr>
              <a:t>9</a:t>
            </a:fld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59945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F10DF-94E2-4388-87DF-D6D5A640B3AA}" type="datetimeFigureOut">
              <a:rPr lang="en-IE" smtClean="0"/>
              <a:pPr>
                <a:defRPr/>
              </a:pPr>
              <a:t>5/11/11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DECB5-3235-4790-8851-873789EF5AB7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6E140-17AC-4427-9547-47B6E959C49F}" type="datetimeFigureOut">
              <a:rPr lang="en-IE" smtClean="0"/>
              <a:pPr>
                <a:defRPr/>
              </a:pPr>
              <a:t>5/11/11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0812D-F94C-424A-9D76-4FA3EBE20C76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2D45FF-FC53-4371-AFCD-252442FCD2A2}" type="datetimeFigureOut">
              <a:rPr lang="en-IE" smtClean="0"/>
              <a:pPr>
                <a:defRPr/>
              </a:pPr>
              <a:t>5/11/11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192D-FE46-4A0A-AE53-9C1571EE9028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00A9-B2E3-450E-960F-C83FCEE3CC2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5/11/11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FDE9-F64E-4015-AD30-759C3B5C6EF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426591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00A9-B2E3-450E-960F-C83FCEE3CC2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5/11/11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FDE9-F64E-4015-AD30-759C3B5C6EF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072865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00A9-B2E3-450E-960F-C83FCEE3CC2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5/11/11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FDE9-F64E-4015-AD30-759C3B5C6EF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476678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00A9-B2E3-450E-960F-C83FCEE3CC2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5/11/11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FDE9-F64E-4015-AD30-759C3B5C6EF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07540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00A9-B2E3-450E-960F-C83FCEE3CC2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5/11/11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FDE9-F64E-4015-AD30-759C3B5C6EF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57516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00A9-B2E3-450E-960F-C83FCEE3CC2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5/11/11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FDE9-F64E-4015-AD30-759C3B5C6EF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35505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00A9-B2E3-450E-960F-C83FCEE3CC2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5/11/11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FDE9-F64E-4015-AD30-759C3B5C6EF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309515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00A9-B2E3-450E-960F-C83FCEE3CC2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5/11/11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FDE9-F64E-4015-AD30-759C3B5C6EF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94640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8630D-F385-4A44-B200-5D7DA31646D9}" type="datetimeFigureOut">
              <a:rPr lang="en-IE" smtClean="0"/>
              <a:pPr>
                <a:defRPr/>
              </a:pPr>
              <a:t>5/11/11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86450-99B0-42F4-B29C-104508ED2D92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00A9-B2E3-450E-960F-C83FCEE3CC2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5/11/11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FDE9-F64E-4015-AD30-759C3B5C6EF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626332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00A9-B2E3-450E-960F-C83FCEE3CC2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5/11/11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FDE9-F64E-4015-AD30-759C3B5C6EF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569689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00A9-B2E3-450E-960F-C83FCEE3CC2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5/11/11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FDE9-F64E-4015-AD30-759C3B5C6EF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59333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0EBE9C-18C4-4D57-97CE-C6CCEB4AAB94}" type="datetimeFigureOut">
              <a:rPr lang="en-IE" smtClean="0"/>
              <a:pPr>
                <a:defRPr/>
              </a:pPr>
              <a:t>5/11/11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A7DCC-6AD6-44DC-B12D-DA762901D2C1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3903EE-08FC-43F2-82D7-EFE89BB96B8D}" type="datetimeFigureOut">
              <a:rPr lang="en-IE" smtClean="0"/>
              <a:pPr>
                <a:defRPr/>
              </a:pPr>
              <a:t>5/11/11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7D310-BB2F-463F-982B-4F2A8ED230FD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250397-2D7D-4D4D-A0BE-A33E62C005DB}" type="datetimeFigureOut">
              <a:rPr lang="en-IE" smtClean="0"/>
              <a:pPr>
                <a:defRPr/>
              </a:pPr>
              <a:t>5/11/11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819D8-D3F0-401A-8C68-4E32C703740C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D09B41-0B9A-4DFF-A34A-0427CF64C1E5}" type="datetimeFigureOut">
              <a:rPr lang="en-IE" smtClean="0"/>
              <a:pPr>
                <a:defRPr/>
              </a:pPr>
              <a:t>5/11/11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117EA-F7B7-4DC1-BE01-638B50A9139D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C08BC-B29F-4485-916D-6BAAB6BB059A}" type="datetimeFigureOut">
              <a:rPr lang="en-IE" smtClean="0"/>
              <a:pPr>
                <a:defRPr/>
              </a:pPr>
              <a:t>5/11/11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2F3A2-3042-4168-A7E2-215AC585C6B4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DA08C2-30AC-4B21-94E8-387DA770D339}" type="datetimeFigureOut">
              <a:rPr lang="en-IE" smtClean="0"/>
              <a:pPr>
                <a:defRPr/>
              </a:pPr>
              <a:t>5/11/11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ACD9F-2A80-4274-90CB-8EE44E073752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4533D-3E42-4038-941F-E281BE66E4B0}" type="datetimeFigureOut">
              <a:rPr lang="en-IE" smtClean="0"/>
              <a:pPr>
                <a:defRPr/>
              </a:pPr>
              <a:t>5/11/11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6C312D0-8158-43A6-ACF5-0B7EA92E2B27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FCDF2C2-6052-4910-8A4C-F953A1A2D590}" type="datetimeFigureOut">
              <a:rPr lang="en-IE" smtClean="0"/>
              <a:pPr>
                <a:defRPr/>
              </a:pPr>
              <a:t>5/11/11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37E4EA5-4450-49B6-A68F-CB4933E97041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D3E00A9-B2E3-450E-960F-C83FCEE3CC2D}" type="datetimeFigureOut">
              <a:rPr lang="en-I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5/11/11</a:t>
            </a:fld>
            <a:endParaRPr lang="en-I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I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7EDFDE9-F64E-4015-AD30-759C3B5C6EFE}" type="slidenum">
              <a:rPr lang="en-I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2440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Sustainable OER Provision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“all that glisters is not gold”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Bob Strunz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NDLR</a:t>
            </a:r>
            <a:endParaRPr lang="en-IE" dirty="0"/>
          </a:p>
        </p:txBody>
      </p:sp>
      <p:grpSp>
        <p:nvGrpSpPr>
          <p:cNvPr id="8" name="Group 7"/>
          <p:cNvGrpSpPr/>
          <p:nvPr/>
        </p:nvGrpSpPr>
        <p:grpSpPr>
          <a:xfrm>
            <a:off x="539552" y="5733256"/>
            <a:ext cx="6281092" cy="952500"/>
            <a:chOff x="539552" y="5733256"/>
            <a:chExt cx="6281092" cy="95250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5733256"/>
              <a:ext cx="95250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37" y="5733256"/>
              <a:ext cx="95250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522" y="5733256"/>
              <a:ext cx="81915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657" y="5733256"/>
              <a:ext cx="95250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5733256"/>
              <a:ext cx="95250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2805113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slow" p14:dur="2000" advTm="195369"/>
    </mc:Choice>
    <mc:Fallback>
      <mp:transition xmlns:mp="http://schemas.microsoft.com/office/mac/powerpoint/2008/main" spd="slow" advTm="195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946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Foundations 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> </a:t>
            </a:r>
            <a:r>
              <a:rPr lang="en-IE" dirty="0" smtClean="0"/>
              <a:t>  Organisational </a:t>
            </a:r>
            <a:r>
              <a:rPr lang="en-IE" dirty="0"/>
              <a:t>V</a:t>
            </a:r>
            <a:r>
              <a:rPr lang="en-IE" dirty="0" smtClean="0"/>
              <a:t>alues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686800" cy="4525962"/>
          </a:xfrm>
        </p:spPr>
        <p:txBody>
          <a:bodyPr/>
          <a:lstStyle/>
          <a:p>
            <a:r>
              <a:rPr lang="en-IE" dirty="0"/>
              <a:t>C</a:t>
            </a:r>
            <a:r>
              <a:rPr lang="en-IE" dirty="0" smtClean="0"/>
              <a:t>an we take </a:t>
            </a:r>
            <a:r>
              <a:rPr lang="en-IE" dirty="0"/>
              <a:t>a </a:t>
            </a:r>
            <a:r>
              <a:rPr lang="en-IE" dirty="0" smtClean="0"/>
              <a:t>shock, how do we react?</a:t>
            </a:r>
          </a:p>
          <a:p>
            <a:pPr lvl="1"/>
            <a:r>
              <a:rPr lang="en-IE" dirty="0" smtClean="0"/>
              <a:t>Depends on our agreed values</a:t>
            </a:r>
          </a:p>
          <a:p>
            <a:r>
              <a:rPr lang="en-IE" dirty="0" smtClean="0"/>
              <a:t>“Attacks” on the Organisation</a:t>
            </a:r>
          </a:p>
          <a:p>
            <a:pPr lvl="1"/>
            <a:r>
              <a:rPr lang="en-IE" dirty="0" smtClean="0"/>
              <a:t>Internal tensions</a:t>
            </a:r>
          </a:p>
          <a:p>
            <a:pPr lvl="1"/>
            <a:r>
              <a:rPr lang="en-IE" dirty="0" smtClean="0"/>
              <a:t>External pressures</a:t>
            </a:r>
          </a:p>
          <a:p>
            <a:pPr lvl="1"/>
            <a:r>
              <a:rPr lang="en-IE" dirty="0"/>
              <a:t>Consensus, Democracy, </a:t>
            </a:r>
            <a:r>
              <a:rPr lang="en-IE" dirty="0" smtClean="0"/>
              <a:t>Planning</a:t>
            </a:r>
          </a:p>
          <a:p>
            <a:pPr lvl="1"/>
            <a:r>
              <a:rPr lang="en-IE" dirty="0" smtClean="0"/>
              <a:t>Shifts in technology</a:t>
            </a:r>
          </a:p>
        </p:txBody>
      </p:sp>
      <p:pic>
        <p:nvPicPr>
          <p:cNvPr id="2056" name="Picture 8" descr="C:\Users\Bob.Strunz\AppData\Local\Microsoft\Windows\Temporary Internet Files\Content.IE5\NGOG8CTB\MC9001326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91705"/>
            <a:ext cx="4671588" cy="2993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94342600"/>
      </p:ext>
    </p:extLst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slow" p14:dur="2000" advTm="182746"/>
    </mc:Choice>
    <mc:Fallback>
      <mp:transition xmlns:mp="http://schemas.microsoft.com/office/mac/powerpoint/2008/main" spd="slow" advTm="182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Foundations</a:t>
            </a:r>
            <a:br>
              <a:rPr lang="en-IE" dirty="0" smtClean="0"/>
            </a:br>
            <a:r>
              <a:rPr lang="en-IE" dirty="0" smtClean="0"/>
              <a:t>   Technology</a:t>
            </a:r>
            <a:endParaRPr lang="en-IE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457200" y="2204863"/>
            <a:ext cx="4038600" cy="4150061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Trigger</a:t>
            </a:r>
          </a:p>
          <a:p>
            <a:pPr lvl="1"/>
            <a:r>
              <a:rPr lang="en-IE" dirty="0" smtClean="0"/>
              <a:t>Inflated Expectations</a:t>
            </a:r>
          </a:p>
          <a:p>
            <a:pPr lvl="1"/>
            <a:r>
              <a:rPr lang="en-IE" dirty="0" smtClean="0"/>
              <a:t>Disillusionment</a:t>
            </a:r>
          </a:p>
          <a:p>
            <a:pPr lvl="1"/>
            <a:r>
              <a:rPr lang="en-IE" dirty="0" smtClean="0"/>
              <a:t>Enlightenment</a:t>
            </a:r>
          </a:p>
          <a:p>
            <a:pPr lvl="1"/>
            <a:r>
              <a:rPr lang="en-IE" dirty="0" smtClean="0"/>
              <a:t>Productivity</a:t>
            </a:r>
          </a:p>
          <a:p>
            <a:endParaRPr lang="en-IE" dirty="0"/>
          </a:p>
          <a:p>
            <a:r>
              <a:rPr lang="en-IE" dirty="0" smtClean="0"/>
              <a:t>Balance Between</a:t>
            </a:r>
          </a:p>
          <a:p>
            <a:pPr lvl="1"/>
            <a:r>
              <a:rPr lang="en-IE" dirty="0" smtClean="0"/>
              <a:t>Early Adoption</a:t>
            </a:r>
          </a:p>
          <a:p>
            <a:pPr lvl="1"/>
            <a:r>
              <a:rPr lang="en-IE" dirty="0" smtClean="0"/>
              <a:t>Late Adoption</a:t>
            </a:r>
          </a:p>
          <a:p>
            <a:r>
              <a:rPr lang="en-IE" dirty="0" smtClean="0"/>
              <a:t>Technology Agnostic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4716016" y="1628800"/>
            <a:ext cx="4176464" cy="46805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dirty="0" smtClean="0"/>
              <a:t>Gartner ‘Hype Cycle’</a:t>
            </a:r>
            <a:endParaRPr lang="en-IE" dirty="0"/>
          </a:p>
        </p:txBody>
      </p:sp>
      <p:sp>
        <p:nvSpPr>
          <p:cNvPr id="19" name="Freeform 18"/>
          <p:cNvSpPr/>
          <p:nvPr/>
        </p:nvSpPr>
        <p:spPr>
          <a:xfrm>
            <a:off x="4964731" y="2640700"/>
            <a:ext cx="3927748" cy="3093544"/>
          </a:xfrm>
          <a:custGeom>
            <a:avLst/>
            <a:gdLst>
              <a:gd name="connsiteX0" fmla="*/ 0 w 486383"/>
              <a:gd name="connsiteY0" fmla="*/ 2714035 h 2714035"/>
              <a:gd name="connsiteX1" fmla="*/ 486383 w 486383"/>
              <a:gd name="connsiteY1" fmla="*/ 18 h 2714035"/>
              <a:gd name="connsiteX2" fmla="*/ 0 w 486383"/>
              <a:gd name="connsiteY2" fmla="*/ 2714035 h 2714035"/>
              <a:gd name="connsiteX0" fmla="*/ 52 w 531519"/>
              <a:gd name="connsiteY0" fmla="*/ 2967609 h 2967892"/>
              <a:gd name="connsiteX1" fmla="*/ 486435 w 531519"/>
              <a:gd name="connsiteY1" fmla="*/ 253592 h 2967892"/>
              <a:gd name="connsiteX2" fmla="*/ 455043 w 531519"/>
              <a:gd name="connsiteY2" fmla="*/ 424166 h 2967892"/>
              <a:gd name="connsiteX3" fmla="*/ 52 w 531519"/>
              <a:gd name="connsiteY3" fmla="*/ 2967609 h 2967892"/>
              <a:gd name="connsiteX0" fmla="*/ 53 w 493501"/>
              <a:gd name="connsiteY0" fmla="*/ 2972277 h 2972560"/>
              <a:gd name="connsiteX1" fmla="*/ 486436 w 493501"/>
              <a:gd name="connsiteY1" fmla="*/ 258260 h 2972560"/>
              <a:gd name="connsiteX2" fmla="*/ 455044 w 493501"/>
              <a:gd name="connsiteY2" fmla="*/ 428834 h 2972560"/>
              <a:gd name="connsiteX3" fmla="*/ 53 w 493501"/>
              <a:gd name="connsiteY3" fmla="*/ 2972277 h 2972560"/>
              <a:gd name="connsiteX0" fmla="*/ 101777 w 556769"/>
              <a:gd name="connsiteY0" fmla="*/ 2825221 h 2825348"/>
              <a:gd name="connsiteX1" fmla="*/ 0 w 556769"/>
              <a:gd name="connsiteY1" fmla="*/ 404085 h 2825348"/>
              <a:gd name="connsiteX2" fmla="*/ 556768 w 556769"/>
              <a:gd name="connsiteY2" fmla="*/ 281778 h 2825348"/>
              <a:gd name="connsiteX3" fmla="*/ 101777 w 556769"/>
              <a:gd name="connsiteY3" fmla="*/ 2825221 h 2825348"/>
              <a:gd name="connsiteX0" fmla="*/ 249386 w 1736432"/>
              <a:gd name="connsiteY0" fmla="*/ 2474552 h 2487626"/>
              <a:gd name="connsiteX1" fmla="*/ 147609 w 1736432"/>
              <a:gd name="connsiteY1" fmla="*/ 53416 h 2487626"/>
              <a:gd name="connsiteX2" fmla="*/ 1736432 w 1736432"/>
              <a:gd name="connsiteY2" fmla="*/ 963900 h 2487626"/>
              <a:gd name="connsiteX3" fmla="*/ 249386 w 1736432"/>
              <a:gd name="connsiteY3" fmla="*/ 2474552 h 2487626"/>
              <a:gd name="connsiteX0" fmla="*/ 249386 w 1840747"/>
              <a:gd name="connsiteY0" fmla="*/ 2474327 h 2474327"/>
              <a:gd name="connsiteX1" fmla="*/ 147609 w 1840747"/>
              <a:gd name="connsiteY1" fmla="*/ 53191 h 2474327"/>
              <a:gd name="connsiteX2" fmla="*/ 1840747 w 1840747"/>
              <a:gd name="connsiteY2" fmla="*/ 1036125 h 2474327"/>
              <a:gd name="connsiteX0" fmla="*/ 57971 w 1649332"/>
              <a:gd name="connsiteY0" fmla="*/ 2547317 h 2547317"/>
              <a:gd name="connsiteX1" fmla="*/ 755204 w 1649332"/>
              <a:gd name="connsiteY1" fmla="*/ 49106 h 2547317"/>
              <a:gd name="connsiteX2" fmla="*/ 1649332 w 1649332"/>
              <a:gd name="connsiteY2" fmla="*/ 1109115 h 2547317"/>
              <a:gd name="connsiteX0" fmla="*/ 56686 w 1692437"/>
              <a:gd name="connsiteY0" fmla="*/ 2470961 h 2470961"/>
              <a:gd name="connsiteX1" fmla="*/ 798309 w 1692437"/>
              <a:gd name="connsiteY1" fmla="*/ 42117 h 2470961"/>
              <a:gd name="connsiteX2" fmla="*/ 1692437 w 1692437"/>
              <a:gd name="connsiteY2" fmla="*/ 1102126 h 2470961"/>
              <a:gd name="connsiteX0" fmla="*/ 7221 w 1642972"/>
              <a:gd name="connsiteY0" fmla="*/ 2470961 h 2492944"/>
              <a:gd name="connsiteX1" fmla="*/ 748844 w 1642972"/>
              <a:gd name="connsiteY1" fmla="*/ 42117 h 2492944"/>
              <a:gd name="connsiteX2" fmla="*/ 1642972 w 1642972"/>
              <a:gd name="connsiteY2" fmla="*/ 1102126 h 2492944"/>
              <a:gd name="connsiteX0" fmla="*/ 7221 w 1642972"/>
              <a:gd name="connsiteY0" fmla="*/ 2470092 h 2492075"/>
              <a:gd name="connsiteX1" fmla="*/ 748844 w 1642972"/>
              <a:gd name="connsiteY1" fmla="*/ 41248 h 2492075"/>
              <a:gd name="connsiteX2" fmla="*/ 1494269 w 1642972"/>
              <a:gd name="connsiteY2" fmla="*/ 951735 h 2492075"/>
              <a:gd name="connsiteX3" fmla="*/ 1642972 w 1642972"/>
              <a:gd name="connsiteY3" fmla="*/ 1101257 h 2492075"/>
              <a:gd name="connsiteX0" fmla="*/ 7221 w 1942600"/>
              <a:gd name="connsiteY0" fmla="*/ 2470092 h 2492075"/>
              <a:gd name="connsiteX1" fmla="*/ 748844 w 1942600"/>
              <a:gd name="connsiteY1" fmla="*/ 41248 h 2492075"/>
              <a:gd name="connsiteX2" fmla="*/ 1494269 w 1942600"/>
              <a:gd name="connsiteY2" fmla="*/ 951735 h 2492075"/>
              <a:gd name="connsiteX3" fmla="*/ 1942600 w 1942600"/>
              <a:gd name="connsiteY3" fmla="*/ 1964486 h 2492075"/>
              <a:gd name="connsiteX0" fmla="*/ 7221 w 1753945"/>
              <a:gd name="connsiteY0" fmla="*/ 2470092 h 2492075"/>
              <a:gd name="connsiteX1" fmla="*/ 748844 w 1753945"/>
              <a:gd name="connsiteY1" fmla="*/ 41248 h 2492075"/>
              <a:gd name="connsiteX2" fmla="*/ 1494269 w 1753945"/>
              <a:gd name="connsiteY2" fmla="*/ 951735 h 2492075"/>
              <a:gd name="connsiteX3" fmla="*/ 1753945 w 1753945"/>
              <a:gd name="connsiteY3" fmla="*/ 1586824 h 2492075"/>
              <a:gd name="connsiteX0" fmla="*/ 6360 w 1753084"/>
              <a:gd name="connsiteY0" fmla="*/ 2433223 h 2454239"/>
              <a:gd name="connsiteX1" fmla="*/ 747983 w 1753084"/>
              <a:gd name="connsiteY1" fmla="*/ 4379 h 2454239"/>
              <a:gd name="connsiteX2" fmla="*/ 1138293 w 1753084"/>
              <a:gd name="connsiteY2" fmla="*/ 1816632 h 2454239"/>
              <a:gd name="connsiteX3" fmla="*/ 1753084 w 1753084"/>
              <a:gd name="connsiteY3" fmla="*/ 1549955 h 2454239"/>
              <a:gd name="connsiteX0" fmla="*/ 6360 w 2097103"/>
              <a:gd name="connsiteY0" fmla="*/ 2433223 h 2454239"/>
              <a:gd name="connsiteX1" fmla="*/ 747983 w 2097103"/>
              <a:gd name="connsiteY1" fmla="*/ 4379 h 2454239"/>
              <a:gd name="connsiteX2" fmla="*/ 1138293 w 2097103"/>
              <a:gd name="connsiteY2" fmla="*/ 1816632 h 2454239"/>
              <a:gd name="connsiteX3" fmla="*/ 2097103 w 2097103"/>
              <a:gd name="connsiteY3" fmla="*/ 1257074 h 2454239"/>
              <a:gd name="connsiteX0" fmla="*/ 6360 w 2285758"/>
              <a:gd name="connsiteY0" fmla="*/ 2433223 h 2454239"/>
              <a:gd name="connsiteX1" fmla="*/ 747983 w 2285758"/>
              <a:gd name="connsiteY1" fmla="*/ 4379 h 2454239"/>
              <a:gd name="connsiteX2" fmla="*/ 1138293 w 2285758"/>
              <a:gd name="connsiteY2" fmla="*/ 1816632 h 2454239"/>
              <a:gd name="connsiteX3" fmla="*/ 2285758 w 2285758"/>
              <a:gd name="connsiteY3" fmla="*/ 1172293 h 2454239"/>
              <a:gd name="connsiteX0" fmla="*/ 6360 w 2366426"/>
              <a:gd name="connsiteY0" fmla="*/ 2433223 h 2454239"/>
              <a:gd name="connsiteX1" fmla="*/ 747983 w 2366426"/>
              <a:gd name="connsiteY1" fmla="*/ 4379 h 2454239"/>
              <a:gd name="connsiteX2" fmla="*/ 1138293 w 2366426"/>
              <a:gd name="connsiteY2" fmla="*/ 1816632 h 2454239"/>
              <a:gd name="connsiteX3" fmla="*/ 2285758 w 2366426"/>
              <a:gd name="connsiteY3" fmla="*/ 1172293 h 2454239"/>
              <a:gd name="connsiteX4" fmla="*/ 2270225 w 2366426"/>
              <a:gd name="connsiteY4" fmla="*/ 1169209 h 2454239"/>
              <a:gd name="connsiteX0" fmla="*/ 6360 w 3335580"/>
              <a:gd name="connsiteY0" fmla="*/ 2433223 h 2454239"/>
              <a:gd name="connsiteX1" fmla="*/ 747983 w 3335580"/>
              <a:gd name="connsiteY1" fmla="*/ 4379 h 2454239"/>
              <a:gd name="connsiteX2" fmla="*/ 1138293 w 3335580"/>
              <a:gd name="connsiteY2" fmla="*/ 1816632 h 2454239"/>
              <a:gd name="connsiteX3" fmla="*/ 2285758 w 3335580"/>
              <a:gd name="connsiteY3" fmla="*/ 1172293 h 2454239"/>
              <a:gd name="connsiteX4" fmla="*/ 3335572 w 3335580"/>
              <a:gd name="connsiteY4" fmla="*/ 984232 h 2454239"/>
              <a:gd name="connsiteX0" fmla="*/ 6807 w 3336028"/>
              <a:gd name="connsiteY0" fmla="*/ 2433346 h 2454372"/>
              <a:gd name="connsiteX1" fmla="*/ 748430 w 3336028"/>
              <a:gd name="connsiteY1" fmla="*/ 4502 h 2454372"/>
              <a:gd name="connsiteX2" fmla="*/ 1416174 w 3336028"/>
              <a:gd name="connsiteY2" fmla="*/ 1809048 h 2454372"/>
              <a:gd name="connsiteX3" fmla="*/ 2286205 w 3336028"/>
              <a:gd name="connsiteY3" fmla="*/ 1172416 h 2454372"/>
              <a:gd name="connsiteX4" fmla="*/ 3336019 w 3336028"/>
              <a:gd name="connsiteY4" fmla="*/ 984355 h 2454372"/>
              <a:gd name="connsiteX0" fmla="*/ 6807 w 3336029"/>
              <a:gd name="connsiteY0" fmla="*/ 2433346 h 2454372"/>
              <a:gd name="connsiteX1" fmla="*/ 748430 w 3336029"/>
              <a:gd name="connsiteY1" fmla="*/ 4502 h 2454372"/>
              <a:gd name="connsiteX2" fmla="*/ 1416174 w 3336029"/>
              <a:gd name="connsiteY2" fmla="*/ 1809048 h 2454372"/>
              <a:gd name="connsiteX3" fmla="*/ 2397179 w 3336029"/>
              <a:gd name="connsiteY3" fmla="*/ 1295734 h 2454372"/>
              <a:gd name="connsiteX4" fmla="*/ 3336019 w 3336029"/>
              <a:gd name="connsiteY4" fmla="*/ 984355 h 2454372"/>
              <a:gd name="connsiteX0" fmla="*/ 6807 w 4012962"/>
              <a:gd name="connsiteY0" fmla="*/ 2433346 h 2454372"/>
              <a:gd name="connsiteX1" fmla="*/ 748430 w 4012962"/>
              <a:gd name="connsiteY1" fmla="*/ 4502 h 2454372"/>
              <a:gd name="connsiteX2" fmla="*/ 1416174 w 4012962"/>
              <a:gd name="connsiteY2" fmla="*/ 1809048 h 2454372"/>
              <a:gd name="connsiteX3" fmla="*/ 2397179 w 4012962"/>
              <a:gd name="connsiteY3" fmla="*/ 1295734 h 2454372"/>
              <a:gd name="connsiteX4" fmla="*/ 4012958 w 4012962"/>
              <a:gd name="connsiteY4" fmla="*/ 1130796 h 2454372"/>
              <a:gd name="connsiteX0" fmla="*/ 6807 w 4012963"/>
              <a:gd name="connsiteY0" fmla="*/ 2433346 h 2454372"/>
              <a:gd name="connsiteX1" fmla="*/ 748430 w 4012963"/>
              <a:gd name="connsiteY1" fmla="*/ 4502 h 2454372"/>
              <a:gd name="connsiteX2" fmla="*/ 1416174 w 4012963"/>
              <a:gd name="connsiteY2" fmla="*/ 1809048 h 2454372"/>
              <a:gd name="connsiteX3" fmla="*/ 2430471 w 4012963"/>
              <a:gd name="connsiteY3" fmla="*/ 1388223 h 2454372"/>
              <a:gd name="connsiteX4" fmla="*/ 4012958 w 4012963"/>
              <a:gd name="connsiteY4" fmla="*/ 1130796 h 2454372"/>
              <a:gd name="connsiteX0" fmla="*/ 6807 w 4012963"/>
              <a:gd name="connsiteY0" fmla="*/ 2433346 h 2454372"/>
              <a:gd name="connsiteX1" fmla="*/ 748430 w 4012963"/>
              <a:gd name="connsiteY1" fmla="*/ 4502 h 2454372"/>
              <a:gd name="connsiteX2" fmla="*/ 1416174 w 4012963"/>
              <a:gd name="connsiteY2" fmla="*/ 1809048 h 2454372"/>
              <a:gd name="connsiteX3" fmla="*/ 2430471 w 4012963"/>
              <a:gd name="connsiteY3" fmla="*/ 1388223 h 2454372"/>
              <a:gd name="connsiteX4" fmla="*/ 4012958 w 4012963"/>
              <a:gd name="connsiteY4" fmla="*/ 1130796 h 2454372"/>
              <a:gd name="connsiteX0" fmla="*/ 6807 w 4012963"/>
              <a:gd name="connsiteY0" fmla="*/ 2433346 h 2454372"/>
              <a:gd name="connsiteX1" fmla="*/ 748430 w 4012963"/>
              <a:gd name="connsiteY1" fmla="*/ 4502 h 2454372"/>
              <a:gd name="connsiteX2" fmla="*/ 1416174 w 4012963"/>
              <a:gd name="connsiteY2" fmla="*/ 1809048 h 2454372"/>
              <a:gd name="connsiteX3" fmla="*/ 2430471 w 4012963"/>
              <a:gd name="connsiteY3" fmla="*/ 1388223 h 2454372"/>
              <a:gd name="connsiteX4" fmla="*/ 4012958 w 4012963"/>
              <a:gd name="connsiteY4" fmla="*/ 1130796 h 2454372"/>
              <a:gd name="connsiteX0" fmla="*/ 6807 w 4012963"/>
              <a:gd name="connsiteY0" fmla="*/ 2433346 h 2454372"/>
              <a:gd name="connsiteX1" fmla="*/ 748430 w 4012963"/>
              <a:gd name="connsiteY1" fmla="*/ 4502 h 2454372"/>
              <a:gd name="connsiteX2" fmla="*/ 1416174 w 4012963"/>
              <a:gd name="connsiteY2" fmla="*/ 1809048 h 2454372"/>
              <a:gd name="connsiteX3" fmla="*/ 2311202 w 4012963"/>
              <a:gd name="connsiteY3" fmla="*/ 1465298 h 2454372"/>
              <a:gd name="connsiteX4" fmla="*/ 4012958 w 4012963"/>
              <a:gd name="connsiteY4" fmla="*/ 1130796 h 2454372"/>
              <a:gd name="connsiteX0" fmla="*/ 6807 w 4012963"/>
              <a:gd name="connsiteY0" fmla="*/ 2433346 h 2454372"/>
              <a:gd name="connsiteX1" fmla="*/ 748430 w 4012963"/>
              <a:gd name="connsiteY1" fmla="*/ 4502 h 2454372"/>
              <a:gd name="connsiteX2" fmla="*/ 1416174 w 4012963"/>
              <a:gd name="connsiteY2" fmla="*/ 1809048 h 2454372"/>
              <a:gd name="connsiteX3" fmla="*/ 2321142 w 4012963"/>
              <a:gd name="connsiteY3" fmla="*/ 1503835 h 2454372"/>
              <a:gd name="connsiteX4" fmla="*/ 4012958 w 4012963"/>
              <a:gd name="connsiteY4" fmla="*/ 1130796 h 2454372"/>
              <a:gd name="connsiteX0" fmla="*/ 6947 w 4013103"/>
              <a:gd name="connsiteY0" fmla="*/ 2430345 h 2451070"/>
              <a:gd name="connsiteX1" fmla="*/ 748570 w 4013103"/>
              <a:gd name="connsiteY1" fmla="*/ 1501 h 2451070"/>
              <a:gd name="connsiteX2" fmla="*/ 1495826 w 4013103"/>
              <a:gd name="connsiteY2" fmla="*/ 2052684 h 2451070"/>
              <a:gd name="connsiteX3" fmla="*/ 2321282 w 4013103"/>
              <a:gd name="connsiteY3" fmla="*/ 1500834 h 2451070"/>
              <a:gd name="connsiteX4" fmla="*/ 4013098 w 4013103"/>
              <a:gd name="connsiteY4" fmla="*/ 1127795 h 24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3103" h="2451070">
                <a:moveTo>
                  <a:pt x="6947" y="2430345"/>
                </a:moveTo>
                <a:cubicBezTo>
                  <a:pt x="-69202" y="2710212"/>
                  <a:pt x="500423" y="64445"/>
                  <a:pt x="748570" y="1501"/>
                </a:cubicBezTo>
                <a:cubicBezTo>
                  <a:pt x="996717" y="-61443"/>
                  <a:pt x="1346805" y="1876016"/>
                  <a:pt x="1495826" y="2052684"/>
                </a:cubicBezTo>
                <a:cubicBezTo>
                  <a:pt x="1644847" y="2229352"/>
                  <a:pt x="2117595" y="1599232"/>
                  <a:pt x="2321282" y="1500834"/>
                </a:cubicBezTo>
                <a:cubicBezTo>
                  <a:pt x="2554326" y="1354393"/>
                  <a:pt x="4016334" y="1128437"/>
                  <a:pt x="4013098" y="1127795"/>
                </a:cubicBezTo>
              </a:path>
            </a:pathLst>
          </a:custGeom>
          <a:noFill/>
          <a:ln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0" name="TextBox 19"/>
          <p:cNvSpPr txBox="1"/>
          <p:nvPr/>
        </p:nvSpPr>
        <p:spPr>
          <a:xfrm>
            <a:off x="4764968" y="205918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Inflated Expectations</a:t>
            </a:r>
            <a:endParaRPr lang="en-IE" dirty="0"/>
          </a:p>
        </p:txBody>
      </p:sp>
      <p:sp>
        <p:nvSpPr>
          <p:cNvPr id="23" name="TextBox 22"/>
          <p:cNvSpPr txBox="1"/>
          <p:nvPr/>
        </p:nvSpPr>
        <p:spPr>
          <a:xfrm>
            <a:off x="5570964" y="52292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Disillusionment</a:t>
            </a:r>
            <a:endParaRPr lang="en-IE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5661248"/>
            <a:ext cx="1415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dirty="0" smtClean="0"/>
              <a:t>Technology </a:t>
            </a:r>
          </a:p>
          <a:p>
            <a:pPr algn="ctr"/>
            <a:r>
              <a:rPr lang="en-IE" dirty="0" smtClean="0"/>
              <a:t>Trigger</a:t>
            </a:r>
            <a:endParaRPr lang="en-IE" dirty="0"/>
          </a:p>
        </p:txBody>
      </p:sp>
      <p:sp>
        <p:nvSpPr>
          <p:cNvPr id="22" name="TextBox 21"/>
          <p:cNvSpPr txBox="1"/>
          <p:nvPr/>
        </p:nvSpPr>
        <p:spPr>
          <a:xfrm>
            <a:off x="6935351" y="472514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Enlightenment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7515180" y="363881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Productivity</a:t>
            </a:r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765062063"/>
      </p:ext>
    </p:extLst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slow" p14:dur="2000" advTm="366987"/>
    </mc:Choice>
    <mc:Fallback>
      <mp:transition xmlns:mp="http://schemas.microsoft.com/office/mac/powerpoint/2008/main" spd="slow" advTm="36698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Engagement</a:t>
            </a:r>
            <a:br>
              <a:rPr lang="en-GB" dirty="0" smtClean="0"/>
            </a:br>
            <a:r>
              <a:rPr lang="en-GB" dirty="0" smtClean="0"/>
              <a:t>   Stakeholders</a:t>
            </a:r>
            <a:endParaRPr lang="en-IE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89120"/>
          </a:xfrm>
        </p:spPr>
        <p:txBody>
          <a:bodyPr/>
          <a:lstStyle/>
          <a:p>
            <a:r>
              <a:rPr lang="en-GB" dirty="0" smtClean="0"/>
              <a:t>Citizens</a:t>
            </a:r>
          </a:p>
          <a:p>
            <a:pPr lvl="1"/>
            <a:r>
              <a:rPr lang="en-GB" dirty="0" smtClean="0"/>
              <a:t>Open Access</a:t>
            </a:r>
          </a:p>
          <a:p>
            <a:r>
              <a:rPr lang="en-GB" dirty="0"/>
              <a:t>Universities, </a:t>
            </a:r>
            <a:r>
              <a:rPr lang="en-GB" dirty="0" smtClean="0"/>
              <a:t>IOT’s</a:t>
            </a:r>
          </a:p>
          <a:p>
            <a:pPr lvl="1"/>
            <a:r>
              <a:rPr lang="en-GB" dirty="0" smtClean="0"/>
              <a:t>Not a zero-sum-game</a:t>
            </a:r>
          </a:p>
          <a:p>
            <a:r>
              <a:rPr lang="en-GB" dirty="0"/>
              <a:t>F</a:t>
            </a:r>
            <a:r>
              <a:rPr lang="en-GB" dirty="0" smtClean="0"/>
              <a:t>unding Body</a:t>
            </a:r>
          </a:p>
          <a:p>
            <a:pPr lvl="1"/>
            <a:r>
              <a:rPr lang="en-GB" dirty="0" smtClean="0"/>
              <a:t>LIPS , LINCS</a:t>
            </a:r>
          </a:p>
          <a:p>
            <a:pPr lvl="1"/>
            <a:r>
              <a:rPr lang="en-GB" dirty="0" smtClean="0"/>
              <a:t>Transparency and Trust</a:t>
            </a:r>
          </a:p>
          <a:p>
            <a:r>
              <a:rPr lang="en-GB" dirty="0" smtClean="0"/>
              <a:t>Our Staff</a:t>
            </a:r>
          </a:p>
          <a:p>
            <a:pPr lvl="1"/>
            <a:r>
              <a:rPr lang="en-GB" dirty="0" smtClean="0"/>
              <a:t>Young at heart</a:t>
            </a:r>
          </a:p>
          <a:p>
            <a:pPr lvl="2"/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35776"/>
            <a:ext cx="2714997" cy="338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427984" y="183077"/>
            <a:ext cx="2725650" cy="2016224"/>
          </a:xfrm>
          <a:prstGeom prst="cloudCallout">
            <a:avLst>
              <a:gd name="adj1" fmla="val 39520"/>
              <a:gd name="adj2" fmla="val 73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“</a:t>
            </a:r>
            <a:r>
              <a:rPr lang="en-IE" sz="2400" dirty="0" smtClean="0"/>
              <a:t>I’m not just a post box”</a:t>
            </a:r>
            <a:endParaRPr lang="en-IE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53136"/>
            <a:ext cx="26828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slow" p14:dur="2000" advTm="299804"/>
    </mc:Choice>
    <mc:Fallback>
      <mp:transition xmlns:mp="http://schemas.microsoft.com/office/mac/powerpoint/2008/main" spd="slow" advTm="299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Engagement </a:t>
            </a:r>
            <a:br>
              <a:rPr lang="en-IE" dirty="0" smtClean="0"/>
            </a:br>
            <a:r>
              <a:rPr lang="en-IE" dirty="0" smtClean="0"/>
              <a:t>   Content Providers &amp; Consumers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/>
          <a:lstStyle/>
          <a:p>
            <a:r>
              <a:rPr lang="en-GB" dirty="0" smtClean="0"/>
              <a:t>Academic Staff</a:t>
            </a:r>
          </a:p>
          <a:p>
            <a:pPr lvl="1"/>
            <a:r>
              <a:rPr lang="en-GB" dirty="0" smtClean="0"/>
              <a:t>SMART </a:t>
            </a:r>
            <a:r>
              <a:rPr lang="en-GB" dirty="0" err="1" smtClean="0"/>
              <a:t>CopS</a:t>
            </a:r>
            <a:endParaRPr lang="en-GB" dirty="0"/>
          </a:p>
          <a:p>
            <a:pPr lvl="1"/>
            <a:r>
              <a:rPr lang="en-GB" dirty="0" smtClean="0"/>
              <a:t>Institutional Representatives</a:t>
            </a:r>
            <a:endParaRPr lang="en-GB" dirty="0"/>
          </a:p>
          <a:p>
            <a:r>
              <a:rPr lang="en-GB" dirty="0" smtClean="0"/>
              <a:t>Repository Colleagues and Technology Partners</a:t>
            </a:r>
          </a:p>
          <a:p>
            <a:pPr lvl="1"/>
            <a:r>
              <a:rPr lang="en-GB" dirty="0" smtClean="0"/>
              <a:t>The Repository Community</a:t>
            </a:r>
          </a:p>
          <a:p>
            <a:pPr lvl="1"/>
            <a:r>
              <a:rPr lang="en-GB" dirty="0" smtClean="0"/>
              <a:t>The Technology Community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391621414"/>
      </p:ext>
    </p:extLst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slow" p14:dur="2000" advTm="231295"/>
    </mc:Choice>
    <mc:Fallback>
      <mp:transition xmlns:mp="http://schemas.microsoft.com/office/mac/powerpoint/2008/main" spd="slow" advTm="231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Engagement</a:t>
            </a:r>
            <a:br>
              <a:rPr lang="en-IE" dirty="0" smtClean="0"/>
            </a:br>
            <a:r>
              <a:rPr lang="en-IE" dirty="0" smtClean="0"/>
              <a:t>   Learners I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89120"/>
          </a:xfrm>
        </p:spPr>
        <p:txBody>
          <a:bodyPr/>
          <a:lstStyle/>
          <a:p>
            <a:pPr marL="102870" indent="-342900"/>
            <a:r>
              <a:rPr lang="en-IE" dirty="0"/>
              <a:t>How will </a:t>
            </a:r>
            <a:r>
              <a:rPr lang="en-IE" dirty="0" smtClean="0"/>
              <a:t>learners </a:t>
            </a:r>
            <a:r>
              <a:rPr lang="en-IE" dirty="0"/>
              <a:t>use OERS in the </a:t>
            </a:r>
            <a:r>
              <a:rPr lang="en-IE" dirty="0" smtClean="0"/>
              <a:t>future?</a:t>
            </a:r>
          </a:p>
          <a:p>
            <a:pPr marL="468630" lvl="1" indent="-342900"/>
            <a:r>
              <a:rPr lang="en-IE" dirty="0" smtClean="0"/>
              <a:t>More </a:t>
            </a:r>
            <a:r>
              <a:rPr lang="en-IE" dirty="0"/>
              <a:t>Sophisticated Search </a:t>
            </a:r>
            <a:r>
              <a:rPr lang="en-IE" dirty="0" smtClean="0"/>
              <a:t>Tools</a:t>
            </a:r>
          </a:p>
          <a:p>
            <a:pPr marL="468630" lvl="1" indent="-342900"/>
            <a:r>
              <a:rPr lang="en-IE" dirty="0" smtClean="0"/>
              <a:t>Peer-Supported Networks</a:t>
            </a:r>
          </a:p>
          <a:p>
            <a:pPr marL="742950" lvl="2" indent="-342900"/>
            <a:r>
              <a:rPr lang="en-IE" dirty="0" smtClean="0"/>
              <a:t>Informal</a:t>
            </a:r>
          </a:p>
          <a:p>
            <a:pPr marL="742950" lvl="2" indent="-342900"/>
            <a:r>
              <a:rPr lang="en-IE" dirty="0" smtClean="0"/>
              <a:t>Ephemeral</a:t>
            </a:r>
          </a:p>
          <a:p>
            <a:pPr marL="742950" lvl="2" indent="-342900"/>
            <a:r>
              <a:rPr lang="en-IE" dirty="0" smtClean="0"/>
              <a:t>Cross-Institutional</a:t>
            </a:r>
          </a:p>
          <a:p>
            <a:pPr marL="742950" lvl="2" indent="-342900"/>
            <a:r>
              <a:rPr lang="en-IE" dirty="0" smtClean="0"/>
              <a:t>International</a:t>
            </a:r>
          </a:p>
          <a:p>
            <a:pPr marL="742950" lvl="2" indent="-342900"/>
            <a:r>
              <a:rPr lang="en-IE" dirty="0"/>
              <a:t>Multi-Lingual</a:t>
            </a:r>
          </a:p>
          <a:p>
            <a:pPr marL="742950" lvl="2" indent="-342900"/>
            <a:r>
              <a:rPr lang="en-IE" dirty="0" smtClean="0"/>
              <a:t>Multi-Disciplinary</a:t>
            </a:r>
          </a:p>
          <a:p>
            <a:pPr marL="742950" lvl="2" indent="-342900"/>
            <a:r>
              <a:rPr lang="en-IE" dirty="0" smtClean="0"/>
              <a:t>Multi-Aged</a:t>
            </a:r>
          </a:p>
          <a:p>
            <a:pPr marL="400050" lvl="2" indent="0">
              <a:buNone/>
            </a:pP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80250"/>
            <a:ext cx="4023667" cy="302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111093564"/>
      </p:ext>
    </p:extLst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slow" p14:dur="2000" advTm="4005"/>
    </mc:Choice>
    <mc:Fallback>
      <mp:transition xmlns:mp="http://schemas.microsoft.com/office/mac/powerpoint/2008/main" spd="slow" advTm="4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Engagement</a:t>
            </a:r>
            <a:br>
              <a:rPr lang="en-IE" dirty="0"/>
            </a:br>
            <a:r>
              <a:rPr lang="en-IE" dirty="0"/>
              <a:t>   </a:t>
            </a:r>
            <a:r>
              <a:rPr lang="en-IE" dirty="0" smtClean="0"/>
              <a:t>Learners II</a:t>
            </a:r>
            <a:endParaRPr lang="en-I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1256233" y="1918062"/>
            <a:ext cx="6124079" cy="482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3140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Adaptability</a:t>
            </a:r>
            <a:br>
              <a:rPr lang="en-IE" dirty="0" smtClean="0"/>
            </a:br>
            <a:r>
              <a:rPr lang="en-IE" dirty="0"/>
              <a:t> </a:t>
            </a:r>
            <a:r>
              <a:rPr lang="en-IE" dirty="0" smtClean="0"/>
              <a:t>   Stakeholders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We adapt to stakeholder needs</a:t>
            </a:r>
          </a:p>
          <a:p>
            <a:pPr lvl="1"/>
            <a:r>
              <a:rPr lang="en-IE" dirty="0" smtClean="0"/>
              <a:t>Review and Renew</a:t>
            </a:r>
          </a:p>
          <a:p>
            <a:pPr lvl="1"/>
            <a:r>
              <a:rPr lang="en-IE" dirty="0" smtClean="0"/>
              <a:t>Light Touch Engagement</a:t>
            </a:r>
          </a:p>
          <a:p>
            <a:r>
              <a:rPr lang="en-IE" dirty="0" smtClean="0"/>
              <a:t>Stakeholders adapt their needs to us</a:t>
            </a:r>
          </a:p>
          <a:p>
            <a:pPr lvl="1"/>
            <a:r>
              <a:rPr lang="en-IE" dirty="0" smtClean="0"/>
              <a:t>Shift to Openness and CC</a:t>
            </a:r>
          </a:p>
          <a:p>
            <a:pPr lvl="1"/>
            <a:r>
              <a:rPr lang="en-IE" dirty="0" smtClean="0"/>
              <a:t>Reputation is everything</a:t>
            </a:r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3760074" cy="243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99044770"/>
      </p:ext>
    </p:extLst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slow" p14:dur="2000" advTm="3173"/>
    </mc:Choice>
    <mc:Fallback>
      <mp:transition xmlns:mp="http://schemas.microsoft.com/office/mac/powerpoint/2008/main" spd="slow" advTm="3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Adaptability</a:t>
            </a:r>
            <a:br>
              <a:rPr lang="en-IE" dirty="0" smtClean="0"/>
            </a:br>
            <a:r>
              <a:rPr lang="en-IE" dirty="0"/>
              <a:t> </a:t>
            </a:r>
            <a:r>
              <a:rPr lang="en-IE" dirty="0" smtClean="0"/>
              <a:t>   Technology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Technology</a:t>
            </a:r>
          </a:p>
          <a:p>
            <a:pPr lvl="1"/>
            <a:r>
              <a:rPr lang="en-IE" dirty="0" smtClean="0"/>
              <a:t>A Cornerstone or a Stumbling Block</a:t>
            </a:r>
          </a:p>
          <a:p>
            <a:pPr lvl="1"/>
            <a:r>
              <a:rPr lang="en-IE" dirty="0" smtClean="0"/>
              <a:t>Open Source but we use a Technology Partner</a:t>
            </a:r>
          </a:p>
          <a:p>
            <a:pPr lvl="1"/>
            <a:r>
              <a:rPr lang="en-IE" dirty="0" smtClean="0"/>
              <a:t>Systematic deployment of new technology</a:t>
            </a:r>
          </a:p>
          <a:p>
            <a:r>
              <a:rPr lang="en-IE" dirty="0" smtClean="0"/>
              <a:t>Managing Expectations</a:t>
            </a:r>
          </a:p>
          <a:p>
            <a:pPr lvl="1"/>
            <a:r>
              <a:rPr lang="en-IE" dirty="0" smtClean="0"/>
              <a:t>I really hate this term !</a:t>
            </a:r>
          </a:p>
          <a:p>
            <a:pPr lvl="1"/>
            <a:r>
              <a:rPr lang="en-IE" dirty="0" smtClean="0"/>
              <a:t>We like to have something new and interesting to show</a:t>
            </a:r>
          </a:p>
          <a:p>
            <a:pPr lvl="1"/>
            <a:endParaRPr lang="en-IE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813914" y="5733256"/>
            <a:ext cx="4907910" cy="657225"/>
            <a:chOff x="3813914" y="5733256"/>
            <a:chExt cx="4907910" cy="65722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5733256"/>
              <a:ext cx="2133600" cy="65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914" y="5780881"/>
              <a:ext cx="1524000" cy="56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5823743"/>
              <a:ext cx="476250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36657401"/>
      </p:ext>
    </p:extLst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slow" p14:dur="2000" advTm="3173"/>
    </mc:Choice>
    <mc:Fallback>
      <mp:transition xmlns:mp="http://schemas.microsoft.com/office/mac/powerpoint/2008/main" spd="slow" advTm="3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Adaptability</a:t>
            </a:r>
            <a:br>
              <a:rPr lang="en-IE" dirty="0"/>
            </a:br>
            <a:r>
              <a:rPr lang="en-IE" dirty="0"/>
              <a:t>    </a:t>
            </a:r>
            <a:r>
              <a:rPr lang="en-IE" dirty="0" smtClean="0"/>
              <a:t>Technology II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Standards </a:t>
            </a:r>
            <a:r>
              <a:rPr lang="en-IE" dirty="0" smtClean="0"/>
              <a:t>Compliance</a:t>
            </a:r>
          </a:p>
          <a:p>
            <a:pPr lvl="1"/>
            <a:r>
              <a:rPr lang="en-IE" dirty="0" smtClean="0"/>
              <a:t>More than just interoperability</a:t>
            </a:r>
          </a:p>
          <a:p>
            <a:pPr lvl="1"/>
            <a:r>
              <a:rPr lang="en-IE" dirty="0" smtClean="0"/>
              <a:t>Rigorous peer-review of technology</a:t>
            </a:r>
            <a:endParaRPr lang="en-IE" dirty="0"/>
          </a:p>
          <a:p>
            <a:r>
              <a:rPr lang="en-IE" dirty="0"/>
              <a:t>Code </a:t>
            </a:r>
            <a:r>
              <a:rPr lang="en-IE" dirty="0" smtClean="0"/>
              <a:t>Sharing</a:t>
            </a:r>
          </a:p>
          <a:p>
            <a:r>
              <a:rPr lang="en-IE" dirty="0" smtClean="0"/>
              <a:t>Technical Discourse</a:t>
            </a:r>
          </a:p>
          <a:p>
            <a:pPr lvl="1"/>
            <a:r>
              <a:rPr lang="en-IE" dirty="0" smtClean="0"/>
              <a:t>Sense of place</a:t>
            </a:r>
            <a:endParaRPr lang="en-IE" dirty="0"/>
          </a:p>
          <a:p>
            <a:pPr lvl="1"/>
            <a:r>
              <a:rPr lang="en-IE" dirty="0" smtClean="0"/>
              <a:t>Good technology is often invisible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12160" y="873973"/>
            <a:ext cx="3036887" cy="5890042"/>
            <a:chOff x="6012160" y="873973"/>
            <a:chExt cx="3036887" cy="5890042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789040"/>
              <a:ext cx="3036887" cy="2974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069" y="873973"/>
              <a:ext cx="2990110" cy="2892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44013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Recipe for Success ?</a:t>
            </a:r>
            <a:endParaRPr lang="en-I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2516720" y="2104490"/>
            <a:ext cx="38671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3628" y="3061702"/>
            <a:ext cx="66967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hangingPunct="0"/>
            <a:r>
              <a:rPr lang="en-US" sz="2400" b="1" i="1" dirty="0">
                <a:latin typeface="Arial" pitchFamily="34" charset="0"/>
                <a:cs typeface="Arial" pitchFamily="34" charset="0"/>
              </a:rPr>
              <a:t>All that is gold does not glitter,</a:t>
            </a:r>
          </a:p>
          <a:p>
            <a:pPr lvl="1" eaLnBrk="0" hangingPunct="0"/>
            <a:r>
              <a:rPr lang="en-US" sz="2400" b="1" i="1" dirty="0">
                <a:latin typeface="Arial" pitchFamily="34" charset="0"/>
                <a:cs typeface="Arial" pitchFamily="34" charset="0"/>
              </a:rPr>
              <a:t>Not all those who wander are lost;</a:t>
            </a:r>
          </a:p>
          <a:p>
            <a:pPr lvl="1" eaLnBrk="0" hangingPunct="0"/>
            <a:r>
              <a:rPr lang="en-US" sz="2400" b="1" i="1" dirty="0">
                <a:latin typeface="Arial" pitchFamily="34" charset="0"/>
                <a:cs typeface="Arial" pitchFamily="34" charset="0"/>
              </a:rPr>
              <a:t>The old that is strong does not wither,</a:t>
            </a:r>
          </a:p>
          <a:p>
            <a:pPr lvl="1" eaLnBrk="0" hangingPunct="0"/>
            <a:r>
              <a:rPr lang="en-US" sz="2400" b="1" i="1" dirty="0">
                <a:latin typeface="Arial" pitchFamily="34" charset="0"/>
                <a:cs typeface="Arial" pitchFamily="34" charset="0"/>
              </a:rPr>
              <a:t>Deep roots are not reached by the frost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 eaLnBrk="0" hangingPunct="0"/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 lvl="8" eaLnBrk="0" hangingPunct="0"/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Jrr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 Tolkien, Lord of the Rings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315187584"/>
      </p:ext>
    </p:extLst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slow" p14:dur="2000" advTm="15834"/>
    </mc:Choice>
    <mc:Fallback>
      <mp:transition xmlns:mp="http://schemas.microsoft.com/office/mac/powerpoint/2008/main" spd="slow" advTm="15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Recipe for Success?</a:t>
            </a:r>
            <a:endParaRPr lang="en-I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602821" y="1844824"/>
            <a:ext cx="3938357" cy="388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0284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Conclusions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All that is Gold does not glitter</a:t>
            </a:r>
          </a:p>
          <a:p>
            <a:pPr lvl="1"/>
            <a:r>
              <a:rPr lang="en-IE" dirty="0" smtClean="0"/>
              <a:t>Simplicity is a great virtue</a:t>
            </a:r>
          </a:p>
          <a:p>
            <a:r>
              <a:rPr lang="en-IE" dirty="0" smtClean="0"/>
              <a:t>Not all those who wander are lost</a:t>
            </a:r>
          </a:p>
          <a:p>
            <a:pPr lvl="1"/>
            <a:r>
              <a:rPr lang="en-IE" dirty="0" smtClean="0"/>
              <a:t>Sustainability is not straightforward </a:t>
            </a:r>
          </a:p>
          <a:p>
            <a:r>
              <a:rPr lang="en-IE" dirty="0" smtClean="0"/>
              <a:t>The old that is strong does not wither</a:t>
            </a:r>
          </a:p>
          <a:p>
            <a:pPr lvl="1"/>
            <a:r>
              <a:rPr lang="en-IE" dirty="0" smtClean="0"/>
              <a:t>Know your strengths, review and renew</a:t>
            </a:r>
          </a:p>
          <a:p>
            <a:r>
              <a:rPr lang="en-IE" dirty="0" smtClean="0"/>
              <a:t>Deep roots are not touched by the frost</a:t>
            </a:r>
          </a:p>
          <a:p>
            <a:pPr lvl="1"/>
            <a:r>
              <a:rPr lang="en-IE" dirty="0" smtClean="0"/>
              <a:t>Establish and maintain your foundations</a:t>
            </a:r>
          </a:p>
          <a:p>
            <a:pPr lvl="1"/>
            <a:endParaRPr lang="en-IE" dirty="0" smtClean="0"/>
          </a:p>
          <a:p>
            <a:endParaRPr lang="en-IE" dirty="0" smtClean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656943633"/>
      </p:ext>
    </p:extLst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slow" p14:dur="2000" advTm="126829"/>
    </mc:Choice>
    <mc:Fallback>
      <mp:transition xmlns:mp="http://schemas.microsoft.com/office/mac/powerpoint/2008/main" spd="slow" advTm="126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0327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20225"/>
            <a:ext cx="2920355" cy="275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Some Terms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NDLR </a:t>
            </a:r>
            <a:r>
              <a:rPr lang="en-IE" dirty="0" smtClean="0"/>
              <a:t>– National </a:t>
            </a:r>
            <a:r>
              <a:rPr lang="en-IE" dirty="0"/>
              <a:t>Digital Learning </a:t>
            </a:r>
            <a:r>
              <a:rPr lang="en-IE" dirty="0" smtClean="0"/>
              <a:t>Resource service</a:t>
            </a:r>
          </a:p>
          <a:p>
            <a:r>
              <a:rPr lang="en-IE" dirty="0" smtClean="0"/>
              <a:t>HEA – Higher Education Authority </a:t>
            </a:r>
          </a:p>
          <a:p>
            <a:pPr lvl="1"/>
            <a:r>
              <a:rPr lang="en-IE" dirty="0" smtClean="0"/>
              <a:t>(Equivalent to HEFCE, HEFCW or SFC)</a:t>
            </a:r>
          </a:p>
          <a:p>
            <a:pPr lvl="1"/>
            <a:r>
              <a:rPr lang="en-IE" dirty="0" smtClean="0"/>
              <a:t>7 Universities and 14 IOT’s (21 Partners)</a:t>
            </a:r>
          </a:p>
          <a:p>
            <a:r>
              <a:rPr lang="en-IE" dirty="0" smtClean="0"/>
              <a:t>IOT – Institute of Technology</a:t>
            </a:r>
          </a:p>
          <a:p>
            <a:r>
              <a:rPr lang="en-IE" dirty="0" smtClean="0"/>
              <a:t>IOTI – Institutes of Technology in Ireland</a:t>
            </a:r>
          </a:p>
          <a:p>
            <a:r>
              <a:rPr lang="en-IE" dirty="0" smtClean="0"/>
              <a:t>IUA – Irish University Association</a:t>
            </a:r>
          </a:p>
          <a:p>
            <a:r>
              <a:rPr lang="en-IE" dirty="0" smtClean="0"/>
              <a:t>No Equivalent to JISC</a:t>
            </a:r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394257545"/>
      </p:ext>
    </p:extLst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slow" p14:dur="2000" advTm="55025"/>
    </mc:Choice>
    <mc:Fallback>
      <mp:transition xmlns:mp="http://schemas.microsoft.com/office/mac/powerpoint/2008/main" spd="slow" advTm="55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Messy Business …</a:t>
            </a:r>
            <a:endParaRPr lang="en-IE" dirty="0"/>
          </a:p>
        </p:txBody>
      </p:sp>
      <p:sp>
        <p:nvSpPr>
          <p:cNvPr id="3" name="Rectangle 2"/>
          <p:cNvSpPr/>
          <p:nvPr/>
        </p:nvSpPr>
        <p:spPr>
          <a:xfrm>
            <a:off x="323528" y="1997839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/>
              <a:t>“…many accounts, fail to capture the messy realities of influence, </a:t>
            </a:r>
            <a:r>
              <a:rPr lang="en-IE" i="1" dirty="0"/>
              <a:t>pressure, dogma, expediency, conflict, compromise, intransigence, resistance, error, opposition and pragmatism in the policy </a:t>
            </a:r>
            <a:r>
              <a:rPr lang="en-IE" i="1" dirty="0" smtClean="0"/>
              <a:t>process</a:t>
            </a:r>
            <a:r>
              <a:rPr lang="en-IE" i="1" dirty="0"/>
              <a:t> </a:t>
            </a:r>
            <a:r>
              <a:rPr lang="en-IE" i="1" dirty="0" smtClean="0"/>
              <a:t>…</a:t>
            </a:r>
          </a:p>
          <a:p>
            <a:endParaRPr lang="en-IE" b="1" i="1" dirty="0"/>
          </a:p>
          <a:p>
            <a:r>
              <a:rPr lang="en-IE" b="1" i="1" dirty="0" smtClean="0">
                <a:solidFill>
                  <a:schemeClr val="accent6">
                    <a:lumMod val="75000"/>
                  </a:schemeClr>
                </a:solidFill>
              </a:rPr>
              <a:t>… It </a:t>
            </a:r>
            <a:r>
              <a:rPr lang="en-IE" b="1" i="1" dirty="0">
                <a:solidFill>
                  <a:schemeClr val="accent6">
                    <a:lumMod val="75000"/>
                  </a:schemeClr>
                </a:solidFill>
              </a:rPr>
              <a:t>is easy to be simple, neat and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b="1" i="1" dirty="0">
                <a:solidFill>
                  <a:schemeClr val="accent6">
                    <a:lumMod val="75000"/>
                  </a:schemeClr>
                </a:solidFill>
              </a:rPr>
              <a:t>superficial and to gloss over these awkward realities. It is difficult to retain messiness and complexity and still be penetrating</a:t>
            </a:r>
            <a:r>
              <a:rPr lang="en-IE" b="1" i="1" dirty="0" smtClean="0">
                <a:solidFill>
                  <a:schemeClr val="accent6">
                    <a:lumMod val="75000"/>
                  </a:schemeClr>
                </a:solidFill>
              </a:rPr>
              <a:t>.”</a:t>
            </a:r>
          </a:p>
          <a:p>
            <a:endParaRPr lang="en-IE" b="1" i="1" dirty="0"/>
          </a:p>
          <a:p>
            <a:pPr lvl="1" algn="r"/>
            <a:r>
              <a:rPr lang="en-IE" sz="1600" dirty="0"/>
              <a:t>Stephen Ball (1990) Politics and Policy-making in Education</a:t>
            </a:r>
            <a:endParaRPr lang="en-IE" sz="1600" i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186890" y="4293096"/>
            <a:ext cx="6332580" cy="2485108"/>
            <a:chOff x="186890" y="4293096"/>
            <a:chExt cx="6332580" cy="248510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547664" y="4293096"/>
              <a:ext cx="0" cy="2160240"/>
            </a:xfrm>
            <a:prstGeom prst="line">
              <a:avLst/>
            </a:prstGeom>
            <a:ln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187624" y="6309320"/>
              <a:ext cx="43204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163586" y="6408872"/>
              <a:ext cx="1355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 smtClean="0"/>
                <a:t>Time Spent</a:t>
              </a:r>
              <a:endParaRPr lang="en-IE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9552" y="4437112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 smtClean="0"/>
                <a:t>Quality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536970" y="4786009"/>
              <a:ext cx="3764604" cy="1527242"/>
            </a:xfrm>
            <a:custGeom>
              <a:avLst/>
              <a:gdLst>
                <a:gd name="connsiteX0" fmla="*/ 0 w 3764604"/>
                <a:gd name="connsiteY0" fmla="*/ 1527242 h 1527242"/>
                <a:gd name="connsiteX1" fmla="*/ 642026 w 3764604"/>
                <a:gd name="connsiteY1" fmla="*/ 729574 h 1527242"/>
                <a:gd name="connsiteX2" fmla="*/ 1692613 w 3764604"/>
                <a:gd name="connsiteY2" fmla="*/ 145914 h 1527242"/>
                <a:gd name="connsiteX3" fmla="*/ 3764604 w 3764604"/>
                <a:gd name="connsiteY3" fmla="*/ 0 h 1527242"/>
                <a:gd name="connsiteX4" fmla="*/ 3764604 w 3764604"/>
                <a:gd name="connsiteY4" fmla="*/ 0 h 152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4604" h="1527242">
                  <a:moveTo>
                    <a:pt x="0" y="1527242"/>
                  </a:moveTo>
                  <a:cubicBezTo>
                    <a:pt x="179962" y="1243518"/>
                    <a:pt x="359924" y="959795"/>
                    <a:pt x="642026" y="729574"/>
                  </a:cubicBezTo>
                  <a:cubicBezTo>
                    <a:pt x="924128" y="499353"/>
                    <a:pt x="1172183" y="267510"/>
                    <a:pt x="1692613" y="145914"/>
                  </a:cubicBezTo>
                  <a:cubicBezTo>
                    <a:pt x="2213043" y="24318"/>
                    <a:pt x="3764604" y="0"/>
                    <a:pt x="3764604" y="0"/>
                  </a:cubicBezTo>
                  <a:lnTo>
                    <a:pt x="3764604" y="0"/>
                  </a:lnTo>
                </a:path>
              </a:pathLst>
            </a:cu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86890" y="4915299"/>
              <a:ext cx="12891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400" dirty="0" smtClean="0"/>
                <a:t>Good Enough</a:t>
              </a:r>
              <a:endParaRPr lang="en-IE" sz="14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476025" y="5079030"/>
              <a:ext cx="1367783" cy="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43807" y="5085183"/>
              <a:ext cx="1" cy="132368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222612" y="6432225"/>
              <a:ext cx="124239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400" dirty="0" smtClean="0"/>
                <a:t>Time </a:t>
              </a:r>
              <a:r>
                <a:rPr lang="en-IE" sz="1400" dirty="0"/>
                <a:t>Enough</a:t>
              </a:r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2792124" y="5017505"/>
              <a:ext cx="103366" cy="103366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16540025"/>
      </p:ext>
    </p:extLst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slow" p14:dur="2000" advTm="117173"/>
    </mc:Choice>
    <mc:Fallback>
      <mp:transition xmlns:mp="http://schemas.microsoft.com/office/mac/powerpoint/2008/main" spd="slow" advTm="117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2961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Sustainability </a:t>
            </a:r>
            <a:br>
              <a:rPr lang="en-GB" dirty="0" smtClean="0"/>
            </a:br>
            <a:r>
              <a:rPr lang="en-GB" dirty="0"/>
              <a:t> </a:t>
            </a:r>
            <a:r>
              <a:rPr lang="en-GB" dirty="0" smtClean="0"/>
              <a:t>   Sustaining </a:t>
            </a:r>
            <a:r>
              <a:rPr lang="en-GB" dirty="0"/>
              <a:t>a National Service </a:t>
            </a:r>
            <a:endParaRPr lang="en-IE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43672"/>
          </a:xfrm>
        </p:spPr>
        <p:txBody>
          <a:bodyPr/>
          <a:lstStyle/>
          <a:p>
            <a:r>
              <a:rPr lang="en-GB" dirty="0" smtClean="0"/>
              <a:t>What is meant by sustainability?</a:t>
            </a:r>
          </a:p>
          <a:p>
            <a:r>
              <a:rPr lang="en-GB" dirty="0" smtClean="0"/>
              <a:t>What does sustainable mean to the NDLR?</a:t>
            </a:r>
          </a:p>
          <a:p>
            <a:r>
              <a:rPr lang="en-GB" dirty="0" smtClean="0"/>
              <a:t>Is the NDLR model a sustainable one?</a:t>
            </a:r>
          </a:p>
          <a:p>
            <a:r>
              <a:rPr lang="en-GB" dirty="0" smtClean="0"/>
              <a:t>Is there a simple formula for sustainability?</a:t>
            </a:r>
            <a:endParaRPr lang="en-IE" dirty="0" smtClean="0"/>
          </a:p>
          <a:p>
            <a:endParaRPr lang="en-I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589240"/>
            <a:ext cx="35433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slow" p14:dur="2000" advTm="42144"/>
    </mc:Choice>
    <mc:Fallback>
      <mp:transition xmlns:mp="http://schemas.microsoft.com/office/mac/powerpoint/2008/main" spd="slow" advTm="42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What do I mean by Sustainability?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capacity to endure</a:t>
            </a:r>
            <a:endParaRPr lang="en-GB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Whilst still remaining relevant and excellent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capacity to withstand shocks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Whilst still retaining stakeholder engagement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And without destroying what we want to protect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endParaRPr lang="en-GB" dirty="0" smtClean="0"/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endParaRPr lang="en-IE" dirty="0"/>
          </a:p>
        </p:txBody>
      </p:sp>
    </p:spTree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slow" p14:dur="2000" advTm="296827"/>
    </mc:Choice>
    <mc:Fallback>
      <mp:transition xmlns:mp="http://schemas.microsoft.com/office/mac/powerpoint/2008/main" spd="slow" advTm="296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Sustainability Values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We place a high value 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Foundations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Engagement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Adaptability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Review and Renew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Independent Oversight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235563" y="829913"/>
            <a:ext cx="17526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413510" y="2253379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2746853" cy="271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024760134"/>
      </p:ext>
    </p:extLst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slow" p14:dur="2000" advTm="68036"/>
    </mc:Choice>
    <mc:Fallback>
      <mp:transition xmlns:mp="http://schemas.microsoft.com/office/mac/powerpoint/2008/main" spd="slow" advTm="68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4076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Foundations </a:t>
            </a: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   Relevance &amp; Sense of Place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8686800" cy="3805882"/>
          </a:xfrm>
        </p:spPr>
        <p:txBody>
          <a:bodyPr>
            <a:normAutofit/>
          </a:bodyPr>
          <a:lstStyle/>
          <a:p>
            <a:r>
              <a:rPr lang="en-IE" dirty="0"/>
              <a:t>C</a:t>
            </a:r>
            <a:r>
              <a:rPr lang="en-IE" dirty="0" smtClean="0"/>
              <a:t>an we take </a:t>
            </a:r>
            <a:r>
              <a:rPr lang="en-IE" dirty="0"/>
              <a:t>a </a:t>
            </a:r>
            <a:r>
              <a:rPr lang="en-IE" dirty="0" smtClean="0"/>
              <a:t>shock, or does it kill us?</a:t>
            </a:r>
          </a:p>
          <a:p>
            <a:pPr lvl="1"/>
            <a:r>
              <a:rPr lang="en-IE" dirty="0" smtClean="0"/>
              <a:t>Die of old age </a:t>
            </a:r>
          </a:p>
          <a:p>
            <a:pPr lvl="2"/>
            <a:r>
              <a:rPr lang="en-IE" dirty="0" smtClean="0"/>
              <a:t>Remain relevant</a:t>
            </a:r>
          </a:p>
          <a:p>
            <a:pPr lvl="2"/>
            <a:r>
              <a:rPr lang="en-IE" dirty="0" smtClean="0"/>
              <a:t>Know “our place” in the educational ecosystem</a:t>
            </a:r>
          </a:p>
          <a:p>
            <a:r>
              <a:rPr lang="en-IE" dirty="0" smtClean="0"/>
              <a:t>Why are we providing a service?</a:t>
            </a:r>
          </a:p>
          <a:p>
            <a:pPr lvl="1"/>
            <a:r>
              <a:rPr lang="en-IE" dirty="0" smtClean="0"/>
              <a:t>Pragmatism</a:t>
            </a:r>
          </a:p>
          <a:p>
            <a:pPr lvl="1"/>
            <a:r>
              <a:rPr lang="en-IE" dirty="0" smtClean="0"/>
              <a:t>Subversion</a:t>
            </a:r>
          </a:p>
          <a:p>
            <a:pPr lvl="1"/>
            <a:r>
              <a:rPr lang="en-IE" dirty="0" smtClean="0"/>
              <a:t>Altruism</a:t>
            </a:r>
          </a:p>
          <a:p>
            <a:pPr lvl="1"/>
            <a:endParaRPr lang="en-IE" dirty="0" smtClean="0"/>
          </a:p>
        </p:txBody>
      </p:sp>
      <p:pic>
        <p:nvPicPr>
          <p:cNvPr id="1026" name="Picture 2" descr="C:\Users\Bob.Strunz\Desktop\place_diagram_8x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4437112"/>
            <a:ext cx="3048000" cy="2352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026047877"/>
      </p:ext>
    </p:extLst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slow" p14:dur="2000" advTm="225917"/>
    </mc:Choice>
    <mc:Fallback>
      <mp:transition xmlns:mp="http://schemas.microsoft.com/office/mac/powerpoint/2008/main" spd="slow" advTm="225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058185" y="4633308"/>
            <a:ext cx="2026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sz="2400" dirty="0" smtClean="0">
                <a:solidFill>
                  <a:prstClr val="black"/>
                </a:solidFill>
                <a:latin typeface="Calibri"/>
                <a:cs typeface="+mn-cs"/>
              </a:rPr>
              <a:t>What Makes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sz="2400" dirty="0" smtClean="0">
                <a:solidFill>
                  <a:prstClr val="black"/>
                </a:solidFill>
                <a:latin typeface="Calibri"/>
                <a:cs typeface="+mn-cs"/>
              </a:rPr>
              <a:t>A Great NDLR?</a:t>
            </a:r>
            <a:endParaRPr lang="en-IE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73783" y="5663780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73783" y="6058558"/>
            <a:ext cx="216024" cy="2160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73783" y="6453336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IE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9512" y="116631"/>
            <a:ext cx="6878673" cy="6624737"/>
            <a:chOff x="179512" y="44623"/>
            <a:chExt cx="6878673" cy="6624737"/>
          </a:xfrm>
        </p:grpSpPr>
        <p:sp>
          <p:nvSpPr>
            <p:cNvPr id="15" name="Rectangle 14"/>
            <p:cNvSpPr/>
            <p:nvPr/>
          </p:nvSpPr>
          <p:spPr>
            <a:xfrm>
              <a:off x="179512" y="44623"/>
              <a:ext cx="6878673" cy="66247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IE" dirty="0" smtClean="0">
                  <a:solidFill>
                    <a:prstClr val="white"/>
                  </a:solidFill>
                </a:rPr>
                <a:t>L</a:t>
              </a:r>
              <a:endParaRPr lang="en-IE" dirty="0">
                <a:solidFill>
                  <a:prstClr val="white"/>
                </a:solidFill>
              </a:endParaRPr>
            </a:p>
          </p:txBody>
        </p:sp>
        <p:sp>
          <p:nvSpPr>
            <p:cNvPr id="8" name="Donut 7"/>
            <p:cNvSpPr>
              <a:spLocks noChangeAspect="1"/>
            </p:cNvSpPr>
            <p:nvPr/>
          </p:nvSpPr>
          <p:spPr>
            <a:xfrm>
              <a:off x="688714" y="426857"/>
              <a:ext cx="5860268" cy="5860268"/>
            </a:xfrm>
            <a:prstGeom prst="donut">
              <a:avLst>
                <a:gd name="adj" fmla="val 1786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IE" dirty="0">
                <a:solidFill>
                  <a:prstClr val="black"/>
                </a:solidFill>
              </a:endParaRPr>
            </a:p>
          </p:txBody>
        </p:sp>
        <p:sp>
          <p:nvSpPr>
            <p:cNvPr id="7" name="Donut 6"/>
            <p:cNvSpPr>
              <a:spLocks noChangeAspect="1"/>
            </p:cNvSpPr>
            <p:nvPr/>
          </p:nvSpPr>
          <p:spPr>
            <a:xfrm>
              <a:off x="1727558" y="1465701"/>
              <a:ext cx="3782580" cy="3782580"/>
            </a:xfrm>
            <a:prstGeom prst="donut">
              <a:avLst>
                <a:gd name="adj" fmla="val 4042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IE" dirty="0">
                <a:solidFill>
                  <a:prstClr val="black"/>
                </a:solidFill>
              </a:endParaRPr>
            </a:p>
          </p:txBody>
        </p:sp>
        <p:sp useBgFill="1">
          <p:nvSpPr>
            <p:cNvPr id="5" name="Rectangle 4"/>
            <p:cNvSpPr/>
            <p:nvPr/>
          </p:nvSpPr>
          <p:spPr>
            <a:xfrm>
              <a:off x="179512" y="3284983"/>
              <a:ext cx="6878672" cy="144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IE">
                <a:solidFill>
                  <a:prstClr val="white"/>
                </a:solidFill>
              </a:endParaRPr>
            </a:p>
          </p:txBody>
        </p:sp>
        <p:sp useBgFill="1">
          <p:nvSpPr>
            <p:cNvPr id="6" name="Rectangle 5"/>
            <p:cNvSpPr/>
            <p:nvPr/>
          </p:nvSpPr>
          <p:spPr>
            <a:xfrm rot="5400000">
              <a:off x="306480" y="3284983"/>
              <a:ext cx="6624736" cy="144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IE">
                <a:solidFill>
                  <a:prstClr val="white"/>
                </a:solidFill>
              </a:endParaRPr>
            </a:p>
          </p:txBody>
        </p:sp>
        <p:sp useBgFill="1">
          <p:nvSpPr>
            <p:cNvPr id="17" name="Oval 16"/>
            <p:cNvSpPr/>
            <p:nvPr/>
          </p:nvSpPr>
          <p:spPr>
            <a:xfrm>
              <a:off x="3051848" y="2789929"/>
              <a:ext cx="1134000" cy="11341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IE" sz="2400" dirty="0" smtClean="0">
                  <a:solidFill>
                    <a:prstClr val="black"/>
                  </a:solidFill>
                </a:rPr>
                <a:t>NDLR</a:t>
              </a:r>
              <a:endParaRPr lang="en-IE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91664" y="5587126"/>
            <a:ext cx="150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Key Attributes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91664" y="5974725"/>
            <a:ext cx="121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Intangibles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91664" y="6360983"/>
            <a:ext cx="89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Metrics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3728" y="3933056"/>
            <a:ext cx="1190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Access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&amp; Linkages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1920" y="2220078"/>
            <a:ext cx="124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Uses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&amp; Activities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83822" y="2358577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Sociability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45519" y="3933056"/>
            <a:ext cx="1010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Comfort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&amp; Image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309192"/>
            <a:ext cx="20996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white"/>
                </a:solidFill>
                <a:latin typeface="Calibri"/>
                <a:cs typeface="+mn-cs"/>
              </a:rPr>
              <a:t>               Diversity</a:t>
            </a:r>
            <a:endParaRPr lang="en-IE" dirty="0">
              <a:solidFill>
                <a:prstClr val="white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white"/>
                </a:solidFill>
                <a:latin typeface="Calibri"/>
                <a:cs typeface="+mn-cs"/>
              </a:rPr>
              <a:t>        Social Networks</a:t>
            </a:r>
            <a:endParaRPr lang="en-IE" dirty="0">
              <a:solidFill>
                <a:prstClr val="white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white"/>
                </a:solidFill>
                <a:latin typeface="Calibri"/>
                <a:cs typeface="+mn-cs"/>
              </a:rPr>
              <a:t>    Volunteers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white"/>
                </a:solidFill>
                <a:latin typeface="Calibri"/>
                <a:cs typeface="+mn-cs"/>
              </a:rPr>
              <a:t> 24/7 Usage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IE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  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8064" y="309192"/>
            <a:ext cx="18919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white"/>
                </a:solidFill>
                <a:latin typeface="Calibri"/>
                <a:cs typeface="+mn-cs"/>
              </a:rPr>
              <a:t>National Resource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white"/>
                </a:solidFill>
                <a:latin typeface="Calibri"/>
                <a:cs typeface="+mn-cs"/>
              </a:rPr>
              <a:t>     Quality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>
                <a:solidFill>
                  <a:prstClr val="white"/>
                </a:solidFill>
                <a:latin typeface="Calibri"/>
                <a:cs typeface="+mn-cs"/>
              </a:rPr>
              <a:t> </a:t>
            </a:r>
            <a:r>
              <a:rPr lang="en-IE" dirty="0" smtClean="0">
                <a:solidFill>
                  <a:prstClr val="white"/>
                </a:solidFill>
                <a:latin typeface="Calibri"/>
                <a:cs typeface="+mn-cs"/>
              </a:rPr>
              <a:t>          Leadership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white"/>
                </a:solidFill>
                <a:latin typeface="Calibri"/>
                <a:cs typeface="+mn-cs"/>
              </a:rPr>
              <a:t>               Sharing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5210" y="5217794"/>
            <a:ext cx="20192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white"/>
                </a:solidFill>
                <a:latin typeface="Calibri"/>
                <a:cs typeface="+mn-cs"/>
              </a:rPr>
              <a:t>Bandwidth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white"/>
                </a:solidFill>
                <a:latin typeface="Calibri"/>
                <a:cs typeface="+mn-cs"/>
              </a:rPr>
              <a:t>     Hits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>
                <a:solidFill>
                  <a:prstClr val="white"/>
                </a:solidFill>
                <a:latin typeface="Calibri"/>
                <a:cs typeface="+mn-cs"/>
              </a:rPr>
              <a:t> </a:t>
            </a:r>
            <a:r>
              <a:rPr lang="en-IE" dirty="0" smtClean="0">
                <a:solidFill>
                  <a:prstClr val="white"/>
                </a:solidFill>
                <a:latin typeface="Calibri"/>
                <a:cs typeface="+mn-cs"/>
              </a:rPr>
              <a:t>          Traffic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white"/>
                </a:solidFill>
                <a:latin typeface="Calibri"/>
                <a:cs typeface="+mn-cs"/>
              </a:rPr>
              <a:t>               Readability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76056" y="5286108"/>
            <a:ext cx="2261130" cy="203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white"/>
                </a:solidFill>
                <a:latin typeface="Calibri"/>
                <a:cs typeface="+mn-cs"/>
              </a:rPr>
              <a:t>               Crime</a:t>
            </a:r>
            <a:endParaRPr lang="en-IE" dirty="0">
              <a:solidFill>
                <a:prstClr val="white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white"/>
                </a:solidFill>
                <a:latin typeface="Calibri"/>
                <a:cs typeface="+mn-cs"/>
              </a:rPr>
              <a:t>         Quality</a:t>
            </a:r>
            <a:endParaRPr lang="en-IE" dirty="0">
              <a:solidFill>
                <a:prstClr val="white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white"/>
                </a:solidFill>
                <a:latin typeface="Calibri"/>
                <a:cs typeface="+mn-cs"/>
              </a:rPr>
              <a:t>    Availability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white"/>
                </a:solidFill>
                <a:latin typeface="Calibri"/>
                <a:cs typeface="+mn-cs"/>
              </a:rPr>
              <a:t>Credibility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IE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  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4619" y="2423339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Friendly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1258" y="1870461"/>
            <a:ext cx="155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Interactive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14991" y="1317583"/>
            <a:ext cx="123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Welcoming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5576" y="2976218"/>
            <a:ext cx="86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Helpful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0491" y="253391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Fun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78150" y="2976218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Unique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02448" y="164931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Special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23396" y="2091613"/>
            <a:ext cx="78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Useful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79912" y="764704"/>
            <a:ext cx="121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Indigenous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74202" y="764704"/>
            <a:ext cx="99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Inclusive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72596" y="1207007"/>
            <a:ext cx="1259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Sustainable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0277" y="415776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Useable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16467" y="4670496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Accessible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5744" y="3645024"/>
            <a:ext cx="96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Close By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47664" y="5183232"/>
            <a:ext cx="146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Interoperable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91861" y="5695970"/>
            <a:ext cx="119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Connected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28060" y="3623914"/>
            <a:ext cx="579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Safe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99791" y="4038159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Clean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07215" y="4452404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Green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71066" y="5280894"/>
            <a:ext cx="1093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Attractive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85240" y="4866649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Challenging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54493" y="5695138"/>
            <a:ext cx="127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dirty="0" smtClean="0">
                <a:solidFill>
                  <a:prstClr val="black"/>
                </a:solidFill>
                <a:latin typeface="Calibri"/>
                <a:cs typeface="+mn-cs"/>
              </a:rPr>
              <a:t>Provocative</a:t>
            </a:r>
            <a:endParaRPr lang="en-I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79104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2502</TotalTime>
  <Words>774</Words>
  <Application>Microsoft Office PowerPoint</Application>
  <PresentationFormat>On-screen Show (4:3)</PresentationFormat>
  <Paragraphs>225</Paragraphs>
  <Slides>21</Slides>
  <Notes>21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Flow</vt:lpstr>
      <vt:lpstr>Office Theme</vt:lpstr>
      <vt:lpstr>Sustainable OER Provision</vt:lpstr>
      <vt:lpstr>A Recipe for Success?</vt:lpstr>
      <vt:lpstr>Some Terms</vt:lpstr>
      <vt:lpstr>A Messy Business …</vt:lpstr>
      <vt:lpstr>  Sustainability      Sustaining a National Service </vt:lpstr>
      <vt:lpstr>What do I mean by Sustainability?</vt:lpstr>
      <vt:lpstr>Sustainability Values</vt:lpstr>
      <vt:lpstr>Foundations     Relevance &amp; Sense of Place</vt:lpstr>
      <vt:lpstr>Slide 9</vt:lpstr>
      <vt:lpstr>Foundations     Organisational Values</vt:lpstr>
      <vt:lpstr>Foundations    Technology</vt:lpstr>
      <vt:lpstr>Engagement    Stakeholders</vt:lpstr>
      <vt:lpstr>Engagement     Content Providers &amp; Consumers</vt:lpstr>
      <vt:lpstr>Engagement    Learners I</vt:lpstr>
      <vt:lpstr>Engagement    Learners II</vt:lpstr>
      <vt:lpstr>Adaptability     Stakeholders</vt:lpstr>
      <vt:lpstr>Adaptability     Technology</vt:lpstr>
      <vt:lpstr>Adaptability     Technology II</vt:lpstr>
      <vt:lpstr>A Recipe for Success ?</vt:lpstr>
      <vt:lpstr>Conclusions</vt:lpstr>
      <vt:lpstr>Slide 21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OER Provision</dc:title>
  <dc:creator>Bob Strunz</dc:creator>
  <cp:lastModifiedBy>Dawn Leeder</cp:lastModifiedBy>
  <cp:revision>198</cp:revision>
  <cp:lastPrinted>2011-05-06T16:05:05Z</cp:lastPrinted>
  <dcterms:created xsi:type="dcterms:W3CDTF">2011-05-11T12:42:23Z</dcterms:created>
  <dcterms:modified xsi:type="dcterms:W3CDTF">2011-05-11T12:42:32Z</dcterms:modified>
</cp:coreProperties>
</file>