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8" r:id="rId2"/>
    <p:sldId id="259" r:id="rId3"/>
    <p:sldId id="260" r:id="rId4"/>
    <p:sldId id="261" r:id="rId5"/>
    <p:sldId id="262" r:id="rId6"/>
    <p:sldId id="263" r:id="rId7"/>
    <p:sldId id="265" r:id="rId8"/>
    <p:sldId id="264" r:id="rId9"/>
    <p:sldId id="266" r:id="rId1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7" autoAdjust="0"/>
  </p:normalViewPr>
  <p:slideViewPr>
    <p:cSldViewPr>
      <p:cViewPr>
        <p:scale>
          <a:sx n="50" d="100"/>
          <a:sy n="50" d="100"/>
        </p:scale>
        <p:origin x="-1734"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B6DFF1-3A6D-40EB-A054-A75F26E65032}" type="datetimeFigureOut">
              <a:rPr lang="en-GB" smtClean="0"/>
              <a:t>11/05/2011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138EE5-18B8-403F-B7E7-F8C1E6F9C495}"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owerpoint-template-black-c"/>
          <p:cNvPicPr>
            <a:picLocks noChangeAspect="1" noChangeArrowheads="1"/>
          </p:cNvPicPr>
          <p:nvPr userDrawn="1"/>
        </p:nvPicPr>
        <p:blipFill>
          <a:blip r:embed="rId2" cstate="print"/>
          <a:srcRect/>
          <a:stretch>
            <a:fillRect/>
          </a:stretch>
        </p:blipFill>
        <p:spPr bwMode="auto">
          <a:xfrm>
            <a:off x="0" y="0"/>
            <a:ext cx="9144000" cy="7019925"/>
          </a:xfrm>
          <a:prstGeom prst="rect">
            <a:avLst/>
          </a:prstGeom>
          <a:noFill/>
          <a:ln w="9525">
            <a:noFill/>
            <a:miter lim="800000"/>
            <a:headEnd/>
            <a:tailEnd/>
          </a:ln>
        </p:spPr>
      </p:pic>
      <p:sp>
        <p:nvSpPr>
          <p:cNvPr id="4099" name="Rectangle 3"/>
          <p:cNvSpPr>
            <a:spLocks noGrp="1" noChangeArrowheads="1"/>
          </p:cNvSpPr>
          <p:nvPr>
            <p:ph type="ctrTitle"/>
          </p:nvPr>
        </p:nvSpPr>
        <p:spPr>
          <a:xfrm>
            <a:off x="1116013" y="2130425"/>
            <a:ext cx="6840537" cy="866775"/>
          </a:xfrm>
        </p:spPr>
        <p:txBody>
          <a:bodyPr/>
          <a:lstStyle>
            <a:lvl1pPr>
              <a:defRPr sz="3600"/>
            </a:lvl1pPr>
          </a:lstStyle>
          <a:p>
            <a:r>
              <a:rPr lang="en-GB"/>
              <a:t>Click to edit Master title style</a:t>
            </a:r>
          </a:p>
        </p:txBody>
      </p:sp>
      <p:sp>
        <p:nvSpPr>
          <p:cNvPr id="4100" name="Rectangle 4"/>
          <p:cNvSpPr>
            <a:spLocks noGrp="1" noChangeArrowheads="1"/>
          </p:cNvSpPr>
          <p:nvPr>
            <p:ph type="subTitle" idx="1"/>
          </p:nvPr>
        </p:nvSpPr>
        <p:spPr>
          <a:xfrm>
            <a:off x="1116013" y="3068638"/>
            <a:ext cx="6840537" cy="406400"/>
          </a:xfrm>
        </p:spPr>
        <p:txBody>
          <a:bodyPr/>
          <a:lstStyle>
            <a:lvl1pPr marL="0" indent="0">
              <a:buFontTx/>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6813" y="908050"/>
            <a:ext cx="1709737" cy="4321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6013" y="908050"/>
            <a:ext cx="4978400" cy="4321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6013" y="1700213"/>
            <a:ext cx="3343275" cy="352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1688" y="1700213"/>
            <a:ext cx="3344862" cy="352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University of Salford - A Greater Manchester University"/>
          <p:cNvPicPr>
            <a:picLocks noChangeAspect="1" noChangeArrowheads="1"/>
          </p:cNvPicPr>
          <p:nvPr userDrawn="1"/>
        </p:nvPicPr>
        <p:blipFill>
          <a:blip r:embed="rId13" cstate="print"/>
          <a:srcRect/>
          <a:stretch>
            <a:fillRect/>
          </a:stretch>
        </p:blipFill>
        <p:spPr bwMode="auto">
          <a:xfrm>
            <a:off x="0" y="0"/>
            <a:ext cx="9144000" cy="70199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16013" y="908050"/>
            <a:ext cx="6840537"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1116013" y="1700213"/>
            <a:ext cx="6840537" cy="352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mn-ea"/>
          <a:cs typeface="+mn-cs"/>
        </a:defRPr>
      </a:lvl1pPr>
      <a:lvl2pPr marL="742950" indent="-285750" algn="l" rtl="0" eaLnBrk="0" fontAlgn="base" hangingPunct="0">
        <a:spcBef>
          <a:spcPct val="20000"/>
        </a:spcBef>
        <a:spcAft>
          <a:spcPct val="0"/>
        </a:spcAft>
        <a:buChar char="–"/>
        <a:defRPr>
          <a:solidFill>
            <a:schemeClr val="bg1"/>
          </a:solidFill>
          <a:latin typeface="+mn-lt"/>
          <a:cs typeface="+mn-cs"/>
        </a:defRPr>
      </a:lvl2pPr>
      <a:lvl3pPr marL="1143000" indent="-228600" algn="l" rtl="0" eaLnBrk="0" fontAlgn="base" hangingPunct="0">
        <a:spcBef>
          <a:spcPct val="20000"/>
        </a:spcBef>
        <a:spcAft>
          <a:spcPct val="0"/>
        </a:spcAft>
        <a:buChar char="•"/>
        <a:defRPr>
          <a:solidFill>
            <a:schemeClr val="bg1"/>
          </a:solidFill>
          <a:latin typeface="+mn-lt"/>
          <a:cs typeface="+mn-cs"/>
        </a:defRPr>
      </a:lvl3pPr>
      <a:lvl4pPr marL="1600200" indent="-228600" algn="l" rtl="0" eaLnBrk="0" fontAlgn="base" hangingPunct="0">
        <a:spcBef>
          <a:spcPct val="20000"/>
        </a:spcBef>
        <a:spcAft>
          <a:spcPct val="0"/>
        </a:spcAft>
        <a:buChar char="–"/>
        <a:defRPr>
          <a:solidFill>
            <a:schemeClr val="bg1"/>
          </a:solidFill>
          <a:latin typeface="+mn-lt"/>
          <a:cs typeface="+mn-cs"/>
        </a:defRPr>
      </a:lvl4pPr>
      <a:lvl5pPr marL="2057400" indent="-228600" algn="l" rtl="0" eaLnBrk="0" fontAlgn="base" hangingPunct="0">
        <a:spcBef>
          <a:spcPct val="20000"/>
        </a:spcBef>
        <a:spcAft>
          <a:spcPct val="0"/>
        </a:spcAft>
        <a:buChar char="»"/>
        <a:defRPr>
          <a:solidFill>
            <a:schemeClr val="bg1"/>
          </a:solidFill>
          <a:latin typeface="+mn-lt"/>
          <a:cs typeface="+mn-cs"/>
        </a:defRPr>
      </a:lvl5pPr>
      <a:lvl6pPr marL="2514600" indent="-228600" algn="l" rtl="0" fontAlgn="base">
        <a:spcBef>
          <a:spcPct val="20000"/>
        </a:spcBef>
        <a:spcAft>
          <a:spcPct val="0"/>
        </a:spcAft>
        <a:buChar char="»"/>
        <a:defRPr>
          <a:solidFill>
            <a:schemeClr val="bg1"/>
          </a:solidFill>
          <a:latin typeface="+mn-lt"/>
          <a:cs typeface="+mn-cs"/>
        </a:defRPr>
      </a:lvl6pPr>
      <a:lvl7pPr marL="2971800" indent="-228600" algn="l" rtl="0" fontAlgn="base">
        <a:spcBef>
          <a:spcPct val="20000"/>
        </a:spcBef>
        <a:spcAft>
          <a:spcPct val="0"/>
        </a:spcAft>
        <a:buChar char="»"/>
        <a:defRPr>
          <a:solidFill>
            <a:schemeClr val="bg1"/>
          </a:solidFill>
          <a:latin typeface="+mn-lt"/>
          <a:cs typeface="+mn-cs"/>
        </a:defRPr>
      </a:lvl7pPr>
      <a:lvl8pPr marL="3429000" indent="-228600" algn="l" rtl="0" fontAlgn="base">
        <a:spcBef>
          <a:spcPct val="20000"/>
        </a:spcBef>
        <a:spcAft>
          <a:spcPct val="0"/>
        </a:spcAft>
        <a:buChar char="»"/>
        <a:defRPr>
          <a:solidFill>
            <a:schemeClr val="bg1"/>
          </a:solidFill>
          <a:latin typeface="+mn-lt"/>
          <a:cs typeface="+mn-cs"/>
        </a:defRPr>
      </a:lvl8pPr>
      <a:lvl9pPr marL="3886200" indent="-228600" algn="l" rtl="0" fontAlgn="base">
        <a:spcBef>
          <a:spcPct val="20000"/>
        </a:spcBef>
        <a:spcAft>
          <a:spcPct val="0"/>
        </a:spcAft>
        <a:buChar char="»"/>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salford.ac.uk/v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powerpoint-template-black1"/>
          <p:cNvPicPr>
            <a:picLocks noChangeAspect="1" noChangeArrowheads="1"/>
          </p:cNvPicPr>
          <p:nvPr/>
        </p:nvPicPr>
        <p:blipFill>
          <a:blip r:embed="rId2" cstate="print"/>
          <a:srcRect/>
          <a:stretch>
            <a:fillRect/>
          </a:stretch>
        </p:blipFill>
        <p:spPr bwMode="auto">
          <a:xfrm>
            <a:off x="0" y="0"/>
            <a:ext cx="9144000" cy="7019925"/>
          </a:xfrm>
          <a:prstGeom prst="rect">
            <a:avLst/>
          </a:prstGeom>
          <a:noFill/>
          <a:ln w="9525">
            <a:noFill/>
            <a:miter lim="800000"/>
            <a:headEnd/>
            <a:tailEnd/>
          </a:ln>
        </p:spPr>
      </p:pic>
      <p:sp>
        <p:nvSpPr>
          <p:cNvPr id="3075" name="Rectangle 4"/>
          <p:cNvSpPr>
            <a:spLocks noGrp="1" noChangeArrowheads="1"/>
          </p:cNvSpPr>
          <p:nvPr>
            <p:ph type="ctrTitle"/>
          </p:nvPr>
        </p:nvSpPr>
        <p:spPr/>
        <p:txBody>
          <a:bodyPr/>
          <a:lstStyle/>
          <a:p>
            <a:pPr eaLnBrk="1" hangingPunct="1"/>
            <a:r>
              <a:rPr lang="en-US" dirty="0" smtClean="0"/>
              <a:t>Towards the Triumph of the Commons</a:t>
            </a:r>
            <a:br>
              <a:rPr lang="en-US" dirty="0" smtClean="0"/>
            </a:br>
            <a:endParaRPr lang="en-US" dirty="0" smtClean="0"/>
          </a:p>
        </p:txBody>
      </p:sp>
      <p:sp>
        <p:nvSpPr>
          <p:cNvPr id="3076" name="Rectangle 5"/>
          <p:cNvSpPr>
            <a:spLocks noGrp="1" noChangeArrowheads="1"/>
          </p:cNvSpPr>
          <p:nvPr>
            <p:ph type="subTitle" idx="1"/>
          </p:nvPr>
        </p:nvSpPr>
        <p:spPr>
          <a:xfrm>
            <a:off x="1115616" y="3717032"/>
            <a:ext cx="6840537" cy="406400"/>
          </a:xfrm>
        </p:spPr>
        <p:txBody>
          <a:bodyPr/>
          <a:lstStyle/>
          <a:p>
            <a:pPr eaLnBrk="1" hangingPunct="1"/>
            <a:r>
              <a:rPr lang="en-GB" dirty="0" smtClean="0"/>
              <a:t>Martin Hall, University of Salford</a:t>
            </a:r>
          </a:p>
          <a:p>
            <a:pPr eaLnBrk="1" hangingPunct="1"/>
            <a:r>
              <a:rPr lang="en-GB" dirty="0" smtClean="0"/>
              <a:t>Open Educational Resources</a:t>
            </a:r>
          </a:p>
          <a:p>
            <a:pPr eaLnBrk="1" hangingPunct="1"/>
            <a:r>
              <a:rPr lang="en-GB" dirty="0" smtClean="0"/>
              <a:t>11  May 2011</a:t>
            </a:r>
            <a:endParaRPr lang="en-GB" dirty="0" smtClean="0"/>
          </a:p>
          <a:p>
            <a:pPr eaLnBrk="1" hangingPunct="1"/>
            <a:endParaRPr lang="en-US" dirty="0" smtClean="0"/>
          </a:p>
          <a:p>
            <a:pPr eaLnBrk="1" hangingPunct="1"/>
            <a:endParaRPr lang="en-GB"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owerpoint-template-black3"/>
          <p:cNvPicPr>
            <a:picLocks noChangeAspect="1" noChangeArrowheads="1"/>
          </p:cNvPicPr>
          <p:nvPr/>
        </p:nvPicPr>
        <p:blipFill>
          <a:blip r:embed="rId2" cstate="print"/>
          <a:srcRect/>
          <a:stretch>
            <a:fillRect/>
          </a:stretch>
        </p:blipFill>
        <p:spPr bwMode="auto">
          <a:xfrm>
            <a:off x="0" y="0"/>
            <a:ext cx="9144000" cy="7019925"/>
          </a:xfrm>
          <a:prstGeom prst="rect">
            <a:avLst/>
          </a:prstGeom>
          <a:noFill/>
          <a:ln w="9525">
            <a:noFill/>
            <a:miter lim="800000"/>
            <a:headEnd/>
            <a:tailEnd/>
          </a:ln>
        </p:spPr>
      </p:pic>
      <p:sp>
        <p:nvSpPr>
          <p:cNvPr id="5123" name="Rectangle 2"/>
          <p:cNvSpPr>
            <a:spLocks noGrp="1" noChangeArrowheads="1"/>
          </p:cNvSpPr>
          <p:nvPr>
            <p:ph type="title"/>
          </p:nvPr>
        </p:nvSpPr>
        <p:spPr/>
        <p:txBody>
          <a:bodyPr/>
          <a:lstStyle/>
          <a:p>
            <a:pPr eaLnBrk="1" hangingPunct="1"/>
            <a:endParaRPr lang="en-US" smtClean="0"/>
          </a:p>
        </p:txBody>
      </p:sp>
      <p:sp>
        <p:nvSpPr>
          <p:cNvPr id="5124" name="Rectangle 3"/>
          <p:cNvSpPr>
            <a:spLocks noGrp="1" noChangeArrowheads="1"/>
          </p:cNvSpPr>
          <p:nvPr>
            <p:ph type="body" idx="1"/>
          </p:nvPr>
        </p:nvSpPr>
        <p:spPr/>
        <p:txBody>
          <a:bodyPr/>
          <a:lstStyle/>
          <a:p>
            <a:pPr eaLnBrk="1" hangingPunct="1">
              <a:buNone/>
            </a:pPr>
            <a:r>
              <a:rPr lang="en-GB" sz="2400" dirty="0" smtClean="0">
                <a:solidFill>
                  <a:schemeClr val="bg1"/>
                </a:solidFill>
                <a:latin typeface="+mn-lt"/>
                <a:ea typeface="+mn-ea"/>
                <a:cs typeface="+mn-cs"/>
              </a:rPr>
              <a:t>What is the case for open access to educational resources, both as a set of principles for the ways in which we use information and communication technologies for teaching, research and engagement in higher education, and also as a formative concept for the university, now and into the future?</a:t>
            </a:r>
          </a:p>
          <a:p>
            <a:pPr eaLnBrk="1" hangingPunct="1"/>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werpoint-template-black4"/>
          <p:cNvPicPr>
            <a:picLocks noChangeAspect="1" noChangeArrowheads="1"/>
          </p:cNvPicPr>
          <p:nvPr/>
        </p:nvPicPr>
        <p:blipFill>
          <a:blip r:embed="rId2" cstate="print"/>
          <a:srcRect/>
          <a:stretch>
            <a:fillRect/>
          </a:stretch>
        </p:blipFill>
        <p:spPr bwMode="auto">
          <a:xfrm>
            <a:off x="0" y="0"/>
            <a:ext cx="9144000" cy="7019925"/>
          </a:xfrm>
          <a:prstGeom prst="rect">
            <a:avLst/>
          </a:prstGeom>
          <a:noFill/>
          <a:ln w="9525">
            <a:noFill/>
            <a:miter lim="800000"/>
            <a:headEnd/>
            <a:tailEnd/>
          </a:ln>
        </p:spPr>
      </p:pic>
      <p:sp>
        <p:nvSpPr>
          <p:cNvPr id="6147" name="Rectangle 2"/>
          <p:cNvSpPr>
            <a:spLocks noGrp="1" noChangeArrowheads="1"/>
          </p:cNvSpPr>
          <p:nvPr>
            <p:ph type="title"/>
          </p:nvPr>
        </p:nvSpPr>
        <p:spPr/>
        <p:txBody>
          <a:bodyPr/>
          <a:lstStyle/>
          <a:p>
            <a:pPr eaLnBrk="1" hangingPunct="1"/>
            <a:r>
              <a:rPr lang="en-US" dirty="0" smtClean="0"/>
              <a:t>Education:  public good, or private benefit?</a:t>
            </a:r>
            <a:endParaRPr lang="en-US" dirty="0" smtClean="0"/>
          </a:p>
        </p:txBody>
      </p:sp>
      <p:sp>
        <p:nvSpPr>
          <p:cNvPr id="6148" name="Rectangle 3"/>
          <p:cNvSpPr>
            <a:spLocks noGrp="1" noChangeArrowheads="1"/>
          </p:cNvSpPr>
          <p:nvPr>
            <p:ph type="body" idx="1"/>
          </p:nvPr>
        </p:nvSpPr>
        <p:spPr/>
        <p:txBody>
          <a:bodyPr/>
          <a:lstStyle/>
          <a:p>
            <a:pPr eaLnBrk="1" hangingPunct="1"/>
            <a:r>
              <a:rPr lang="en-US" dirty="0" smtClean="0"/>
              <a:t>The now-standard assumption:  education provides a return on investment (the “graduate premium”.  The burden of responsibility for payment rests on the individual</a:t>
            </a:r>
          </a:p>
          <a:p>
            <a:pPr eaLnBrk="1" hangingPunct="1"/>
            <a:r>
              <a:rPr lang="en-US" dirty="0" smtClean="0"/>
              <a:t>The role of the state is to underwrite finance for students, against  their future earnings</a:t>
            </a:r>
          </a:p>
          <a:p>
            <a:pPr eaLnBrk="1" hangingPunct="1"/>
            <a:r>
              <a:rPr lang="en-US" dirty="0" smtClean="0"/>
              <a:t>Education provision should be open to  commercial, for-profit providers</a:t>
            </a:r>
          </a:p>
          <a:p>
            <a:pPr eaLnBrk="1" hangingPunct="1"/>
            <a:r>
              <a:rPr lang="en-US" dirty="0" smtClean="0"/>
              <a:t>An open market for education provision drives quality up, prices down, and ensures choice</a:t>
            </a:r>
          </a:p>
          <a:p>
            <a:pPr eaLnBrk="1" hangingPunct="1"/>
            <a:r>
              <a:rPr lang="en-US" dirty="0" smtClean="0"/>
              <a:t>As with any commodity system in a market economy, there are those who cannot afford the price</a:t>
            </a:r>
            <a:br>
              <a:rPr lang="en-US" dirty="0" smtClean="0"/>
            </a:br>
            <a:r>
              <a:rPr lang="en-US" dirty="0" smtClean="0"/>
              <a:t/>
            </a:r>
            <a:br>
              <a:rPr lang="en-US" dirty="0" smtClean="0"/>
            </a:br>
            <a:endParaRPr lang="en-US" dirty="0" smtClean="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owerpoint-template-black5"/>
          <p:cNvPicPr>
            <a:picLocks noChangeAspect="1" noChangeArrowheads="1"/>
          </p:cNvPicPr>
          <p:nvPr/>
        </p:nvPicPr>
        <p:blipFill>
          <a:blip r:embed="rId2" cstate="print"/>
          <a:srcRect/>
          <a:stretch>
            <a:fillRect/>
          </a:stretch>
        </p:blipFill>
        <p:spPr bwMode="auto">
          <a:xfrm>
            <a:off x="0" y="0"/>
            <a:ext cx="9144000" cy="7019925"/>
          </a:xfrm>
          <a:prstGeom prst="rect">
            <a:avLst/>
          </a:prstGeom>
          <a:noFill/>
          <a:ln w="9525">
            <a:noFill/>
            <a:miter lim="800000"/>
            <a:headEnd/>
            <a:tailEnd/>
          </a:ln>
        </p:spPr>
      </p:pic>
      <p:sp>
        <p:nvSpPr>
          <p:cNvPr id="7172" name="Rectangle 3"/>
          <p:cNvSpPr>
            <a:spLocks noGrp="1" noChangeArrowheads="1"/>
          </p:cNvSpPr>
          <p:nvPr>
            <p:ph type="body" idx="1"/>
          </p:nvPr>
        </p:nvSpPr>
        <p:spPr>
          <a:xfrm>
            <a:off x="539552" y="980728"/>
            <a:ext cx="3816424" cy="3529012"/>
          </a:xfrm>
        </p:spPr>
        <p:txBody>
          <a:bodyPr/>
          <a:lstStyle/>
          <a:p>
            <a:pPr eaLnBrk="1" hangingPunct="1">
              <a:buNone/>
            </a:pPr>
            <a:r>
              <a:rPr lang="en-GB" dirty="0" smtClean="0">
                <a:solidFill>
                  <a:schemeClr val="bg1"/>
                </a:solidFill>
                <a:latin typeface="+mn-lt"/>
                <a:ea typeface="+mn-ea"/>
                <a:cs typeface="+mn-cs"/>
              </a:rPr>
              <a:t>“Travelling the distance from being a child in East London to working in the City skyscrapers you can see from the school playground may require a journey of almost epic proportions.  The competition for jobs in the professions is like English tennis, a competitive game, but largely on the middle-classes play against each other” </a:t>
            </a:r>
          </a:p>
          <a:p>
            <a:pPr eaLnBrk="1" hangingPunct="1">
              <a:buNone/>
            </a:pPr>
            <a:endParaRPr lang="en-GB" dirty="0" smtClean="0"/>
          </a:p>
          <a:p>
            <a:pPr eaLnBrk="1" hangingPunct="1">
              <a:buNone/>
            </a:pPr>
            <a:r>
              <a:rPr lang="en-GB" dirty="0" smtClean="0">
                <a:solidFill>
                  <a:schemeClr val="bg1"/>
                </a:solidFill>
                <a:latin typeface="+mn-lt"/>
                <a:ea typeface="+mn-ea"/>
                <a:cs typeface="+mn-cs"/>
              </a:rPr>
              <a:t>  </a:t>
            </a:r>
            <a:r>
              <a:rPr lang="en-GB" dirty="0" smtClean="0">
                <a:solidFill>
                  <a:srgbClr val="FF0000"/>
                </a:solidFill>
                <a:latin typeface="+mn-lt"/>
                <a:ea typeface="+mn-ea"/>
                <a:cs typeface="+mn-cs"/>
              </a:rPr>
              <a:t>who wrote this?</a:t>
            </a:r>
            <a:endParaRPr lang="en-US" dirty="0" smtClean="0"/>
          </a:p>
        </p:txBody>
      </p:sp>
      <p:pic>
        <p:nvPicPr>
          <p:cNvPr id="5" name="Picture 4" descr="rich students.jpg"/>
          <p:cNvPicPr>
            <a:picLocks noChangeAspect="1"/>
          </p:cNvPicPr>
          <p:nvPr/>
        </p:nvPicPr>
        <p:blipFill>
          <a:blip r:embed="rId3" cstate="print"/>
          <a:stretch>
            <a:fillRect/>
          </a:stretch>
        </p:blipFill>
        <p:spPr>
          <a:xfrm>
            <a:off x="4499992" y="908720"/>
            <a:ext cx="4324709" cy="41432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owerpoint-template-black6"/>
          <p:cNvPicPr>
            <a:picLocks noChangeAspect="1" noChangeArrowheads="1"/>
          </p:cNvPicPr>
          <p:nvPr/>
        </p:nvPicPr>
        <p:blipFill>
          <a:blip r:embed="rId2" cstate="print"/>
          <a:srcRect/>
          <a:stretch>
            <a:fillRect/>
          </a:stretch>
        </p:blipFill>
        <p:spPr bwMode="auto">
          <a:xfrm>
            <a:off x="0" y="0"/>
            <a:ext cx="9144000" cy="7019925"/>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eaLnBrk="1" hangingPunct="1"/>
            <a:r>
              <a:rPr lang="en-US" dirty="0" smtClean="0"/>
              <a:t>Education as a public good: the counter argument</a:t>
            </a:r>
            <a:endParaRPr lang="en-US" dirty="0" smtClean="0"/>
          </a:p>
        </p:txBody>
      </p:sp>
      <p:sp>
        <p:nvSpPr>
          <p:cNvPr id="8196" name="Rectangle 3"/>
          <p:cNvSpPr>
            <a:spLocks noGrp="1" noChangeArrowheads="1"/>
          </p:cNvSpPr>
          <p:nvPr>
            <p:ph type="body" idx="1"/>
          </p:nvPr>
        </p:nvSpPr>
        <p:spPr/>
        <p:txBody>
          <a:bodyPr/>
          <a:lstStyle/>
          <a:p>
            <a:pPr eaLnBrk="1" hangingPunct="1"/>
            <a:r>
              <a:rPr lang="en-US" dirty="0" smtClean="0"/>
              <a:t>Education brings collective advantages, shared at the community, or population, level  (World Bank and education provision in Africa, Korea and Kenya compared, Ragged Schools)</a:t>
            </a:r>
          </a:p>
          <a:p>
            <a:pPr eaLnBrk="1" hangingPunct="1"/>
            <a:endParaRPr lang="en-US" dirty="0" smtClean="0"/>
          </a:p>
          <a:p>
            <a:pPr eaLnBrk="1" hangingPunct="1"/>
            <a:r>
              <a:rPr lang="en-US" dirty="0" smtClean="0"/>
              <a:t>At a functional level, the provision of a skilled workforce is a key factor in inward and foreign investment</a:t>
            </a:r>
          </a:p>
          <a:p>
            <a:pPr eaLnBrk="1" hangingPunct="1"/>
            <a:endParaRPr lang="en-US" dirty="0" smtClean="0"/>
          </a:p>
          <a:p>
            <a:pPr eaLnBrk="1" hangingPunct="1"/>
            <a:r>
              <a:rPr lang="en-US" dirty="0" smtClean="0"/>
              <a:t>Our Manchester vision:  integrated post-16 education to drive economic recovery and growth in the City Region</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owerpoint-template-black7"/>
          <p:cNvPicPr>
            <a:picLocks noChangeAspect="1" noChangeArrowheads="1"/>
          </p:cNvPicPr>
          <p:nvPr/>
        </p:nvPicPr>
        <p:blipFill>
          <a:blip r:embed="rId2" cstate="print"/>
          <a:srcRect/>
          <a:stretch>
            <a:fillRect/>
          </a:stretch>
        </p:blipFill>
        <p:spPr bwMode="auto">
          <a:xfrm>
            <a:off x="0" y="0"/>
            <a:ext cx="9144000" cy="7019925"/>
          </a:xfrm>
          <a:prstGeom prst="rect">
            <a:avLst/>
          </a:prstGeom>
          <a:noFill/>
          <a:ln w="9525">
            <a:noFill/>
            <a:miter lim="800000"/>
            <a:headEnd/>
            <a:tailEnd/>
          </a:ln>
        </p:spPr>
      </p:pic>
      <p:sp>
        <p:nvSpPr>
          <p:cNvPr id="9219" name="Rectangle 2"/>
          <p:cNvSpPr>
            <a:spLocks noGrp="1" noChangeArrowheads="1"/>
          </p:cNvSpPr>
          <p:nvPr>
            <p:ph type="title"/>
          </p:nvPr>
        </p:nvSpPr>
        <p:spPr/>
        <p:txBody>
          <a:bodyPr/>
          <a:lstStyle/>
          <a:p>
            <a:pPr eaLnBrk="1" hangingPunct="1"/>
            <a:r>
              <a:rPr lang="en-US" dirty="0" smtClean="0"/>
              <a:t>The tragedy of the commons?</a:t>
            </a:r>
            <a:endParaRPr lang="en-US" dirty="0" smtClean="0"/>
          </a:p>
        </p:txBody>
      </p:sp>
      <p:sp>
        <p:nvSpPr>
          <p:cNvPr id="9220" name="Rectangle 3"/>
          <p:cNvSpPr>
            <a:spLocks noGrp="1" noChangeArrowheads="1"/>
          </p:cNvSpPr>
          <p:nvPr>
            <p:ph type="body" idx="1"/>
          </p:nvPr>
        </p:nvSpPr>
        <p:spPr/>
        <p:txBody>
          <a:bodyPr/>
          <a:lstStyle/>
          <a:p>
            <a:pPr eaLnBrk="1" hangingPunct="1"/>
            <a:r>
              <a:rPr lang="en-US" dirty="0" smtClean="0"/>
              <a:t>The argument:  individuals (or groups) are inherently self –interested in making choices.  This will lead them  to knowingly destroy an obvious asset.  From the destruction of communal  grazing, to the  erosion of public education?</a:t>
            </a:r>
          </a:p>
          <a:p>
            <a:pPr eaLnBrk="1" hangingPunct="1"/>
            <a:r>
              <a:rPr lang="en-US" dirty="0" smtClean="0"/>
              <a:t>But  knowledge is not like grass:  it is “non-excludable”, and miraculous to a shepherd</a:t>
            </a:r>
          </a:p>
          <a:p>
            <a:pPr eaLnBrk="1" hangingPunct="1"/>
            <a:r>
              <a:rPr lang="en-US" dirty="0" smtClean="0"/>
              <a:t>The essence of the digital revolution is that it makes knowledge available everywhere, anytime, in any quantity, and at a steeply diminishing price (Manuel </a:t>
            </a:r>
            <a:r>
              <a:rPr lang="en-US" dirty="0" err="1" smtClean="0"/>
              <a:t>Castells</a:t>
            </a:r>
            <a:r>
              <a:rPr lang="en-US" dirty="0" smtClean="0"/>
              <a:t>,)</a:t>
            </a:r>
          </a:p>
          <a:p>
            <a:pPr eaLnBrk="1" hangingPunct="1"/>
            <a:r>
              <a:rPr lang="en-US" dirty="0" smtClean="0"/>
              <a:t>In praise of Wikipedia – a triumph of the commons</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owerpoint-template-black8"/>
          <p:cNvPicPr>
            <a:picLocks noChangeAspect="1" noChangeArrowheads="1"/>
          </p:cNvPicPr>
          <p:nvPr/>
        </p:nvPicPr>
        <p:blipFill>
          <a:blip r:embed="rId2" cstate="print"/>
          <a:srcRect/>
          <a:stretch>
            <a:fillRect/>
          </a:stretch>
        </p:blipFill>
        <p:spPr bwMode="auto">
          <a:xfrm>
            <a:off x="0" y="0"/>
            <a:ext cx="9144000" cy="7019925"/>
          </a:xfrm>
          <a:prstGeom prst="rect">
            <a:avLst/>
          </a:prstGeom>
          <a:noFill/>
          <a:ln w="9525">
            <a:noFill/>
            <a:miter lim="800000"/>
            <a:headEnd/>
            <a:tailEnd/>
          </a:ln>
        </p:spPr>
      </p:pic>
      <p:sp>
        <p:nvSpPr>
          <p:cNvPr id="10243" name="Rectangle 2"/>
          <p:cNvSpPr>
            <a:spLocks noGrp="1" noChangeArrowheads="1"/>
          </p:cNvSpPr>
          <p:nvPr>
            <p:ph type="title"/>
          </p:nvPr>
        </p:nvSpPr>
        <p:spPr/>
        <p:txBody>
          <a:bodyPr/>
          <a:lstStyle/>
          <a:p>
            <a:pPr eaLnBrk="1" hangingPunct="1"/>
            <a:r>
              <a:rPr lang="en-US" dirty="0" smtClean="0"/>
              <a:t>Open Education Resources: the  new Public University</a:t>
            </a:r>
            <a:endParaRPr lang="en-US" dirty="0" smtClean="0"/>
          </a:p>
        </p:txBody>
      </p:sp>
      <p:sp>
        <p:nvSpPr>
          <p:cNvPr id="10244"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The core:  Open Access Repository: research, resources, open data</a:t>
            </a:r>
          </a:p>
          <a:p>
            <a:pPr eaLnBrk="1" hangingPunct="1"/>
            <a:r>
              <a:rPr lang="en-US" dirty="0" smtClean="0"/>
              <a:t>Revenue generation;  from added  value, rather than from rents and tolls (Open Access publishing)</a:t>
            </a:r>
          </a:p>
          <a:p>
            <a:pPr eaLnBrk="1" hangingPunct="1"/>
            <a:r>
              <a:rPr lang="en-US" dirty="0" smtClean="0"/>
              <a:t>Public finance to facilitate access (as with other forms of infrastructure) rather than to tax future earnings</a:t>
            </a:r>
          </a:p>
          <a:p>
            <a:pPr eaLnBrk="1" hangingPunct="1"/>
            <a:r>
              <a:rPr lang="en-US" dirty="0" smtClean="0"/>
              <a:t>New learning technologies to widen opportunity and deepen quality</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owerpoint-template-black1"/>
          <p:cNvPicPr>
            <a:picLocks noChangeAspect="1" noChangeArrowheads="1"/>
          </p:cNvPicPr>
          <p:nvPr/>
        </p:nvPicPr>
        <p:blipFill>
          <a:blip r:embed="rId2" cstate="print"/>
          <a:srcRect/>
          <a:stretch>
            <a:fillRect/>
          </a:stretch>
        </p:blipFill>
        <p:spPr bwMode="auto">
          <a:xfrm>
            <a:off x="0" y="0"/>
            <a:ext cx="9144000" cy="7019925"/>
          </a:xfrm>
          <a:prstGeom prst="rect">
            <a:avLst/>
          </a:prstGeom>
          <a:noFill/>
          <a:ln w="9525">
            <a:noFill/>
            <a:miter lim="800000"/>
            <a:headEnd/>
            <a:tailEnd/>
          </a:ln>
        </p:spPr>
      </p:pic>
      <p:sp>
        <p:nvSpPr>
          <p:cNvPr id="11267" name="Rectangle 2"/>
          <p:cNvSpPr>
            <a:spLocks noGrp="1" noChangeArrowheads="1"/>
          </p:cNvSpPr>
          <p:nvPr>
            <p:ph type="title"/>
          </p:nvPr>
        </p:nvSpPr>
        <p:spPr/>
        <p:txBody>
          <a:bodyPr/>
          <a:lstStyle/>
          <a:p>
            <a:pPr eaLnBrk="1" hangingPunct="1"/>
            <a:r>
              <a:rPr lang="en-US" dirty="0" smtClean="0">
                <a:solidFill>
                  <a:srgbClr val="FF0000"/>
                </a:solidFill>
              </a:rPr>
              <a:t>Who Wrote This?</a:t>
            </a:r>
            <a:endParaRPr lang="en-US" dirty="0" smtClean="0">
              <a:solidFill>
                <a:srgbClr val="FF0000"/>
              </a:solidFill>
            </a:endParaRPr>
          </a:p>
        </p:txBody>
      </p:sp>
      <p:sp>
        <p:nvSpPr>
          <p:cNvPr id="11268" name="Rectangle 3"/>
          <p:cNvSpPr>
            <a:spLocks noGrp="1" noChangeArrowheads="1"/>
          </p:cNvSpPr>
          <p:nvPr>
            <p:ph type="body" idx="1"/>
          </p:nvPr>
        </p:nvSpPr>
        <p:spPr/>
        <p:txBody>
          <a:bodyPr/>
          <a:lstStyle/>
          <a:p>
            <a:pPr eaLnBrk="1" hangingPunct="1">
              <a:buNone/>
            </a:pPr>
            <a:r>
              <a:rPr lang="en-GB" dirty="0" smtClean="0">
                <a:solidFill>
                  <a:schemeClr val="bg1"/>
                </a:solidFill>
                <a:latin typeface="+mn-lt"/>
                <a:ea typeface="+mn-ea"/>
                <a:cs typeface="+mn-cs"/>
              </a:rPr>
              <a:t>“Travelling the distance from being a child in East London to working in the City skyscrapers you can see from the school playground may require a journey of almost epic proportions.  The competition for jobs in the professions is like English tennis, a competitive game, but largely on the middle-classes play against each other” </a:t>
            </a:r>
            <a:endParaRPr lang="en-GB" dirty="0" smtClean="0">
              <a:solidFill>
                <a:schemeClr val="bg1"/>
              </a:solidFill>
              <a:latin typeface="+mn-lt"/>
              <a:ea typeface="+mn-ea"/>
              <a:cs typeface="+mn-cs"/>
            </a:endParaRPr>
          </a:p>
          <a:p>
            <a:pPr eaLnBrk="1" hangingPunct="1"/>
            <a:endParaRPr lang="en-GB" dirty="0" smtClean="0"/>
          </a:p>
          <a:p>
            <a:pPr eaLnBrk="1" hangingPunct="1">
              <a:buNone/>
            </a:pPr>
            <a:r>
              <a:rPr lang="en-GB" dirty="0" smtClean="0">
                <a:solidFill>
                  <a:srgbClr val="FF0000"/>
                </a:solidFill>
                <a:latin typeface="+mn-lt"/>
                <a:ea typeface="+mn-ea"/>
                <a:cs typeface="+mn-cs"/>
              </a:rPr>
              <a:t>David </a:t>
            </a:r>
            <a:r>
              <a:rPr lang="en-GB" dirty="0" err="1" smtClean="0">
                <a:solidFill>
                  <a:srgbClr val="FF0000"/>
                </a:solidFill>
                <a:latin typeface="+mn-lt"/>
                <a:ea typeface="+mn-ea"/>
                <a:cs typeface="+mn-cs"/>
              </a:rPr>
              <a:t>Willetts</a:t>
            </a:r>
            <a:r>
              <a:rPr lang="en-GB" dirty="0" smtClean="0">
                <a:solidFill>
                  <a:srgbClr val="FF0000"/>
                </a:solidFill>
                <a:latin typeface="+mn-lt"/>
                <a:ea typeface="+mn-ea"/>
                <a:cs typeface="+mn-cs"/>
              </a:rPr>
              <a:t>, </a:t>
            </a:r>
            <a:r>
              <a:rPr lang="en-GB" dirty="0" smtClean="0">
                <a:solidFill>
                  <a:srgbClr val="FF0000"/>
                </a:solidFill>
              </a:rPr>
              <a:t> </a:t>
            </a:r>
            <a:r>
              <a:rPr lang="en-GB" u="sng" dirty="0" smtClean="0">
                <a:solidFill>
                  <a:srgbClr val="FF0000"/>
                </a:solidFill>
                <a:latin typeface="+mn-lt"/>
                <a:ea typeface="+mn-ea"/>
                <a:cs typeface="+mn-cs"/>
              </a:rPr>
              <a:t>The </a:t>
            </a:r>
            <a:r>
              <a:rPr lang="en-GB" u="sng" dirty="0" smtClean="0">
                <a:solidFill>
                  <a:srgbClr val="FF0000"/>
                </a:solidFill>
                <a:latin typeface="+mn-lt"/>
                <a:ea typeface="+mn-ea"/>
                <a:cs typeface="+mn-cs"/>
              </a:rPr>
              <a:t>Pinch. How the baby boomers took their children's future - and why they should give it back</a:t>
            </a:r>
            <a:r>
              <a:rPr lang="en-GB" dirty="0" smtClean="0">
                <a:solidFill>
                  <a:srgbClr val="FF0000"/>
                </a:solidFill>
                <a:latin typeface="+mn-lt"/>
                <a:ea typeface="+mn-ea"/>
                <a:cs typeface="+mn-cs"/>
              </a:rPr>
              <a:t>. London, Atlantic </a:t>
            </a:r>
            <a:r>
              <a:rPr lang="en-GB" dirty="0" smtClean="0">
                <a:solidFill>
                  <a:srgbClr val="FF0000"/>
                </a:solidFill>
                <a:latin typeface="+mn-lt"/>
                <a:ea typeface="+mn-ea"/>
                <a:cs typeface="+mn-cs"/>
              </a:rPr>
              <a:t>Books, 2010</a:t>
            </a:r>
            <a:endParaRPr lang="en-GB" dirty="0" smtClean="0">
              <a:solidFill>
                <a:srgbClr val="FF0000"/>
              </a:solidFill>
              <a:latin typeface="+mn-lt"/>
              <a:ea typeface="+mn-ea"/>
              <a:cs typeface="+mn-cs"/>
            </a:endParaRPr>
          </a:p>
          <a:p>
            <a:pPr eaLnBrk="1" hangingPunct="1"/>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r>
              <a:rPr lang="en-GB" dirty="0" smtClean="0">
                <a:hlinkClick r:id="rId2"/>
              </a:rPr>
              <a:t>www.salford.ac.uk/vc</a:t>
            </a:r>
            <a:endParaRPr lang="en-GB" dirty="0" smtClean="0"/>
          </a:p>
          <a:p>
            <a:endParaRPr lang="en-GB" dirty="0" smtClean="0"/>
          </a:p>
          <a:p>
            <a:endParaRPr lang="en-GB" dirty="0"/>
          </a:p>
        </p:txBody>
      </p:sp>
      <p:pic>
        <p:nvPicPr>
          <p:cNvPr id="4" name="Picture 3" descr="Promethius.jpg"/>
          <p:cNvPicPr>
            <a:picLocks noChangeAspect="1"/>
          </p:cNvPicPr>
          <p:nvPr/>
        </p:nvPicPr>
        <p:blipFill>
          <a:blip r:embed="rId3" cstate="print"/>
          <a:stretch>
            <a:fillRect/>
          </a:stretch>
        </p:blipFill>
        <p:spPr>
          <a:xfrm>
            <a:off x="1043608" y="2204865"/>
            <a:ext cx="6912768" cy="3860458"/>
          </a:xfrm>
          <a:prstGeom prst="rect">
            <a:avLst/>
          </a:prstGeom>
        </p:spPr>
      </p:pic>
      <p:sp>
        <p:nvSpPr>
          <p:cNvPr id="5" name="TextBox 4"/>
          <p:cNvSpPr txBox="1"/>
          <p:nvPr/>
        </p:nvSpPr>
        <p:spPr>
          <a:xfrm>
            <a:off x="1187624" y="6488668"/>
            <a:ext cx="3989297" cy="369332"/>
          </a:xfrm>
          <a:prstGeom prst="rect">
            <a:avLst/>
          </a:prstGeom>
          <a:noFill/>
        </p:spPr>
        <p:txBody>
          <a:bodyPr wrap="none" rtlCol="0">
            <a:spAutoFit/>
          </a:bodyPr>
          <a:lstStyle/>
          <a:p>
            <a:r>
              <a:rPr lang="en-GB" dirty="0" smtClean="0">
                <a:solidFill>
                  <a:schemeClr val="bg1"/>
                </a:solidFill>
              </a:rPr>
              <a:t>Available at  https://usir.salford.ac.uk </a:t>
            </a:r>
            <a:endParaRPr lang="en-GB" dirty="0">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580</Words>
  <Application>Microsoft Office PowerPoint</Application>
  <PresentationFormat>On-screen Show (4:3)</PresentationFormat>
  <Paragraphs>38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Default Design</vt:lpstr>
      <vt:lpstr>Towards the Triumph of the Commons </vt:lpstr>
      <vt:lpstr>Slide 2</vt:lpstr>
      <vt:lpstr>Education:  public good, or private benefit?</vt:lpstr>
      <vt:lpstr>Slide 4</vt:lpstr>
      <vt:lpstr>Education as a public good: the counter argument</vt:lpstr>
      <vt:lpstr>The tragedy of the commons?</vt:lpstr>
      <vt:lpstr>Open Education Resources: the  new Public University</vt:lpstr>
      <vt:lpstr>Who Wrote This?</vt:lpstr>
      <vt:lpstr>Thank you</vt:lpstr>
    </vt:vector>
  </TitlesOfParts>
  <Company>University of Salford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Information Services Division</dc:creator>
  <cp:lastModifiedBy> </cp:lastModifiedBy>
  <cp:revision>14</cp:revision>
  <dcterms:created xsi:type="dcterms:W3CDTF">2009-06-10T14:03:44Z</dcterms:created>
  <dcterms:modified xsi:type="dcterms:W3CDTF">2011-05-11T06:37:07Z</dcterms:modified>
</cp:coreProperties>
</file>